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3"/>
  </p:notesMasterIdLst>
  <p:sldIdLst>
    <p:sldId id="320" r:id="rId2"/>
    <p:sldId id="331" r:id="rId3"/>
    <p:sldId id="266" r:id="rId4"/>
    <p:sldId id="332" r:id="rId5"/>
    <p:sldId id="328" r:id="rId6"/>
    <p:sldId id="270" r:id="rId7"/>
    <p:sldId id="271" r:id="rId8"/>
    <p:sldId id="273" r:id="rId9"/>
    <p:sldId id="277" r:id="rId10"/>
    <p:sldId id="276" r:id="rId11"/>
    <p:sldId id="274" r:id="rId12"/>
    <p:sldId id="278" r:id="rId13"/>
    <p:sldId id="288" r:id="rId14"/>
    <p:sldId id="289" r:id="rId15"/>
    <p:sldId id="295" r:id="rId16"/>
    <p:sldId id="290" r:id="rId17"/>
    <p:sldId id="279" r:id="rId18"/>
    <p:sldId id="280" r:id="rId19"/>
    <p:sldId id="281" r:id="rId20"/>
    <p:sldId id="284" r:id="rId21"/>
    <p:sldId id="291" r:id="rId22"/>
    <p:sldId id="282" r:id="rId23"/>
    <p:sldId id="285" r:id="rId24"/>
    <p:sldId id="283" r:id="rId25"/>
    <p:sldId id="286" r:id="rId26"/>
    <p:sldId id="287" r:id="rId27"/>
    <p:sldId id="292" r:id="rId28"/>
    <p:sldId id="293" r:id="rId29"/>
    <p:sldId id="294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8" r:id="rId39"/>
    <p:sldId id="306" r:id="rId40"/>
    <p:sldId id="307" r:id="rId41"/>
    <p:sldId id="304" r:id="rId42"/>
    <p:sldId id="309" r:id="rId43"/>
    <p:sldId id="310" r:id="rId44"/>
    <p:sldId id="311" r:id="rId45"/>
    <p:sldId id="313" r:id="rId46"/>
    <p:sldId id="312" r:id="rId47"/>
    <p:sldId id="314" r:id="rId48"/>
    <p:sldId id="317" r:id="rId49"/>
    <p:sldId id="318" r:id="rId50"/>
    <p:sldId id="319" r:id="rId51"/>
    <p:sldId id="330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BD7263D-544D-D24E-8840-F7BF086242C5}">
          <p14:sldIdLst>
            <p14:sldId id="320"/>
            <p14:sldId id="331"/>
            <p14:sldId id="266"/>
            <p14:sldId id="332"/>
            <p14:sldId id="328"/>
            <p14:sldId id="270"/>
            <p14:sldId id="271"/>
            <p14:sldId id="273"/>
            <p14:sldId id="277"/>
            <p14:sldId id="276"/>
            <p14:sldId id="274"/>
            <p14:sldId id="278"/>
            <p14:sldId id="288"/>
            <p14:sldId id="289"/>
            <p14:sldId id="295"/>
            <p14:sldId id="290"/>
            <p14:sldId id="279"/>
            <p14:sldId id="280"/>
            <p14:sldId id="281"/>
            <p14:sldId id="284"/>
            <p14:sldId id="291"/>
            <p14:sldId id="282"/>
            <p14:sldId id="285"/>
            <p14:sldId id="283"/>
            <p14:sldId id="286"/>
            <p14:sldId id="287"/>
            <p14:sldId id="292"/>
            <p14:sldId id="293"/>
            <p14:sldId id="294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8"/>
            <p14:sldId id="306"/>
            <p14:sldId id="307"/>
            <p14:sldId id="304"/>
            <p14:sldId id="309"/>
            <p14:sldId id="310"/>
            <p14:sldId id="311"/>
            <p14:sldId id="313"/>
            <p14:sldId id="312"/>
            <p14:sldId id="314"/>
            <p14:sldId id="317"/>
            <p14:sldId id="318"/>
            <p14:sldId id="319"/>
            <p14:sldId id="33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03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27" autoAdjust="0"/>
  </p:normalViewPr>
  <p:slideViewPr>
    <p:cSldViewPr snapToGrid="0" snapToObjects="1">
      <p:cViewPr varScale="1">
        <p:scale>
          <a:sx n="124" d="100"/>
          <a:sy n="124" d="100"/>
        </p:scale>
        <p:origin x="-6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7474E-4D36-4845-B6C6-6E04B85CB285}" type="datetimeFigureOut">
              <a:rPr lang="nl-NL" smtClean="0"/>
              <a:t>14-9-2013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4D600-4BA6-4601-9F92-13D48D76C1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6675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07547"/>
            <a:ext cx="9143999" cy="6758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410" y="516686"/>
            <a:ext cx="8203153" cy="1470025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410" y="1907341"/>
            <a:ext cx="7925349" cy="175260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197615"/>
            <a:ext cx="89364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 smtClean="0">
                <a:solidFill>
                  <a:prstClr val="white">
                    <a:lumMod val="75000"/>
                  </a:prstClr>
                </a:solidFill>
              </a:rPr>
              <a:t>13.07.2013  |</a:t>
            </a:r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50847" y="6197615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lumMod val="75000"/>
                  </a:prstClr>
                </a:solidFill>
              </a:rPr>
              <a:t>Inside the columnstore index</a:t>
            </a:r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43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charset="2"/>
              <a:buChar char="§"/>
              <a:defRPr>
                <a:solidFill>
                  <a:schemeClr val="tx2"/>
                </a:solidFill>
              </a:defRPr>
            </a:lvl1pPr>
            <a:lvl2pPr marL="742950" indent="-285750">
              <a:buFont typeface="Wingdings" charset="2"/>
              <a:buChar char="§"/>
              <a:defRPr>
                <a:solidFill>
                  <a:srgbClr val="474947"/>
                </a:solidFill>
              </a:defRPr>
            </a:lvl2pPr>
            <a:lvl3pPr marL="1143000" indent="-228600">
              <a:buFont typeface="Wingdings" charset="2"/>
              <a:buChar char="§"/>
              <a:defRPr>
                <a:solidFill>
                  <a:srgbClr val="474947"/>
                </a:solidFill>
              </a:defRPr>
            </a:lvl3pPr>
            <a:lvl4pPr marL="1600200" indent="-228600">
              <a:buFont typeface="Wingdings" charset="2"/>
              <a:buChar char="§"/>
              <a:defRPr>
                <a:solidFill>
                  <a:srgbClr val="474947"/>
                </a:solidFill>
              </a:defRPr>
            </a:lvl4pPr>
            <a:lvl5pPr marL="2057400" indent="-228600">
              <a:buFont typeface="Wingdings" charset="2"/>
              <a:buChar char="§"/>
              <a:defRPr>
                <a:solidFill>
                  <a:srgbClr val="474947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06331" y="6286904"/>
            <a:ext cx="10199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13.07.2013  |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6236" y="6284133"/>
            <a:ext cx="3153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Inside the columnstore index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193" y="6286904"/>
            <a:ext cx="527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87FD5303-69AD-2E4D-B18B-E5EED0F0A60B}" type="slidenum">
              <a:rPr lang="en-US" smtClean="0"/>
              <a:pPr/>
              <a:t>‹nr.›</a:t>
            </a:fld>
            <a:r>
              <a:rPr lang="en-US" dirty="0" smtClean="0"/>
              <a:t>  |  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36576" y="1299672"/>
            <a:ext cx="86868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523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0" i="0" cap="all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06331" y="6286904"/>
            <a:ext cx="998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13.07.2013  |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4594" y="6286903"/>
            <a:ext cx="3153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Inside the columnstore index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193" y="6286904"/>
            <a:ext cx="527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87FD5303-69AD-2E4D-B18B-E5EED0F0A60B}" type="slidenum">
              <a:rPr lang="en-US" smtClean="0"/>
              <a:pPr/>
              <a:t>‹nr.›</a:t>
            </a:fld>
            <a:r>
              <a:rPr lang="en-US" dirty="0" smtClean="0"/>
              <a:t>  |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877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06331" y="6286904"/>
            <a:ext cx="11201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13.07.2013  |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6514" y="6286904"/>
            <a:ext cx="3153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Inside the columnstore index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193" y="6286904"/>
            <a:ext cx="527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87FD5303-69AD-2E4D-B18B-E5EED0F0A60B}" type="slidenum">
              <a:rPr lang="en-US" smtClean="0"/>
              <a:pPr/>
              <a:t>‹nr.›</a:t>
            </a:fld>
            <a:r>
              <a:rPr lang="en-US" dirty="0" smtClean="0"/>
              <a:t>  |  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536576" y="1299672"/>
            <a:ext cx="86868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597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706331" y="6286904"/>
            <a:ext cx="1140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13.07.2013  |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6834" y="6286904"/>
            <a:ext cx="3153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Inside the columnstore index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193" y="6286904"/>
            <a:ext cx="527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87FD5303-69AD-2E4D-B18B-E5EED0F0A60B}" type="slidenum">
              <a:rPr lang="en-US" smtClean="0"/>
              <a:pPr/>
              <a:t>‹nr.›</a:t>
            </a:fld>
            <a:r>
              <a:rPr lang="en-US" dirty="0" smtClean="0"/>
              <a:t>  |  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36576" y="1299672"/>
            <a:ext cx="86868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51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06331" y="6286904"/>
            <a:ext cx="10199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13.07.2013  |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6236" y="6286904"/>
            <a:ext cx="3153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Inside the columnstore index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193" y="6286904"/>
            <a:ext cx="527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87FD5303-69AD-2E4D-B18B-E5EED0F0A60B}" type="slidenum">
              <a:rPr lang="en-US" smtClean="0"/>
              <a:pPr/>
              <a:t>‹nr.›</a:t>
            </a:fld>
            <a:r>
              <a:rPr lang="en-US" dirty="0" smtClean="0"/>
              <a:t>  |  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36576" y="1299672"/>
            <a:ext cx="86868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421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6331" y="6286904"/>
            <a:ext cx="100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13.07.2013  |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4754" y="6286904"/>
            <a:ext cx="3153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Inside the columnstore index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193" y="6286904"/>
            <a:ext cx="527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87FD5303-69AD-2E4D-B18B-E5EED0F0A60B}" type="slidenum">
              <a:rPr lang="en-US" smtClean="0"/>
              <a:pPr/>
              <a:t>‹nr.›</a:t>
            </a:fld>
            <a:r>
              <a:rPr lang="en-US" dirty="0" smtClean="0"/>
              <a:t>  |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6331" y="6286904"/>
            <a:ext cx="1031029" cy="3651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13.07.2013 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37360" y="6286904"/>
            <a:ext cx="315374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Inside the columnstore index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8193" y="6286904"/>
            <a:ext cx="527746" cy="365125"/>
          </a:xfrm>
          <a:prstGeom prst="rect">
            <a:avLst/>
          </a:prstGeom>
        </p:spPr>
        <p:txBody>
          <a:bodyPr/>
          <a:lstStyle/>
          <a:p>
            <a:fld id="{87FD5303-69AD-2E4D-B18B-E5EED0F0A60B}" type="slidenum">
              <a:rPr lang="en-US" smtClean="0"/>
              <a:pPr/>
              <a:t>‹nr.›</a:t>
            </a:fld>
            <a:r>
              <a:rPr lang="en-US" smtClean="0"/>
              <a:t>  |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07547"/>
            <a:ext cx="9143999" cy="675860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8410" y="516686"/>
            <a:ext cx="8203153" cy="1470025"/>
          </a:xfrm>
        </p:spPr>
        <p:txBody>
          <a:bodyPr>
            <a:normAutofit/>
          </a:bodyPr>
          <a:lstStyle>
            <a:lvl1pPr algn="l">
              <a:defRPr sz="8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DEMO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79" y="6068386"/>
            <a:ext cx="1640787" cy="79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3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60045" y="12203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12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61639" y="6072791"/>
            <a:ext cx="7392133" cy="795130"/>
          </a:xfrm>
          <a:prstGeom prst="rect">
            <a:avLst/>
          </a:prstGeom>
        </p:spPr>
      </p:pic>
      <p:pic>
        <p:nvPicPr>
          <p:cNvPr id="11" name="Picture 7" descr="SQLSaturday_Final_Web.jpg"/>
          <p:cNvPicPr>
            <a:picLocks noChangeAspect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86" y="6052890"/>
            <a:ext cx="1653825" cy="826913"/>
          </a:xfrm>
          <a:prstGeom prst="rect">
            <a:avLst/>
          </a:prstGeom>
        </p:spPr>
      </p:pic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998" y="5208165"/>
            <a:ext cx="1108628" cy="1693739"/>
          </a:xfrm>
          <a:prstGeom prst="rect">
            <a:avLst/>
          </a:prstGeom>
        </p:spPr>
      </p:pic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258" y="6210610"/>
            <a:ext cx="1609124" cy="517707"/>
          </a:xfrm>
          <a:prstGeom prst="rect">
            <a:avLst/>
          </a:prstGeom>
        </p:spPr>
      </p:pic>
      <p:sp>
        <p:nvSpPr>
          <p:cNvPr id="15" name="TextBox 11"/>
          <p:cNvSpPr txBox="1"/>
          <p:nvPr userDrawn="1"/>
        </p:nvSpPr>
        <p:spPr>
          <a:xfrm>
            <a:off x="139155" y="6273214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schemeClr val="bg1"/>
                </a:solidFill>
              </a:rPr>
              <a:t>SQLSaturday</a:t>
            </a:r>
            <a:r>
              <a:rPr lang="en-US" dirty="0" smtClean="0">
                <a:solidFill>
                  <a:schemeClr val="bg1"/>
                </a:solidFill>
              </a:rPr>
              <a:t> #251 – Paris 2013</a:t>
            </a:r>
          </a:p>
        </p:txBody>
      </p:sp>
    </p:spTree>
    <p:extLst>
      <p:ext uri="{BB962C8B-B14F-4D97-AF65-F5344CB8AC3E}">
        <p14:creationId xmlns:p14="http://schemas.microsoft.com/office/powerpoint/2010/main" val="272820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3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Inside the </a:t>
            </a:r>
            <a:r>
              <a:rPr lang="en-US" dirty="0" err="1"/>
              <a:t>columnstore</a:t>
            </a:r>
            <a:r>
              <a:rPr lang="en-US" dirty="0"/>
              <a:t> index</a:t>
            </a:r>
            <a:endParaRPr lang="de-DE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dive into the internals of the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SQL Server 2012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columnstore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index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Hugo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Kornelis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733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Row oriented vs. column oriented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/>
              <a:t>Query using </a:t>
            </a:r>
            <a:r>
              <a:rPr lang="en-US" sz="2400" dirty="0" err="1"/>
              <a:t>Saledate</a:t>
            </a:r>
            <a:r>
              <a:rPr lang="en-US" sz="2400" dirty="0"/>
              <a:t>, </a:t>
            </a:r>
            <a:r>
              <a:rPr lang="en-US" sz="2400" dirty="0" err="1"/>
              <a:t>Amt</a:t>
            </a:r>
            <a:r>
              <a:rPr lang="en-US" sz="2400" dirty="0"/>
              <a:t>, and </a:t>
            </a:r>
            <a:r>
              <a:rPr lang="en-US" sz="2400" dirty="0" err="1"/>
              <a:t>NetPrice</a:t>
            </a:r>
            <a:r>
              <a:rPr lang="en-US" sz="2400" dirty="0"/>
              <a:t> only,</a:t>
            </a:r>
          </a:p>
          <a:p>
            <a:pPr marL="457200" lvl="1" indent="0">
              <a:buNone/>
            </a:pPr>
            <a:r>
              <a:rPr lang="en-US" sz="2400" dirty="0"/>
              <a:t>but that reads all rows</a:t>
            </a:r>
            <a:endParaRPr lang="nl-NL" sz="2400" dirty="0"/>
          </a:p>
        </p:txBody>
      </p:sp>
      <p:sp>
        <p:nvSpPr>
          <p:cNvPr id="10" name="Tekstvak 9"/>
          <p:cNvSpPr txBox="1"/>
          <p:nvPr/>
        </p:nvSpPr>
        <p:spPr>
          <a:xfrm>
            <a:off x="611560" y="2607295"/>
            <a:ext cx="80495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err="1" smtClean="0">
                <a:latin typeface="Courier New" pitchFamily="49" charset="0"/>
                <a:cs typeface="Courier New" pitchFamily="49" charset="0"/>
              </a:rPr>
              <a:t>Saledate</a:t>
            </a:r>
            <a:r>
              <a:rPr lang="en-US" sz="1600" b="1" i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i="1" dirty="0" err="1" smtClean="0">
                <a:latin typeface="Courier New" pitchFamily="49" charset="0"/>
                <a:cs typeface="Courier New" pitchFamily="49" charset="0"/>
              </a:rPr>
              <a:t>ProductName</a:t>
            </a:r>
            <a:r>
              <a:rPr lang="en-US" sz="1600" b="1" i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i="1" dirty="0" err="1" smtClean="0">
                <a:latin typeface="Courier New" pitchFamily="49" charset="0"/>
                <a:cs typeface="Courier New" pitchFamily="49" charset="0"/>
              </a:rPr>
              <a:t>Amt</a:t>
            </a:r>
            <a:r>
              <a:rPr lang="en-US" sz="1600" b="1" i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i="1" dirty="0" err="1" smtClean="0">
                <a:latin typeface="Courier New" pitchFamily="49" charset="0"/>
                <a:cs typeface="Courier New" pitchFamily="49" charset="0"/>
              </a:rPr>
              <a:t>GrossPrice</a:t>
            </a:r>
            <a:r>
              <a:rPr lang="en-US" sz="1600" b="1" i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i="1" dirty="0" err="1" smtClean="0">
                <a:latin typeface="Courier New" pitchFamily="49" charset="0"/>
                <a:cs typeface="Courier New" pitchFamily="49" charset="0"/>
              </a:rPr>
              <a:t>SalesTax</a:t>
            </a:r>
            <a:r>
              <a:rPr lang="en-US" sz="1600" b="1" i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i="1" dirty="0" err="1" smtClean="0">
                <a:latin typeface="Courier New" pitchFamily="49" charset="0"/>
                <a:cs typeface="Courier New" pitchFamily="49" charset="0"/>
              </a:rPr>
              <a:t>NetPrice</a:t>
            </a:r>
            <a:r>
              <a:rPr lang="en-US" sz="1600" b="1" i="1" dirty="0" smtClean="0">
                <a:latin typeface="Courier New" pitchFamily="49" charset="0"/>
                <a:cs typeface="Courier New" pitchFamily="49" charset="0"/>
              </a:rPr>
              <a:t> ...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2012-03-08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Candy bar    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50     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75.00     14.25    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89.25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2012-03-10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Smart phone   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    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349.50     66.41   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419.91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2012-03-11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Apple (bag)   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7     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31.57      1.89    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33.46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2012-03-12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Smart phone   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    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349.50     66.41   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419.91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2012-03-19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Chair         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    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599.50    113.91   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713.41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2012-03-20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Toy car       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    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29.97      5.69    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35.66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2012-03-20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Chair         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  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1,798.50    341.72 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2,140.22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2012-03-20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Laptop        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  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2,860.00    543.40 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3,403.40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2012-03-21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Apple (bag)  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14    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63.14      3.79    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66.93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2012-03-24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Pocket knife  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    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12.95      2.46    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15.41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2012-03-27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Apple (bag)   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     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9.02      0.54     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9.56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...      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...     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...      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...       ...      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...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...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Rechthoek 10"/>
          <p:cNvSpPr/>
          <p:nvPr/>
        </p:nvSpPr>
        <p:spPr bwMode="auto">
          <a:xfrm>
            <a:off x="611560" y="2927617"/>
            <a:ext cx="8049536" cy="676195"/>
          </a:xfrm>
          <a:prstGeom prst="rect">
            <a:avLst/>
          </a:prstGeom>
          <a:solidFill>
            <a:schemeClr val="accent1">
              <a:alpha val="2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hthoek 11"/>
          <p:cNvSpPr/>
          <p:nvPr/>
        </p:nvSpPr>
        <p:spPr bwMode="auto">
          <a:xfrm>
            <a:off x="611560" y="3645694"/>
            <a:ext cx="8049536" cy="676195"/>
          </a:xfrm>
          <a:prstGeom prst="rect">
            <a:avLst/>
          </a:prstGeom>
          <a:solidFill>
            <a:schemeClr val="accent1">
              <a:alpha val="2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hthoek 12"/>
          <p:cNvSpPr/>
          <p:nvPr/>
        </p:nvSpPr>
        <p:spPr bwMode="auto">
          <a:xfrm>
            <a:off x="611560" y="4374357"/>
            <a:ext cx="8049536" cy="676195"/>
          </a:xfrm>
          <a:prstGeom prst="rect">
            <a:avLst/>
          </a:prstGeom>
          <a:solidFill>
            <a:schemeClr val="accent1">
              <a:alpha val="2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hthoek 13"/>
          <p:cNvSpPr/>
          <p:nvPr/>
        </p:nvSpPr>
        <p:spPr bwMode="auto">
          <a:xfrm>
            <a:off x="611560" y="5112543"/>
            <a:ext cx="8049536" cy="676195"/>
          </a:xfrm>
          <a:prstGeom prst="rect">
            <a:avLst/>
          </a:prstGeom>
          <a:solidFill>
            <a:schemeClr val="accent1">
              <a:alpha val="2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hthoek 14"/>
          <p:cNvSpPr/>
          <p:nvPr/>
        </p:nvSpPr>
        <p:spPr bwMode="auto">
          <a:xfrm>
            <a:off x="611560" y="5833829"/>
            <a:ext cx="8049536" cy="676195"/>
          </a:xfrm>
          <a:prstGeom prst="rect">
            <a:avLst/>
          </a:prstGeom>
          <a:solidFill>
            <a:schemeClr val="accent1">
              <a:alpha val="2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06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Row oriented vs. column oriented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Column oriented storage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611560" y="2607295"/>
            <a:ext cx="80495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err="1">
                <a:latin typeface="Courier New" pitchFamily="49" charset="0"/>
                <a:cs typeface="Courier New" pitchFamily="49" charset="0"/>
              </a:rPr>
              <a:t>Saledate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i="1" dirty="0" err="1" smtClean="0">
                <a:latin typeface="Courier New" pitchFamily="49" charset="0"/>
                <a:cs typeface="Courier New" pitchFamily="49" charset="0"/>
              </a:rPr>
              <a:t>ProductName</a:t>
            </a:r>
            <a:r>
              <a:rPr lang="en-US" sz="1600" b="1" i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i="1" dirty="0" err="1">
                <a:latin typeface="Courier New" pitchFamily="49" charset="0"/>
                <a:cs typeface="Courier New" pitchFamily="49" charset="0"/>
              </a:rPr>
              <a:t>Amt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i="1" dirty="0" err="1">
                <a:latin typeface="Courier New" pitchFamily="49" charset="0"/>
                <a:cs typeface="Courier New" pitchFamily="49" charset="0"/>
              </a:rPr>
              <a:t>GrossPrice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i="1" dirty="0" err="1">
                <a:latin typeface="Courier New" pitchFamily="49" charset="0"/>
                <a:cs typeface="Courier New" pitchFamily="49" charset="0"/>
              </a:rPr>
              <a:t>SalesTax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i="1" dirty="0" err="1">
                <a:latin typeface="Courier New" pitchFamily="49" charset="0"/>
                <a:cs typeface="Courier New" pitchFamily="49" charset="0"/>
              </a:rPr>
              <a:t>NetPrice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 ...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2012-03-08  Candy bar     50       75.00     14.25     89.25 ...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2012-03-10  Smart phone    1      349.50     66.41    419.91 ...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2012-03-11  Apple (bag)    7       31.57      1.89     33.46 ...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2012-03-12  Smart phone    1      349.50     66.41    419.91 ...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2012-03-19  Chair          1      599.50    113.91    713.41 ...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2012-03-20  Toy car        3       29.97      5.69     35.66 ...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2012-03-20  Chair          3    1,798.50    341.72  2,140.22 ...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2012-03-20  Laptop         2    2,860.00    543.40  3,403.40 ...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2012-03-21  Apple (bag)   14       63.14      3.79     66.93 ...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2012-03-24  Pocket knife   1       12.95      2.46     15.41 ...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2012-03-27  Apple (bag)    2        9.02      0.54      9.56 ...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...         ...      ...         ...       ...       ... ...</a:t>
            </a:r>
          </a:p>
        </p:txBody>
      </p:sp>
      <p:sp>
        <p:nvSpPr>
          <p:cNvPr id="12" name="Rechthoek 11"/>
          <p:cNvSpPr/>
          <p:nvPr/>
        </p:nvSpPr>
        <p:spPr bwMode="auto">
          <a:xfrm>
            <a:off x="611560" y="2927616"/>
            <a:ext cx="1386289" cy="2650992"/>
          </a:xfrm>
          <a:prstGeom prst="rect">
            <a:avLst/>
          </a:prstGeom>
          <a:solidFill>
            <a:schemeClr val="accent1">
              <a:alpha val="2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hthoek 12"/>
          <p:cNvSpPr/>
          <p:nvPr/>
        </p:nvSpPr>
        <p:spPr bwMode="auto">
          <a:xfrm>
            <a:off x="2148367" y="2927617"/>
            <a:ext cx="1516917" cy="1421546"/>
          </a:xfrm>
          <a:prstGeom prst="rect">
            <a:avLst/>
          </a:prstGeom>
          <a:solidFill>
            <a:schemeClr val="accent1">
              <a:alpha val="2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hthoek 13"/>
          <p:cNvSpPr/>
          <p:nvPr/>
        </p:nvSpPr>
        <p:spPr bwMode="auto">
          <a:xfrm>
            <a:off x="3762014" y="2927616"/>
            <a:ext cx="525677" cy="4004743"/>
          </a:xfrm>
          <a:prstGeom prst="rect">
            <a:avLst/>
          </a:prstGeom>
          <a:solidFill>
            <a:schemeClr val="accent1">
              <a:alpha val="2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hthoek 14"/>
          <p:cNvSpPr/>
          <p:nvPr/>
        </p:nvSpPr>
        <p:spPr bwMode="auto">
          <a:xfrm>
            <a:off x="4373489" y="2927617"/>
            <a:ext cx="1258908" cy="2136161"/>
          </a:xfrm>
          <a:prstGeom prst="rect">
            <a:avLst/>
          </a:prstGeom>
          <a:solidFill>
            <a:schemeClr val="accent1">
              <a:alpha val="2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hthoek 15"/>
          <p:cNvSpPr/>
          <p:nvPr/>
        </p:nvSpPr>
        <p:spPr bwMode="auto">
          <a:xfrm>
            <a:off x="5695142" y="2927617"/>
            <a:ext cx="1174384" cy="2136161"/>
          </a:xfrm>
          <a:prstGeom prst="rect">
            <a:avLst/>
          </a:prstGeom>
          <a:solidFill>
            <a:schemeClr val="accent1">
              <a:alpha val="2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chthoek 19"/>
          <p:cNvSpPr/>
          <p:nvPr/>
        </p:nvSpPr>
        <p:spPr bwMode="auto">
          <a:xfrm>
            <a:off x="6955324" y="2927617"/>
            <a:ext cx="1174384" cy="2136161"/>
          </a:xfrm>
          <a:prstGeom prst="rect">
            <a:avLst/>
          </a:prstGeom>
          <a:solidFill>
            <a:schemeClr val="accent1">
              <a:alpha val="2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Rechthoek 21"/>
          <p:cNvSpPr/>
          <p:nvPr/>
        </p:nvSpPr>
        <p:spPr bwMode="auto">
          <a:xfrm>
            <a:off x="611559" y="5619751"/>
            <a:ext cx="1386289" cy="1312608"/>
          </a:xfrm>
          <a:prstGeom prst="rect">
            <a:avLst/>
          </a:prstGeom>
          <a:solidFill>
            <a:schemeClr val="accent1">
              <a:alpha val="2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Rechthoek 23"/>
          <p:cNvSpPr/>
          <p:nvPr/>
        </p:nvSpPr>
        <p:spPr bwMode="auto">
          <a:xfrm>
            <a:off x="4373489" y="5114926"/>
            <a:ext cx="1258908" cy="1817434"/>
          </a:xfrm>
          <a:prstGeom prst="rect">
            <a:avLst/>
          </a:prstGeom>
          <a:solidFill>
            <a:schemeClr val="accent1">
              <a:alpha val="2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Rechthoek 24"/>
          <p:cNvSpPr/>
          <p:nvPr/>
        </p:nvSpPr>
        <p:spPr bwMode="auto">
          <a:xfrm>
            <a:off x="5695142" y="5114926"/>
            <a:ext cx="1174384" cy="1817434"/>
          </a:xfrm>
          <a:prstGeom prst="rect">
            <a:avLst/>
          </a:prstGeom>
          <a:solidFill>
            <a:schemeClr val="accent1">
              <a:alpha val="2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echthoek 25"/>
          <p:cNvSpPr/>
          <p:nvPr/>
        </p:nvSpPr>
        <p:spPr bwMode="auto">
          <a:xfrm>
            <a:off x="6955324" y="5114926"/>
            <a:ext cx="1174384" cy="1817434"/>
          </a:xfrm>
          <a:prstGeom prst="rect">
            <a:avLst/>
          </a:prstGeom>
          <a:solidFill>
            <a:schemeClr val="accent1">
              <a:alpha val="2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Rechthoek 27"/>
          <p:cNvSpPr/>
          <p:nvPr/>
        </p:nvSpPr>
        <p:spPr bwMode="auto">
          <a:xfrm>
            <a:off x="2148366" y="4377960"/>
            <a:ext cx="1516917" cy="1421546"/>
          </a:xfrm>
          <a:prstGeom prst="rect">
            <a:avLst/>
          </a:prstGeom>
          <a:solidFill>
            <a:schemeClr val="accent1">
              <a:alpha val="2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Rechthoek 28"/>
          <p:cNvSpPr/>
          <p:nvPr/>
        </p:nvSpPr>
        <p:spPr bwMode="auto">
          <a:xfrm>
            <a:off x="2148366" y="5822156"/>
            <a:ext cx="1516917" cy="1110204"/>
          </a:xfrm>
          <a:prstGeom prst="rect">
            <a:avLst/>
          </a:prstGeom>
          <a:solidFill>
            <a:schemeClr val="accent1">
              <a:alpha val="2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53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2" grpId="0" animBg="1"/>
      <p:bldP spid="24" grpId="0" animBg="1"/>
      <p:bldP spid="25" grpId="0" animBg="1"/>
      <p:bldP spid="26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Row oriented vs. column oriented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/>
              <a:t>Query using </a:t>
            </a:r>
            <a:r>
              <a:rPr lang="en-US" sz="2400" dirty="0" err="1"/>
              <a:t>Saledate</a:t>
            </a:r>
            <a:r>
              <a:rPr lang="en-US" sz="2400" dirty="0"/>
              <a:t>, </a:t>
            </a:r>
            <a:r>
              <a:rPr lang="en-US" sz="2400" dirty="0" err="1"/>
              <a:t>Amt</a:t>
            </a:r>
            <a:r>
              <a:rPr lang="en-US" sz="2400" dirty="0"/>
              <a:t>, and </a:t>
            </a:r>
            <a:r>
              <a:rPr lang="en-US" sz="2400" dirty="0" err="1"/>
              <a:t>NetPrice</a:t>
            </a:r>
            <a:r>
              <a:rPr lang="en-US" sz="2400" dirty="0"/>
              <a:t> only,</a:t>
            </a:r>
          </a:p>
          <a:p>
            <a:pPr marL="457200" lvl="1" indent="0">
              <a:buNone/>
            </a:pPr>
            <a:r>
              <a:rPr lang="en-US" sz="2400" dirty="0"/>
              <a:t>but that reads all rows</a:t>
            </a:r>
            <a:endParaRPr lang="nl-NL" sz="2400" dirty="0"/>
          </a:p>
        </p:txBody>
      </p:sp>
      <p:sp>
        <p:nvSpPr>
          <p:cNvPr id="10" name="Tekstvak 9"/>
          <p:cNvSpPr txBox="1"/>
          <p:nvPr/>
        </p:nvSpPr>
        <p:spPr>
          <a:xfrm>
            <a:off x="611560" y="2607295"/>
            <a:ext cx="80495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err="1">
                <a:latin typeface="Courier New" pitchFamily="49" charset="0"/>
                <a:cs typeface="Courier New" pitchFamily="49" charset="0"/>
              </a:rPr>
              <a:t>Saledate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i="1" dirty="0" err="1">
                <a:latin typeface="Courier New" pitchFamily="49" charset="0"/>
                <a:cs typeface="Courier New" pitchFamily="49" charset="0"/>
              </a:rPr>
              <a:t>ProductName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i="1" dirty="0" err="1">
                <a:latin typeface="Courier New" pitchFamily="49" charset="0"/>
                <a:cs typeface="Courier New" pitchFamily="49" charset="0"/>
              </a:rPr>
              <a:t>Amt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i="1" dirty="0" err="1">
                <a:latin typeface="Courier New" pitchFamily="49" charset="0"/>
                <a:cs typeface="Courier New" pitchFamily="49" charset="0"/>
              </a:rPr>
              <a:t>GrossPrice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i="1" dirty="0" err="1">
                <a:latin typeface="Courier New" pitchFamily="49" charset="0"/>
                <a:cs typeface="Courier New" pitchFamily="49" charset="0"/>
              </a:rPr>
              <a:t>SalesTax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i="1" dirty="0" err="1">
                <a:latin typeface="Courier New" pitchFamily="49" charset="0"/>
                <a:cs typeface="Courier New" pitchFamily="49" charset="0"/>
              </a:rPr>
              <a:t>NetPrice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 ...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2012-03-08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Candy bar    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50     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75.00     14.25    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89.25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2012-03-10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Smart phone   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    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349.50     66.41   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419.91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2012-03-11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Apple (bag)   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7     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31.57      1.89    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33.46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2012-03-12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Smart phone   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    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349.50     66.41   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419.91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2012-03-19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Chair         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    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599.50    113.91   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713.41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2012-03-20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Toy car       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     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29.97      5.69    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35.66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2012-03-20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Chair         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  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1,798.50    341.72 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2,140.22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2012-03-20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Laptop        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  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2,860.00    543.40 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3,403.40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2012-03-21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Apple (bag)  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14     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63.14      3.79    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66.93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2012-03-24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Pocket knife  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     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12.95      2.46    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15.41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2012-03-27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Apple (bag)   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      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9.02      0.54     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9.56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...       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...     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...       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...       ...      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...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...</a:t>
            </a:r>
          </a:p>
        </p:txBody>
      </p:sp>
      <p:sp>
        <p:nvSpPr>
          <p:cNvPr id="12" name="Rechthoek 11"/>
          <p:cNvSpPr/>
          <p:nvPr/>
        </p:nvSpPr>
        <p:spPr bwMode="auto">
          <a:xfrm>
            <a:off x="611560" y="2927616"/>
            <a:ext cx="1386289" cy="2650992"/>
          </a:xfrm>
          <a:prstGeom prst="rect">
            <a:avLst/>
          </a:prstGeom>
          <a:solidFill>
            <a:schemeClr val="accent1">
              <a:alpha val="2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hthoek 13"/>
          <p:cNvSpPr/>
          <p:nvPr/>
        </p:nvSpPr>
        <p:spPr bwMode="auto">
          <a:xfrm>
            <a:off x="3762014" y="2927616"/>
            <a:ext cx="525677" cy="4004743"/>
          </a:xfrm>
          <a:prstGeom prst="rect">
            <a:avLst/>
          </a:prstGeom>
          <a:solidFill>
            <a:schemeClr val="accent1">
              <a:alpha val="2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chthoek 19"/>
          <p:cNvSpPr/>
          <p:nvPr/>
        </p:nvSpPr>
        <p:spPr bwMode="auto">
          <a:xfrm>
            <a:off x="6955324" y="2927617"/>
            <a:ext cx="1174384" cy="2136161"/>
          </a:xfrm>
          <a:prstGeom prst="rect">
            <a:avLst/>
          </a:prstGeom>
          <a:solidFill>
            <a:schemeClr val="accent1">
              <a:alpha val="2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Rechthoek 21"/>
          <p:cNvSpPr/>
          <p:nvPr/>
        </p:nvSpPr>
        <p:spPr bwMode="auto">
          <a:xfrm>
            <a:off x="611559" y="5619751"/>
            <a:ext cx="1386289" cy="1312608"/>
          </a:xfrm>
          <a:prstGeom prst="rect">
            <a:avLst/>
          </a:prstGeom>
          <a:solidFill>
            <a:schemeClr val="accent1">
              <a:alpha val="2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echthoek 25"/>
          <p:cNvSpPr/>
          <p:nvPr/>
        </p:nvSpPr>
        <p:spPr bwMode="auto">
          <a:xfrm>
            <a:off x="6955324" y="5114926"/>
            <a:ext cx="1174384" cy="1817434"/>
          </a:xfrm>
          <a:prstGeom prst="rect">
            <a:avLst/>
          </a:prstGeom>
          <a:solidFill>
            <a:schemeClr val="accent1">
              <a:alpha val="2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30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 elimination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Columnstore</a:t>
            </a:r>
            <a:r>
              <a:rPr lang="en-US" dirty="0" smtClean="0"/>
              <a:t> index not build for entire table (or partition), but per segment</a:t>
            </a:r>
          </a:p>
          <a:p>
            <a:pPr lvl="1"/>
            <a:r>
              <a:rPr lang="en-US" dirty="0" smtClean="0"/>
              <a:t>Each segment is ~ 1 million rows </a:t>
            </a:r>
            <a:r>
              <a:rPr lang="en-US" sz="2000" dirty="0" smtClean="0"/>
              <a:t>(2</a:t>
            </a:r>
            <a:r>
              <a:rPr lang="en-US" sz="2000" baseline="30000" dirty="0" smtClean="0"/>
              <a:t>20</a:t>
            </a:r>
            <a:r>
              <a:rPr lang="en-US" sz="2000" dirty="0" smtClean="0"/>
              <a:t> to be precise)</a:t>
            </a:r>
            <a:endParaRPr lang="en-US" dirty="0" smtClean="0"/>
          </a:p>
          <a:p>
            <a:pPr lvl="1"/>
            <a:r>
              <a:rPr lang="en-US" dirty="0" smtClean="0"/>
              <a:t>Metadata holds minimum and maximum value, per column, per segment</a:t>
            </a:r>
          </a:p>
          <a:p>
            <a:pPr lvl="1"/>
            <a:r>
              <a:rPr lang="en-US" dirty="0" smtClean="0"/>
              <a:t>Used to avoid reading entire segments</a:t>
            </a:r>
          </a:p>
          <a:p>
            <a:pPr lvl="2"/>
            <a:r>
              <a:rPr lang="en-US" dirty="0" smtClean="0"/>
              <a:t>But not for string data!!!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641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Segment elimination</a:t>
            </a:r>
            <a:br>
              <a:rPr lang="en-US" dirty="0" smtClean="0"/>
            </a:b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1080888" y="1350338"/>
            <a:ext cx="991240" cy="178269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2072128" y="1350338"/>
            <a:ext cx="991240" cy="178269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3063368" y="1350338"/>
            <a:ext cx="991240" cy="178269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1 - 9</a:t>
            </a:r>
            <a:endParaRPr lang="nl-NL" dirty="0"/>
          </a:p>
        </p:txBody>
      </p:sp>
      <p:sp>
        <p:nvSpPr>
          <p:cNvPr id="34" name="Rechthoek 33"/>
          <p:cNvSpPr/>
          <p:nvPr/>
        </p:nvSpPr>
        <p:spPr>
          <a:xfrm>
            <a:off x="1080888" y="3133033"/>
            <a:ext cx="991240" cy="178269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hthoek 34"/>
          <p:cNvSpPr/>
          <p:nvPr/>
        </p:nvSpPr>
        <p:spPr>
          <a:xfrm>
            <a:off x="2072128" y="3133033"/>
            <a:ext cx="991240" cy="178269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 35"/>
          <p:cNvSpPr/>
          <p:nvPr/>
        </p:nvSpPr>
        <p:spPr>
          <a:xfrm>
            <a:off x="3063368" y="3133033"/>
            <a:ext cx="991240" cy="178269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/>
          <p:cNvSpPr/>
          <p:nvPr/>
        </p:nvSpPr>
        <p:spPr>
          <a:xfrm>
            <a:off x="1080888" y="4915728"/>
            <a:ext cx="991240" cy="178269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/>
          <p:cNvSpPr/>
          <p:nvPr/>
        </p:nvSpPr>
        <p:spPr>
          <a:xfrm>
            <a:off x="2072128" y="4915728"/>
            <a:ext cx="991240" cy="178269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/>
          <p:cNvSpPr/>
          <p:nvPr/>
        </p:nvSpPr>
        <p:spPr>
          <a:xfrm>
            <a:off x="3063368" y="4915728"/>
            <a:ext cx="991240" cy="178269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Rechthoek 47"/>
          <p:cNvSpPr/>
          <p:nvPr/>
        </p:nvSpPr>
        <p:spPr>
          <a:xfrm>
            <a:off x="457200" y="1350338"/>
            <a:ext cx="623688" cy="178269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Rechthoek 48"/>
          <p:cNvSpPr/>
          <p:nvPr/>
        </p:nvSpPr>
        <p:spPr>
          <a:xfrm>
            <a:off x="457200" y="3133033"/>
            <a:ext cx="623688" cy="178269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Rechthoek 49"/>
          <p:cNvSpPr/>
          <p:nvPr/>
        </p:nvSpPr>
        <p:spPr>
          <a:xfrm>
            <a:off x="457200" y="4915728"/>
            <a:ext cx="623688" cy="178269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0" name="Rechthoek 59"/>
          <p:cNvSpPr/>
          <p:nvPr/>
        </p:nvSpPr>
        <p:spPr>
          <a:xfrm>
            <a:off x="1080888" y="945136"/>
            <a:ext cx="991240" cy="40520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1" name="Rechthoek 60"/>
          <p:cNvSpPr/>
          <p:nvPr/>
        </p:nvSpPr>
        <p:spPr>
          <a:xfrm>
            <a:off x="2072128" y="945136"/>
            <a:ext cx="991240" cy="40520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2" name="Rechthoek 61"/>
          <p:cNvSpPr/>
          <p:nvPr/>
        </p:nvSpPr>
        <p:spPr>
          <a:xfrm>
            <a:off x="3063368" y="945136"/>
            <a:ext cx="991240" cy="40520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5" name="Rechthoek 64"/>
          <p:cNvSpPr/>
          <p:nvPr/>
        </p:nvSpPr>
        <p:spPr>
          <a:xfrm>
            <a:off x="457200" y="945136"/>
            <a:ext cx="623688" cy="40520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2" name="Tekstvak 71"/>
          <p:cNvSpPr txBox="1"/>
          <p:nvPr/>
        </p:nvSpPr>
        <p:spPr>
          <a:xfrm>
            <a:off x="538211" y="1697241"/>
            <a:ext cx="461665" cy="108888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Segment 1</a:t>
            </a:r>
            <a:endParaRPr lang="nl-NL" dirty="0"/>
          </a:p>
        </p:txBody>
      </p:sp>
      <p:sp>
        <p:nvSpPr>
          <p:cNvPr id="73" name="Tekstvak 72"/>
          <p:cNvSpPr txBox="1"/>
          <p:nvPr/>
        </p:nvSpPr>
        <p:spPr>
          <a:xfrm>
            <a:off x="538211" y="3479936"/>
            <a:ext cx="461665" cy="108888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Segment 2</a:t>
            </a:r>
            <a:endParaRPr lang="nl-NL" dirty="0"/>
          </a:p>
        </p:txBody>
      </p:sp>
      <p:sp>
        <p:nvSpPr>
          <p:cNvPr id="74" name="Tekstvak 73"/>
          <p:cNvSpPr txBox="1"/>
          <p:nvPr/>
        </p:nvSpPr>
        <p:spPr>
          <a:xfrm>
            <a:off x="538211" y="5262631"/>
            <a:ext cx="461665" cy="108888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Segment 3</a:t>
            </a:r>
            <a:endParaRPr lang="nl-NL" dirty="0"/>
          </a:p>
        </p:txBody>
      </p:sp>
      <p:sp>
        <p:nvSpPr>
          <p:cNvPr id="76" name="Tekstvak 75"/>
          <p:cNvSpPr txBox="1"/>
          <p:nvPr/>
        </p:nvSpPr>
        <p:spPr>
          <a:xfrm>
            <a:off x="1276586" y="963071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Col1</a:t>
            </a:r>
            <a:endParaRPr lang="nl-NL" dirty="0"/>
          </a:p>
        </p:txBody>
      </p:sp>
      <p:sp>
        <p:nvSpPr>
          <p:cNvPr id="77" name="Tekstvak 76"/>
          <p:cNvSpPr txBox="1"/>
          <p:nvPr/>
        </p:nvSpPr>
        <p:spPr>
          <a:xfrm>
            <a:off x="2267826" y="963071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Col2</a:t>
            </a:r>
            <a:endParaRPr lang="nl-NL" dirty="0"/>
          </a:p>
        </p:txBody>
      </p:sp>
      <p:sp>
        <p:nvSpPr>
          <p:cNvPr id="78" name="Tekstvak 77"/>
          <p:cNvSpPr txBox="1"/>
          <p:nvPr/>
        </p:nvSpPr>
        <p:spPr>
          <a:xfrm>
            <a:off x="3259066" y="963071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Col3</a:t>
            </a:r>
            <a:endParaRPr lang="nl-NL" dirty="0"/>
          </a:p>
        </p:txBody>
      </p:sp>
      <p:sp>
        <p:nvSpPr>
          <p:cNvPr id="81" name="Tekstvak 80"/>
          <p:cNvSpPr txBox="1"/>
          <p:nvPr/>
        </p:nvSpPr>
        <p:spPr>
          <a:xfrm>
            <a:off x="1345674" y="1909382"/>
            <a:ext cx="461665" cy="66460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0 – 99</a:t>
            </a:r>
            <a:endParaRPr lang="nl-NL" dirty="0"/>
          </a:p>
        </p:txBody>
      </p:sp>
      <p:sp>
        <p:nvSpPr>
          <p:cNvPr id="82" name="Tekstvak 81"/>
          <p:cNvSpPr txBox="1"/>
          <p:nvPr/>
        </p:nvSpPr>
        <p:spPr>
          <a:xfrm>
            <a:off x="1345674" y="3633568"/>
            <a:ext cx="461665" cy="78162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12 – 81</a:t>
            </a:r>
            <a:endParaRPr lang="nl-NL" dirty="0"/>
          </a:p>
        </p:txBody>
      </p:sp>
      <p:sp>
        <p:nvSpPr>
          <p:cNvPr id="83" name="Tekstvak 82"/>
          <p:cNvSpPr txBox="1"/>
          <p:nvPr/>
        </p:nvSpPr>
        <p:spPr>
          <a:xfrm>
            <a:off x="1345674" y="5474772"/>
            <a:ext cx="461665" cy="66460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7 – 64</a:t>
            </a:r>
            <a:endParaRPr lang="nl-NL" dirty="0"/>
          </a:p>
        </p:txBody>
      </p:sp>
      <p:sp>
        <p:nvSpPr>
          <p:cNvPr id="84" name="Tekstvak 83"/>
          <p:cNvSpPr txBox="1"/>
          <p:nvPr/>
        </p:nvSpPr>
        <p:spPr>
          <a:xfrm>
            <a:off x="2336915" y="1616834"/>
            <a:ext cx="461665" cy="12497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2337 – 5208</a:t>
            </a:r>
            <a:endParaRPr lang="nl-NL" dirty="0"/>
          </a:p>
        </p:txBody>
      </p:sp>
      <p:sp>
        <p:nvSpPr>
          <p:cNvPr id="85" name="Tekstvak 84"/>
          <p:cNvSpPr txBox="1"/>
          <p:nvPr/>
        </p:nvSpPr>
        <p:spPr>
          <a:xfrm>
            <a:off x="2336915" y="3399529"/>
            <a:ext cx="461665" cy="124970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3018 – 9903</a:t>
            </a:r>
            <a:endParaRPr lang="nl-NL" dirty="0"/>
          </a:p>
        </p:txBody>
      </p:sp>
      <p:sp>
        <p:nvSpPr>
          <p:cNvPr id="86" name="Tekstvak 85"/>
          <p:cNvSpPr txBox="1"/>
          <p:nvPr/>
        </p:nvSpPr>
        <p:spPr>
          <a:xfrm>
            <a:off x="2336914" y="5240734"/>
            <a:ext cx="461665" cy="113268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307 – 6906</a:t>
            </a:r>
            <a:endParaRPr lang="nl-NL" dirty="0"/>
          </a:p>
        </p:txBody>
      </p:sp>
      <p:sp>
        <p:nvSpPr>
          <p:cNvPr id="87" name="Rechthoek 86"/>
          <p:cNvSpPr/>
          <p:nvPr/>
        </p:nvSpPr>
        <p:spPr>
          <a:xfrm>
            <a:off x="4054608" y="1350338"/>
            <a:ext cx="991240" cy="178269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8" name="Rechthoek 87"/>
          <p:cNvSpPr/>
          <p:nvPr/>
        </p:nvSpPr>
        <p:spPr>
          <a:xfrm>
            <a:off x="4054608" y="3133033"/>
            <a:ext cx="991240" cy="178269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9" name="Rechthoek 88"/>
          <p:cNvSpPr/>
          <p:nvPr/>
        </p:nvSpPr>
        <p:spPr>
          <a:xfrm>
            <a:off x="4054608" y="4915728"/>
            <a:ext cx="991240" cy="178269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0" name="Rechthoek 89"/>
          <p:cNvSpPr/>
          <p:nvPr/>
        </p:nvSpPr>
        <p:spPr>
          <a:xfrm>
            <a:off x="4054608" y="945136"/>
            <a:ext cx="991240" cy="40520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1" name="Tekstvak 90"/>
          <p:cNvSpPr txBox="1"/>
          <p:nvPr/>
        </p:nvSpPr>
        <p:spPr>
          <a:xfrm>
            <a:off x="4250306" y="963071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Col4</a:t>
            </a:r>
            <a:endParaRPr lang="nl-NL" dirty="0"/>
          </a:p>
        </p:txBody>
      </p:sp>
      <p:sp>
        <p:nvSpPr>
          <p:cNvPr id="103" name="Rechthoek 102"/>
          <p:cNvSpPr/>
          <p:nvPr/>
        </p:nvSpPr>
        <p:spPr>
          <a:xfrm>
            <a:off x="4054608" y="1350339"/>
            <a:ext cx="991240" cy="1782695"/>
          </a:xfrm>
          <a:prstGeom prst="rect">
            <a:avLst/>
          </a:prstGeom>
          <a:solidFill>
            <a:srgbClr val="FF0000">
              <a:alpha val="25000"/>
            </a:srgb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6" name="Rechthoek 105"/>
          <p:cNvSpPr/>
          <p:nvPr/>
        </p:nvSpPr>
        <p:spPr>
          <a:xfrm>
            <a:off x="4054608" y="3133031"/>
            <a:ext cx="991240" cy="1782695"/>
          </a:xfrm>
          <a:prstGeom prst="rect">
            <a:avLst/>
          </a:prstGeom>
          <a:solidFill>
            <a:srgbClr val="FF0000">
              <a:alpha val="25000"/>
            </a:srgb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7" name="Rechthoek 106"/>
          <p:cNvSpPr/>
          <p:nvPr/>
        </p:nvSpPr>
        <p:spPr>
          <a:xfrm>
            <a:off x="4054608" y="4915728"/>
            <a:ext cx="991240" cy="1782695"/>
          </a:xfrm>
          <a:prstGeom prst="rect">
            <a:avLst/>
          </a:prstGeom>
          <a:solidFill>
            <a:srgbClr val="FF0000">
              <a:alpha val="25000"/>
            </a:srgb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8" name="Rechthoek 107"/>
          <p:cNvSpPr/>
          <p:nvPr/>
        </p:nvSpPr>
        <p:spPr>
          <a:xfrm>
            <a:off x="1080888" y="1350339"/>
            <a:ext cx="991240" cy="1782695"/>
          </a:xfrm>
          <a:prstGeom prst="rect">
            <a:avLst/>
          </a:prstGeom>
          <a:solidFill>
            <a:srgbClr val="FF0000">
              <a:alpha val="25000"/>
            </a:srgb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9" name="Rechthoek 108"/>
          <p:cNvSpPr/>
          <p:nvPr/>
        </p:nvSpPr>
        <p:spPr>
          <a:xfrm>
            <a:off x="2072126" y="1350339"/>
            <a:ext cx="991240" cy="1782695"/>
          </a:xfrm>
          <a:prstGeom prst="rect">
            <a:avLst/>
          </a:prstGeom>
          <a:solidFill>
            <a:srgbClr val="FF0000">
              <a:alpha val="25000"/>
            </a:srgb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0" name="Rechthoek 109"/>
          <p:cNvSpPr/>
          <p:nvPr/>
        </p:nvSpPr>
        <p:spPr>
          <a:xfrm>
            <a:off x="3063366" y="1350339"/>
            <a:ext cx="991240" cy="1782695"/>
          </a:xfrm>
          <a:prstGeom prst="rect">
            <a:avLst/>
          </a:prstGeom>
          <a:solidFill>
            <a:srgbClr val="FF0000">
              <a:alpha val="25000"/>
            </a:srgb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1" name="Rechthoek 110"/>
          <p:cNvSpPr/>
          <p:nvPr/>
        </p:nvSpPr>
        <p:spPr>
          <a:xfrm>
            <a:off x="1080886" y="4915726"/>
            <a:ext cx="991240" cy="1782695"/>
          </a:xfrm>
          <a:prstGeom prst="rect">
            <a:avLst/>
          </a:prstGeom>
          <a:solidFill>
            <a:srgbClr val="FF0000">
              <a:alpha val="25000"/>
            </a:srgb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2" name="Rechthoek 111"/>
          <p:cNvSpPr/>
          <p:nvPr/>
        </p:nvSpPr>
        <p:spPr>
          <a:xfrm>
            <a:off x="2072127" y="4915726"/>
            <a:ext cx="991240" cy="1782695"/>
          </a:xfrm>
          <a:prstGeom prst="rect">
            <a:avLst/>
          </a:prstGeom>
          <a:solidFill>
            <a:srgbClr val="FF0000">
              <a:alpha val="25000"/>
            </a:srgb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3" name="Rechthoek 112"/>
          <p:cNvSpPr/>
          <p:nvPr/>
        </p:nvSpPr>
        <p:spPr>
          <a:xfrm>
            <a:off x="3063366" y="4915726"/>
            <a:ext cx="991240" cy="1782695"/>
          </a:xfrm>
          <a:prstGeom prst="rect">
            <a:avLst/>
          </a:prstGeom>
          <a:solidFill>
            <a:srgbClr val="FF0000">
              <a:alpha val="25000"/>
            </a:srgb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5" name="Rechthoek 114"/>
          <p:cNvSpPr/>
          <p:nvPr/>
        </p:nvSpPr>
        <p:spPr>
          <a:xfrm>
            <a:off x="1080888" y="3133029"/>
            <a:ext cx="991240" cy="1782695"/>
          </a:xfrm>
          <a:prstGeom prst="rect">
            <a:avLst/>
          </a:prstGeom>
          <a:solidFill>
            <a:srgbClr val="00B050">
              <a:alpha val="25000"/>
            </a:srgb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7" name="Rechthoek 116"/>
          <p:cNvSpPr/>
          <p:nvPr/>
        </p:nvSpPr>
        <p:spPr>
          <a:xfrm>
            <a:off x="2072128" y="3133029"/>
            <a:ext cx="991240" cy="1782695"/>
          </a:xfrm>
          <a:prstGeom prst="rect">
            <a:avLst/>
          </a:prstGeom>
          <a:solidFill>
            <a:srgbClr val="00B050">
              <a:alpha val="25000"/>
            </a:srgb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8" name="Rechthoek 117"/>
          <p:cNvSpPr/>
          <p:nvPr/>
        </p:nvSpPr>
        <p:spPr>
          <a:xfrm>
            <a:off x="3063365" y="3133029"/>
            <a:ext cx="991240" cy="1782695"/>
          </a:xfrm>
          <a:prstGeom prst="rect">
            <a:avLst/>
          </a:prstGeom>
          <a:solidFill>
            <a:srgbClr val="00B050">
              <a:alpha val="25000"/>
            </a:srgb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9" name="Rechthoek 118"/>
          <p:cNvSpPr/>
          <p:nvPr/>
        </p:nvSpPr>
        <p:spPr>
          <a:xfrm>
            <a:off x="5045848" y="1350338"/>
            <a:ext cx="495620" cy="1782695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0" name="Rechthoek 119"/>
          <p:cNvSpPr/>
          <p:nvPr/>
        </p:nvSpPr>
        <p:spPr>
          <a:xfrm>
            <a:off x="5045848" y="3133033"/>
            <a:ext cx="495620" cy="1782695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1" name="Rechthoek 120"/>
          <p:cNvSpPr/>
          <p:nvPr/>
        </p:nvSpPr>
        <p:spPr>
          <a:xfrm>
            <a:off x="5045848" y="4915728"/>
            <a:ext cx="495620" cy="1782695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2" name="Rechthoek 121"/>
          <p:cNvSpPr/>
          <p:nvPr/>
        </p:nvSpPr>
        <p:spPr>
          <a:xfrm>
            <a:off x="5045848" y="945136"/>
            <a:ext cx="495620" cy="405203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124" name="Rechthoek 123"/>
          <p:cNvSpPr/>
          <p:nvPr/>
        </p:nvSpPr>
        <p:spPr>
          <a:xfrm>
            <a:off x="5045848" y="1350339"/>
            <a:ext cx="495620" cy="1782695"/>
          </a:xfrm>
          <a:prstGeom prst="rect">
            <a:avLst/>
          </a:prstGeom>
          <a:solidFill>
            <a:srgbClr val="FF0000">
              <a:alpha val="25000"/>
            </a:srgb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5" name="Rechthoek 124"/>
          <p:cNvSpPr/>
          <p:nvPr/>
        </p:nvSpPr>
        <p:spPr>
          <a:xfrm>
            <a:off x="5045848" y="3133031"/>
            <a:ext cx="495620" cy="1782695"/>
          </a:xfrm>
          <a:prstGeom prst="rect">
            <a:avLst/>
          </a:prstGeom>
          <a:solidFill>
            <a:srgbClr val="FF0000">
              <a:alpha val="25000"/>
            </a:srgb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6" name="Rechthoek 125"/>
          <p:cNvSpPr/>
          <p:nvPr/>
        </p:nvSpPr>
        <p:spPr>
          <a:xfrm>
            <a:off x="5045848" y="4915728"/>
            <a:ext cx="495620" cy="1782695"/>
          </a:xfrm>
          <a:prstGeom prst="rect">
            <a:avLst/>
          </a:prstGeom>
          <a:solidFill>
            <a:srgbClr val="FF0000">
              <a:alpha val="25000"/>
            </a:srgb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30" name="Rechte verbindingslijn 129"/>
          <p:cNvCxnSpPr/>
          <p:nvPr/>
        </p:nvCxnSpPr>
        <p:spPr>
          <a:xfrm>
            <a:off x="5541468" y="945136"/>
            <a:ext cx="0" cy="5753287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kstvak 100"/>
          <p:cNvSpPr txBox="1"/>
          <p:nvPr/>
        </p:nvSpPr>
        <p:spPr>
          <a:xfrm>
            <a:off x="5732290" y="1538696"/>
            <a:ext cx="31811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SELECT   Col1, SUM(Col2)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FROM 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dbo.MyTable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WHERE    Col2 &gt;= 6000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AND      Col3  = 1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GROUP BY Col1;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1" name="Tekstvak 130"/>
          <p:cNvSpPr txBox="1"/>
          <p:nvPr/>
        </p:nvSpPr>
        <p:spPr>
          <a:xfrm>
            <a:off x="3328155" y="1909383"/>
            <a:ext cx="461665" cy="66460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1 – 10</a:t>
            </a:r>
            <a:endParaRPr lang="nl-NL" dirty="0"/>
          </a:p>
        </p:txBody>
      </p:sp>
      <p:sp>
        <p:nvSpPr>
          <p:cNvPr id="132" name="Tekstvak 131"/>
          <p:cNvSpPr txBox="1"/>
          <p:nvPr/>
        </p:nvSpPr>
        <p:spPr>
          <a:xfrm>
            <a:off x="3328155" y="3750583"/>
            <a:ext cx="461665" cy="54758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1 – 9</a:t>
            </a:r>
            <a:endParaRPr lang="nl-NL" dirty="0"/>
          </a:p>
        </p:txBody>
      </p:sp>
      <p:sp>
        <p:nvSpPr>
          <p:cNvPr id="133" name="Tekstvak 132"/>
          <p:cNvSpPr txBox="1"/>
          <p:nvPr/>
        </p:nvSpPr>
        <p:spPr>
          <a:xfrm>
            <a:off x="3328155" y="5497214"/>
            <a:ext cx="461665" cy="61972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3 - 10</a:t>
            </a:r>
            <a:endParaRPr lang="nl-NL" dirty="0"/>
          </a:p>
        </p:txBody>
      </p:sp>
      <p:sp>
        <p:nvSpPr>
          <p:cNvPr id="135" name="Ovaal 134"/>
          <p:cNvSpPr/>
          <p:nvPr/>
        </p:nvSpPr>
        <p:spPr>
          <a:xfrm>
            <a:off x="5655449" y="1350339"/>
            <a:ext cx="3258031" cy="1638749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6" name="Ovaal 135"/>
          <p:cNvSpPr/>
          <p:nvPr/>
        </p:nvSpPr>
        <p:spPr>
          <a:xfrm>
            <a:off x="6804212" y="2013217"/>
            <a:ext cx="1763485" cy="353466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7" name="Ovaal 136"/>
          <p:cNvSpPr/>
          <p:nvPr/>
        </p:nvSpPr>
        <p:spPr>
          <a:xfrm>
            <a:off x="6804211" y="2264737"/>
            <a:ext cx="1440757" cy="353466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8" name="Ovaal 137"/>
          <p:cNvSpPr/>
          <p:nvPr/>
        </p:nvSpPr>
        <p:spPr>
          <a:xfrm>
            <a:off x="2302370" y="1555558"/>
            <a:ext cx="530755" cy="1372254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9" name="Ovaal 138"/>
          <p:cNvSpPr/>
          <p:nvPr/>
        </p:nvSpPr>
        <p:spPr>
          <a:xfrm>
            <a:off x="3293610" y="5120946"/>
            <a:ext cx="530755" cy="1372254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0" name="Rechthoek 139"/>
          <p:cNvSpPr/>
          <p:nvPr/>
        </p:nvSpPr>
        <p:spPr>
          <a:xfrm>
            <a:off x="4054608" y="963071"/>
            <a:ext cx="991240" cy="387267"/>
          </a:xfrm>
          <a:prstGeom prst="rect">
            <a:avLst/>
          </a:prstGeom>
          <a:solidFill>
            <a:srgbClr val="FF0000">
              <a:alpha val="25000"/>
            </a:srgb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1" name="Rechthoek 140"/>
          <p:cNvSpPr/>
          <p:nvPr/>
        </p:nvSpPr>
        <p:spPr>
          <a:xfrm>
            <a:off x="5045848" y="963071"/>
            <a:ext cx="495620" cy="387267"/>
          </a:xfrm>
          <a:prstGeom prst="rect">
            <a:avLst/>
          </a:prstGeom>
          <a:solidFill>
            <a:srgbClr val="FF0000">
              <a:alpha val="25000"/>
            </a:srgb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2" name="Rechthoek 141"/>
          <p:cNvSpPr/>
          <p:nvPr/>
        </p:nvSpPr>
        <p:spPr>
          <a:xfrm>
            <a:off x="457200" y="1350339"/>
            <a:ext cx="617040" cy="1782695"/>
          </a:xfrm>
          <a:prstGeom prst="rect">
            <a:avLst/>
          </a:prstGeom>
          <a:solidFill>
            <a:srgbClr val="FF0000">
              <a:alpha val="25000"/>
            </a:srgb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3" name="Rechthoek 142"/>
          <p:cNvSpPr/>
          <p:nvPr/>
        </p:nvSpPr>
        <p:spPr>
          <a:xfrm>
            <a:off x="457198" y="4915726"/>
            <a:ext cx="617040" cy="1782695"/>
          </a:xfrm>
          <a:prstGeom prst="rect">
            <a:avLst/>
          </a:prstGeom>
          <a:solidFill>
            <a:srgbClr val="FF0000">
              <a:alpha val="25000"/>
            </a:srgb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3" name="Rechte verbindingslijn 52"/>
          <p:cNvCxnSpPr/>
          <p:nvPr/>
        </p:nvCxnSpPr>
        <p:spPr>
          <a:xfrm>
            <a:off x="457200" y="945136"/>
            <a:ext cx="0" cy="5753287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Rechte verbindingslijn 68"/>
          <p:cNvCxnSpPr/>
          <p:nvPr/>
        </p:nvCxnSpPr>
        <p:spPr>
          <a:xfrm flipH="1">
            <a:off x="445345" y="945136"/>
            <a:ext cx="5771038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5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5" grpId="0" animBg="1"/>
      <p:bldP spid="117" grpId="0" animBg="1"/>
      <p:bldP spid="118" grpId="0" animBg="1"/>
      <p:bldP spid="124" grpId="0" animBg="1"/>
      <p:bldP spid="125" grpId="0" animBg="1"/>
      <p:bldP spid="126" grpId="0" animBg="1"/>
      <p:bldP spid="101" grpId="0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1" grpId="0" animBg="1"/>
      <p:bldP spid="142" grpId="0" animBg="1"/>
      <p:bldP spid="1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 elimination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Segments determined by: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Partitioning schema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Order of rows in clustered index, or in heap</a:t>
            </a:r>
          </a:p>
          <a:p>
            <a:pPr lvl="3"/>
            <a:endParaRPr lang="en-US" dirty="0"/>
          </a:p>
          <a:p>
            <a:r>
              <a:rPr lang="en-US" dirty="0" smtClean="0"/>
              <a:t>To optimize benefits of segment elimination:</a:t>
            </a:r>
          </a:p>
          <a:p>
            <a:pPr lvl="1"/>
            <a:r>
              <a:rPr lang="en-US" dirty="0" smtClean="0"/>
              <a:t>Create clustered index first</a:t>
            </a:r>
          </a:p>
          <a:p>
            <a:pPr lvl="1"/>
            <a:r>
              <a:rPr lang="en-US" dirty="0" smtClean="0"/>
              <a:t>Choice of clustering key:</a:t>
            </a:r>
          </a:p>
          <a:p>
            <a:pPr lvl="2"/>
            <a:r>
              <a:rPr lang="en-US" dirty="0" smtClean="0"/>
              <a:t>Column used in many filters?</a:t>
            </a:r>
          </a:p>
          <a:p>
            <a:pPr lvl="2"/>
            <a:r>
              <a:rPr lang="en-US" dirty="0" smtClean="0"/>
              <a:t>Column correlates to other columns used in filters?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716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 elimination</a:t>
            </a:r>
            <a:endParaRPr lang="nl-NL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16600" b="1" dirty="0" smtClean="0">
                <a:solidFill>
                  <a:srgbClr val="FF0000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53503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in </a:t>
            </a:r>
            <a:r>
              <a:rPr lang="en-US" dirty="0" err="1" smtClean="0"/>
              <a:t>columnstore</a:t>
            </a:r>
            <a:r>
              <a:rPr lang="en-US" dirty="0" smtClean="0"/>
              <a:t> index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in column store is heavily compressed</a:t>
            </a:r>
          </a:p>
          <a:p>
            <a:pPr lvl="1"/>
            <a:r>
              <a:rPr lang="en-US" dirty="0" smtClean="0"/>
              <a:t>Similar data results in superior compression rates</a:t>
            </a:r>
          </a:p>
          <a:p>
            <a:pPr lvl="1"/>
            <a:r>
              <a:rPr lang="en-US" dirty="0" smtClean="0"/>
              <a:t>Various compression techniques used</a:t>
            </a:r>
          </a:p>
          <a:p>
            <a:pPr lvl="2"/>
            <a:r>
              <a:rPr lang="en-US" dirty="0" smtClean="0"/>
              <a:t>Run-length Encoding</a:t>
            </a:r>
          </a:p>
          <a:p>
            <a:pPr lvl="2"/>
            <a:r>
              <a:rPr lang="en-US" dirty="0" smtClean="0"/>
              <a:t>Dictionary Encoding</a:t>
            </a:r>
          </a:p>
          <a:p>
            <a:pPr lvl="2"/>
            <a:r>
              <a:rPr lang="en-US" dirty="0" smtClean="0"/>
              <a:t>Huffman Encoding</a:t>
            </a:r>
          </a:p>
          <a:p>
            <a:pPr lvl="2"/>
            <a:r>
              <a:rPr lang="en-US" dirty="0" smtClean="0"/>
              <a:t>Lempel-Ziv-Welch</a:t>
            </a:r>
          </a:p>
          <a:p>
            <a:pPr marL="457200" lvl="1" indent="0">
              <a:buNone/>
            </a:pPr>
            <a:r>
              <a:rPr lang="en-US" sz="1600" i="1" dirty="0">
                <a:solidFill>
                  <a:prstClr val="black"/>
                </a:solidFill>
              </a:rPr>
              <a:t>source: http://rusanu.com/2012/05/29/inside-the-sql-server-2012-columnstore-indexes/</a:t>
            </a:r>
          </a:p>
          <a:p>
            <a:pPr lvl="2"/>
            <a:r>
              <a:rPr lang="en-US" dirty="0" smtClean="0"/>
              <a:t>(probably other methods as well)</a:t>
            </a:r>
          </a:p>
          <a:p>
            <a:pPr lvl="3"/>
            <a:r>
              <a:rPr lang="en-US" dirty="0" smtClean="0"/>
              <a:t>E.g. value encoding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25298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in </a:t>
            </a:r>
            <a:r>
              <a:rPr lang="en-US" dirty="0" err="1" smtClean="0"/>
              <a:t>columnstore</a:t>
            </a:r>
            <a:r>
              <a:rPr lang="en-US" dirty="0" smtClean="0"/>
              <a:t> index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Run-length Encoding</a:t>
            </a:r>
          </a:p>
          <a:p>
            <a:pPr lvl="2"/>
            <a:r>
              <a:rPr lang="en-US" dirty="0" smtClean="0"/>
              <a:t>Example</a:t>
            </a:r>
            <a:r>
              <a:rPr lang="en-US" smtClean="0"/>
              <a:t>: The </a:t>
            </a:r>
            <a:r>
              <a:rPr lang="en-US" dirty="0" smtClean="0"/>
              <a:t>poem </a:t>
            </a:r>
            <a:r>
              <a:rPr lang="en-US" i="1" dirty="0" err="1" smtClean="0"/>
              <a:t>Apfel</a:t>
            </a:r>
            <a:r>
              <a:rPr lang="en-US" dirty="0" smtClean="0"/>
              <a:t> (</a:t>
            </a:r>
            <a:r>
              <a:rPr lang="en-US" dirty="0" err="1" smtClean="0"/>
              <a:t>Reinhard</a:t>
            </a:r>
            <a:r>
              <a:rPr lang="en-US" dirty="0" smtClean="0"/>
              <a:t> </a:t>
            </a:r>
            <a:r>
              <a:rPr lang="en-US" dirty="0" err="1" smtClean="0"/>
              <a:t>Döhl</a:t>
            </a:r>
            <a:r>
              <a:rPr lang="en-US" dirty="0" smtClean="0"/>
              <a:t>)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898446" y="2729327"/>
            <a:ext cx="1072697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Apfel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Apfel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Apfel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Apfel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Apfel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Apfel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Apfel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Apfel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Wurm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Apfel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Apfel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Apfel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Apfel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Apfel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412580" y="4083543"/>
            <a:ext cx="137433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Apfel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/ 8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Wurm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/ 1</a:t>
            </a:r>
          </a:p>
          <a:p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Apfel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/ 5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92953" y="5189178"/>
            <a:ext cx="3442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i="1" dirty="0" smtClean="0"/>
              <a:t>source: http://www.reinhard-doehl.de/</a:t>
            </a:r>
            <a:endParaRPr lang="nl-NL" sz="1600" i="1" dirty="0"/>
          </a:p>
        </p:txBody>
      </p:sp>
      <p:pic>
        <p:nvPicPr>
          <p:cNvPr id="2052" name="Picture 4" descr="http://www.reinhard-doehl.de/Image8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58" y="3144825"/>
            <a:ext cx="20574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JL-RECHTS 11"/>
          <p:cNvSpPr/>
          <p:nvPr/>
        </p:nvSpPr>
        <p:spPr>
          <a:xfrm>
            <a:off x="5167085" y="4321048"/>
            <a:ext cx="1016000" cy="355987"/>
          </a:xfrm>
          <a:prstGeom prst="rightArrow">
            <a:avLst>
              <a:gd name="adj1" fmla="val 37769"/>
              <a:gd name="adj2" fmla="val 6427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853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in </a:t>
            </a:r>
            <a:r>
              <a:rPr lang="en-US" dirty="0" err="1" smtClean="0"/>
              <a:t>columnstore</a:t>
            </a:r>
            <a:r>
              <a:rPr lang="en-US" dirty="0" smtClean="0"/>
              <a:t> index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Dictionary Encoding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08503" y="2489841"/>
            <a:ext cx="1072697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Apfel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Apfel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Apfel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Apfel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Apfel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Apfel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Apfel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Apfel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Wurm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Apfel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Apfel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Apfel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Apfel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Apfel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964819" y="2490482"/>
            <a:ext cx="637268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(1)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(1)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(1)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(1)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(1)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(1)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(1)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(1)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(2)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(1)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(1)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(1)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(1)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(1)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124200" y="2490482"/>
            <a:ext cx="162833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(1) =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Apfel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(2) =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Wurm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PIJL-RECHTS 11"/>
          <p:cNvSpPr/>
          <p:nvPr/>
        </p:nvSpPr>
        <p:spPr>
          <a:xfrm>
            <a:off x="2445656" y="4081562"/>
            <a:ext cx="1016000" cy="355987"/>
          </a:xfrm>
          <a:prstGeom prst="rightArrow">
            <a:avLst>
              <a:gd name="adj1" fmla="val 37769"/>
              <a:gd name="adj2" fmla="val 6427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853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Nos</a:t>
            </a:r>
            <a:r>
              <a:rPr lang="en-US" dirty="0" smtClean="0"/>
              <a:t> sponsors</a:t>
            </a:r>
            <a:endParaRPr lang="en-US" dirty="0"/>
          </a:p>
        </p:txBody>
      </p:sp>
      <p:pic>
        <p:nvPicPr>
          <p:cNvPr id="10" name="Image 9" descr="Epitech-NEW-BASELINE-BL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617" y="4329872"/>
            <a:ext cx="1969059" cy="719965"/>
          </a:xfrm>
          <a:prstGeom prst="rect">
            <a:avLst/>
          </a:prstGeom>
        </p:spPr>
      </p:pic>
      <p:pic>
        <p:nvPicPr>
          <p:cNvPr id="11" name="Image 10" descr="Logo-AZEO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294242"/>
            <a:ext cx="1828800" cy="731520"/>
          </a:xfrm>
          <a:prstGeom prst="rect">
            <a:avLst/>
          </a:prstGeom>
        </p:spPr>
      </p:pic>
      <p:pic>
        <p:nvPicPr>
          <p:cNvPr id="12" name="Image 11" descr="Logo-FusionIO - Vert_Black_HiR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110" y="1623281"/>
            <a:ext cx="4129377" cy="2064690"/>
          </a:xfrm>
          <a:prstGeom prst="rect">
            <a:avLst/>
          </a:prstGeom>
        </p:spPr>
      </p:pic>
      <p:pic>
        <p:nvPicPr>
          <p:cNvPr id="14" name="Image 13" descr="logo-epita-h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329872"/>
            <a:ext cx="1177195" cy="701732"/>
          </a:xfrm>
          <a:prstGeom prst="rect">
            <a:avLst/>
          </a:prstGeom>
        </p:spPr>
      </p:pic>
      <p:pic>
        <p:nvPicPr>
          <p:cNvPr id="2" name="Image 1" descr="pass_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604" y="4127015"/>
            <a:ext cx="993260" cy="11036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374" y="2292545"/>
            <a:ext cx="1617201" cy="73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3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in </a:t>
            </a:r>
            <a:r>
              <a:rPr lang="en-US" dirty="0" err="1" smtClean="0"/>
              <a:t>columnstore</a:t>
            </a:r>
            <a:r>
              <a:rPr lang="en-US" dirty="0" smtClean="0"/>
              <a:t> index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Dictionary Encoding + Run-length Encoding???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08503" y="2489841"/>
            <a:ext cx="1072697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Apfel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Apfel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Apfel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Apfel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Apfel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Apfel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Apfel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Apfel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Wurm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Apfel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Apfel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Apfel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Apfel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Apfel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964819" y="2490482"/>
            <a:ext cx="637268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(1)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(1)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(1)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(1)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(1)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(1)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(1)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(1)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(2)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(1)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(1)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(1)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(1)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(1)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124200" y="2490482"/>
            <a:ext cx="162833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(1) =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Apfel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(2) =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Wurm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PIJL-RECHTS 11"/>
          <p:cNvSpPr/>
          <p:nvPr/>
        </p:nvSpPr>
        <p:spPr>
          <a:xfrm>
            <a:off x="2445656" y="4081562"/>
            <a:ext cx="1016000" cy="355987"/>
          </a:xfrm>
          <a:prstGeom prst="rightArrow">
            <a:avLst>
              <a:gd name="adj1" fmla="val 37769"/>
              <a:gd name="adj2" fmla="val 6427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PIJL-RECHTS 12"/>
          <p:cNvSpPr/>
          <p:nvPr/>
        </p:nvSpPr>
        <p:spPr>
          <a:xfrm>
            <a:off x="5907313" y="4081561"/>
            <a:ext cx="1016000" cy="355987"/>
          </a:xfrm>
          <a:prstGeom prst="rightArrow">
            <a:avLst>
              <a:gd name="adj1" fmla="val 37769"/>
              <a:gd name="adj2" fmla="val 6427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7305209" y="2489841"/>
            <a:ext cx="162833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(1) =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Apfel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(2) =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Wurm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305209" y="3844698"/>
            <a:ext cx="117839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(1) / 8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(2) / 1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(1) / 5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27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in </a:t>
            </a:r>
            <a:r>
              <a:rPr lang="en-US" dirty="0" err="1" smtClean="0"/>
              <a:t>columnstore</a:t>
            </a:r>
            <a:r>
              <a:rPr lang="en-US" dirty="0" smtClean="0"/>
              <a:t> index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Dictionary used for:</a:t>
            </a:r>
          </a:p>
          <a:p>
            <a:pPr lvl="1"/>
            <a:r>
              <a:rPr lang="en-US" dirty="0" smtClean="0"/>
              <a:t>All string columns</a:t>
            </a:r>
          </a:p>
          <a:p>
            <a:pPr lvl="1"/>
            <a:r>
              <a:rPr lang="en-US" dirty="0" smtClean="0"/>
              <a:t>Non-string columns with few distinct values</a:t>
            </a:r>
            <a:endParaRPr lang="en-US" dirty="0"/>
          </a:p>
          <a:p>
            <a:r>
              <a:rPr lang="en-US" dirty="0" smtClean="0"/>
              <a:t>Two types of dictionary</a:t>
            </a:r>
          </a:p>
          <a:p>
            <a:pPr lvl="1"/>
            <a:r>
              <a:rPr lang="en-US" dirty="0" smtClean="0"/>
              <a:t>Primary: One per column</a:t>
            </a:r>
          </a:p>
          <a:p>
            <a:pPr lvl="1"/>
            <a:r>
              <a:rPr lang="en-US" dirty="0" smtClean="0"/>
              <a:t>Secondary (overflow): 0 – </a:t>
            </a:r>
            <a:r>
              <a:rPr lang="en-US" i="1" dirty="0" smtClean="0"/>
              <a:t>n</a:t>
            </a:r>
            <a:r>
              <a:rPr lang="en-US" dirty="0" smtClean="0"/>
              <a:t> per column</a:t>
            </a:r>
          </a:p>
          <a:p>
            <a:pPr lvl="2"/>
            <a:r>
              <a:rPr lang="en-US" dirty="0" smtClean="0"/>
              <a:t>Each segment has 0 or 1 secondary dictionary</a:t>
            </a:r>
          </a:p>
          <a:p>
            <a:pPr lvl="2"/>
            <a:r>
              <a:rPr lang="en-US" dirty="0" smtClean="0"/>
              <a:t>Secondary dictionary may be used by more segments</a:t>
            </a:r>
          </a:p>
          <a:p>
            <a:pPr marL="457200" lvl="1" indent="0">
              <a:buNone/>
            </a:pPr>
            <a:r>
              <a:rPr lang="en-US" sz="1600" i="1" dirty="0">
                <a:solidFill>
                  <a:prstClr val="black"/>
                </a:solidFill>
              </a:rPr>
              <a:t>source: http://rusanu.com/2012/05/29/inside-the-sql-server-2012-columnstore-indexes</a:t>
            </a:r>
            <a:r>
              <a:rPr lang="en-US" sz="1600" i="1" dirty="0" smtClean="0">
                <a:solidFill>
                  <a:prstClr val="black"/>
                </a:solidFill>
              </a:rPr>
              <a:t>/</a:t>
            </a:r>
            <a:endParaRPr lang="en-US" sz="1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in </a:t>
            </a:r>
            <a:r>
              <a:rPr lang="en-US" dirty="0" err="1" smtClean="0"/>
              <a:t>columnstore</a:t>
            </a:r>
            <a:r>
              <a:rPr lang="en-US" dirty="0" smtClean="0"/>
              <a:t> index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Huffman Encoding</a:t>
            </a:r>
          </a:p>
          <a:p>
            <a:pPr lvl="1"/>
            <a:r>
              <a:rPr lang="en-US" dirty="0" smtClean="0"/>
              <a:t>Each character (or combination of characters) is replaced by variable length bit sequence</a:t>
            </a:r>
          </a:p>
          <a:p>
            <a:pPr lvl="1"/>
            <a:r>
              <a:rPr lang="en-US" dirty="0" smtClean="0"/>
              <a:t>Most common characters use shortest sequences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14723" y="3880651"/>
            <a:ext cx="8157175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Example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(based on letter frequency in English Dictionary)</a:t>
            </a:r>
          </a:p>
          <a:p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e = 100							v = 010000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t = 011							k = 0100011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a = 1110						j = 010001011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o = 1100						x = 010001010</a:t>
            </a:r>
          </a:p>
          <a:p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= 1011						q = 010001001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n = 1010						z = 010001000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53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in </a:t>
            </a:r>
            <a:r>
              <a:rPr lang="en-US" dirty="0" err="1" smtClean="0"/>
              <a:t>columnstore</a:t>
            </a:r>
            <a:r>
              <a:rPr lang="en-US" dirty="0" smtClean="0"/>
              <a:t> index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Huffman Encoding</a:t>
            </a:r>
          </a:p>
          <a:p>
            <a:pPr lvl="1"/>
            <a:r>
              <a:rPr lang="en-US" dirty="0" smtClean="0"/>
              <a:t>Each character (or combination of characters) is replaced by variable length bit sequence</a:t>
            </a:r>
          </a:p>
          <a:p>
            <a:pPr lvl="1"/>
            <a:r>
              <a:rPr lang="en-US" dirty="0" smtClean="0"/>
              <a:t>Most common characters use shortest sequences</a:t>
            </a:r>
          </a:p>
          <a:p>
            <a:pPr lvl="2"/>
            <a:r>
              <a:rPr lang="en-US" dirty="0" smtClean="0"/>
              <a:t>Option 1: Fixed dictionary</a:t>
            </a:r>
          </a:p>
          <a:p>
            <a:pPr lvl="3"/>
            <a:r>
              <a:rPr lang="en-US" dirty="0" smtClean="0"/>
              <a:t>No storage for dictionary</a:t>
            </a:r>
          </a:p>
          <a:p>
            <a:pPr lvl="3"/>
            <a:r>
              <a:rPr lang="en-US" dirty="0" smtClean="0"/>
              <a:t>Does not adapt to actual frequency</a:t>
            </a:r>
          </a:p>
          <a:p>
            <a:pPr lvl="2"/>
            <a:r>
              <a:rPr lang="en-US" dirty="0" smtClean="0"/>
              <a:t>Option 2: Dictionary based on actual distribution</a:t>
            </a:r>
          </a:p>
          <a:p>
            <a:pPr lvl="3"/>
            <a:r>
              <a:rPr lang="en-US" dirty="0" smtClean="0"/>
              <a:t>Dictionary has to be stored</a:t>
            </a:r>
          </a:p>
          <a:p>
            <a:pPr lvl="3"/>
            <a:r>
              <a:rPr lang="en-US" dirty="0" smtClean="0"/>
              <a:t>Extra compression gain must offset overhead of dictionary</a:t>
            </a:r>
          </a:p>
        </p:txBody>
      </p:sp>
    </p:spTree>
    <p:extLst>
      <p:ext uri="{BB962C8B-B14F-4D97-AF65-F5344CB8AC3E}">
        <p14:creationId xmlns:p14="http://schemas.microsoft.com/office/powerpoint/2010/main" val="55781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in </a:t>
            </a:r>
            <a:r>
              <a:rPr lang="en-US" dirty="0" err="1" smtClean="0"/>
              <a:t>columnstore</a:t>
            </a:r>
            <a:r>
              <a:rPr lang="en-US" dirty="0" smtClean="0"/>
              <a:t> index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Lempel-Ziv-Welch</a:t>
            </a:r>
          </a:p>
          <a:p>
            <a:pPr lvl="1"/>
            <a:r>
              <a:rPr lang="en-US" dirty="0" smtClean="0"/>
              <a:t>Dictionary coding without dictionary</a:t>
            </a:r>
          </a:p>
          <a:p>
            <a:pPr lvl="1"/>
            <a:r>
              <a:rPr lang="en-US" dirty="0" smtClean="0"/>
              <a:t>Start with base dictionary</a:t>
            </a:r>
          </a:p>
          <a:p>
            <a:pPr lvl="4"/>
            <a:r>
              <a:rPr lang="en-US" dirty="0" smtClean="0"/>
              <a:t>e.g. standard ASCII</a:t>
            </a:r>
          </a:p>
          <a:p>
            <a:pPr lvl="1"/>
            <a:r>
              <a:rPr lang="en-US" dirty="0" smtClean="0"/>
              <a:t>Each dictionary token + next character adds to dictionary</a:t>
            </a:r>
          </a:p>
          <a:p>
            <a:pPr lvl="1"/>
            <a:r>
              <a:rPr lang="en-US" dirty="0" smtClean="0"/>
              <a:t>When needed, extra bits are added to all tokens</a:t>
            </a:r>
          </a:p>
          <a:p>
            <a:pPr lvl="1"/>
            <a:r>
              <a:rPr lang="en-US" dirty="0" smtClean="0"/>
              <a:t>Dictionary can be reconstructed while decoding</a:t>
            </a:r>
          </a:p>
        </p:txBody>
      </p:sp>
    </p:spTree>
    <p:extLst>
      <p:ext uri="{BB962C8B-B14F-4D97-AF65-F5344CB8AC3E}">
        <p14:creationId xmlns:p14="http://schemas.microsoft.com/office/powerpoint/2010/main" val="320853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in </a:t>
            </a:r>
            <a:r>
              <a:rPr lang="en-US" dirty="0" err="1" smtClean="0"/>
              <a:t>columnstore</a:t>
            </a:r>
            <a:r>
              <a:rPr lang="en-US" dirty="0" smtClean="0"/>
              <a:t> index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Lempel-Ziv-Welch</a:t>
            </a:r>
          </a:p>
          <a:p>
            <a:pPr lvl="1"/>
            <a:r>
              <a:rPr lang="en-US" dirty="0" smtClean="0"/>
              <a:t>Example: encode “banana and </a:t>
            </a:r>
            <a:r>
              <a:rPr lang="en-US" dirty="0" err="1" smtClean="0"/>
              <a:t>ananas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Start with letters a-z + space = entries 1-27 in dictionary</a:t>
            </a:r>
          </a:p>
          <a:p>
            <a:pPr lvl="2"/>
            <a:r>
              <a:rPr lang="en-US" dirty="0" smtClean="0"/>
              <a:t>b </a:t>
            </a:r>
            <a:r>
              <a:rPr lang="en-US" dirty="0"/>
              <a:t>– “</a:t>
            </a:r>
            <a:r>
              <a:rPr lang="en-US" dirty="0" err="1"/>
              <a:t>ba</a:t>
            </a:r>
            <a:r>
              <a:rPr lang="en-US" dirty="0"/>
              <a:t>” added to dictionary as #</a:t>
            </a:r>
            <a:r>
              <a:rPr lang="en-US" dirty="0" smtClean="0"/>
              <a:t>28</a:t>
            </a:r>
          </a:p>
          <a:p>
            <a:pPr lvl="2"/>
            <a:r>
              <a:rPr lang="en-US" dirty="0" err="1" smtClean="0"/>
              <a:t>ba</a:t>
            </a:r>
            <a:r>
              <a:rPr lang="en-US" dirty="0" smtClean="0"/>
              <a:t> – “an” added to dictionary as #29</a:t>
            </a:r>
          </a:p>
          <a:p>
            <a:pPr lvl="2"/>
            <a:r>
              <a:rPr lang="en-US" dirty="0" smtClean="0"/>
              <a:t>ban – “</a:t>
            </a:r>
            <a:r>
              <a:rPr lang="en-US" dirty="0" err="1" smtClean="0"/>
              <a:t>na</a:t>
            </a:r>
            <a:r>
              <a:rPr lang="en-US" dirty="0" smtClean="0"/>
              <a:t>” added to dictionary as #30</a:t>
            </a:r>
          </a:p>
          <a:p>
            <a:pPr lvl="2"/>
            <a:r>
              <a:rPr lang="en-US" dirty="0" smtClean="0"/>
              <a:t>ban(#28) – “</a:t>
            </a:r>
            <a:r>
              <a:rPr lang="en-US" dirty="0" err="1" smtClean="0"/>
              <a:t>ana</a:t>
            </a:r>
            <a:r>
              <a:rPr lang="en-US" dirty="0" smtClean="0"/>
              <a:t>” added to dictionary as #31</a:t>
            </a:r>
          </a:p>
          <a:p>
            <a:pPr lvl="2"/>
            <a:r>
              <a:rPr lang="en-US" dirty="0" smtClean="0"/>
              <a:t>ban(#28)a – “a </a:t>
            </a:r>
            <a:r>
              <a:rPr lang="en-US" dirty="0"/>
              <a:t>”</a:t>
            </a:r>
            <a:r>
              <a:rPr lang="en-US" dirty="0" smtClean="0"/>
              <a:t> added to dictionary as #32</a:t>
            </a:r>
          </a:p>
          <a:p>
            <a:pPr lvl="2"/>
            <a:r>
              <a:rPr lang="en-US" dirty="0" smtClean="0"/>
              <a:t>ban</a:t>
            </a:r>
            <a:r>
              <a:rPr lang="en-US" dirty="0"/>
              <a:t>(#</a:t>
            </a:r>
            <a:r>
              <a:rPr lang="en-US" dirty="0" smtClean="0"/>
              <a:t>28)a  </a:t>
            </a:r>
            <a:r>
              <a:rPr lang="en-US" dirty="0"/>
              <a:t>– </a:t>
            </a:r>
            <a:r>
              <a:rPr lang="en-US" dirty="0" smtClean="0"/>
              <a:t>“ a” </a:t>
            </a:r>
            <a:r>
              <a:rPr lang="en-US" dirty="0"/>
              <a:t>added to dictionary as #</a:t>
            </a:r>
            <a:r>
              <a:rPr lang="en-US" dirty="0" smtClean="0"/>
              <a:t>33; from now on 6 bits used for each token</a:t>
            </a:r>
          </a:p>
        </p:txBody>
      </p:sp>
    </p:spTree>
    <p:extLst>
      <p:ext uri="{BB962C8B-B14F-4D97-AF65-F5344CB8AC3E}">
        <p14:creationId xmlns:p14="http://schemas.microsoft.com/office/powerpoint/2010/main" val="261937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in </a:t>
            </a:r>
            <a:r>
              <a:rPr lang="en-US" dirty="0" err="1" smtClean="0"/>
              <a:t>columnstore</a:t>
            </a:r>
            <a:r>
              <a:rPr lang="en-US" dirty="0" smtClean="0"/>
              <a:t> index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Lempel-Ziv-Welch</a:t>
            </a:r>
          </a:p>
          <a:p>
            <a:pPr lvl="1"/>
            <a:r>
              <a:rPr lang="en-US" dirty="0" smtClean="0"/>
              <a:t>Example: encode “banana and </a:t>
            </a:r>
            <a:r>
              <a:rPr lang="en-US" dirty="0" err="1" smtClean="0"/>
              <a:t>ananas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ban</a:t>
            </a:r>
            <a:r>
              <a:rPr lang="en-US" dirty="0"/>
              <a:t>(#28)a </a:t>
            </a:r>
            <a:r>
              <a:rPr lang="en-US" u="sng" dirty="0" smtClean="0"/>
              <a:t>(#28)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“and” </a:t>
            </a:r>
            <a:r>
              <a:rPr lang="en-US" dirty="0"/>
              <a:t>added </a:t>
            </a:r>
            <a:r>
              <a:rPr lang="en-US" dirty="0" smtClean="0"/>
              <a:t>as </a:t>
            </a:r>
            <a:r>
              <a:rPr lang="en-US" dirty="0"/>
              <a:t>#</a:t>
            </a:r>
            <a:r>
              <a:rPr lang="en-US" dirty="0" smtClean="0"/>
              <a:t>34</a:t>
            </a:r>
          </a:p>
          <a:p>
            <a:pPr lvl="2"/>
            <a:r>
              <a:rPr lang="en-US" dirty="0"/>
              <a:t>ban(#28)a </a:t>
            </a:r>
            <a:r>
              <a:rPr lang="en-US" u="sng" dirty="0"/>
              <a:t>(#</a:t>
            </a:r>
            <a:r>
              <a:rPr lang="en-US" u="sng" dirty="0" smtClean="0"/>
              <a:t>28)d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“d ” </a:t>
            </a:r>
            <a:r>
              <a:rPr lang="en-US" dirty="0"/>
              <a:t>added </a:t>
            </a:r>
            <a:r>
              <a:rPr lang="en-US" dirty="0" smtClean="0"/>
              <a:t>as </a:t>
            </a:r>
            <a:r>
              <a:rPr lang="en-US" dirty="0"/>
              <a:t>#</a:t>
            </a:r>
            <a:r>
              <a:rPr lang="en-US" dirty="0" smtClean="0"/>
              <a:t>35</a:t>
            </a:r>
          </a:p>
          <a:p>
            <a:pPr lvl="2"/>
            <a:r>
              <a:rPr lang="en-US" dirty="0"/>
              <a:t>ban(#28)a </a:t>
            </a:r>
            <a:r>
              <a:rPr lang="en-US" u="sng" dirty="0"/>
              <a:t>(#</a:t>
            </a:r>
            <a:r>
              <a:rPr lang="en-US" u="sng" dirty="0" smtClean="0"/>
              <a:t>28)d(#33)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“ an” </a:t>
            </a:r>
            <a:r>
              <a:rPr lang="en-US" dirty="0"/>
              <a:t>added </a:t>
            </a:r>
            <a:r>
              <a:rPr lang="en-US" dirty="0" smtClean="0"/>
              <a:t>as </a:t>
            </a:r>
            <a:r>
              <a:rPr lang="en-US" dirty="0"/>
              <a:t>#</a:t>
            </a:r>
            <a:r>
              <a:rPr lang="en-US" dirty="0" smtClean="0"/>
              <a:t>35</a:t>
            </a:r>
          </a:p>
          <a:p>
            <a:pPr lvl="2"/>
            <a:r>
              <a:rPr lang="en-US" dirty="0"/>
              <a:t>ban(#28)a </a:t>
            </a:r>
            <a:r>
              <a:rPr lang="en-US" u="sng" dirty="0"/>
              <a:t>(#28)d(#33</a:t>
            </a:r>
            <a:r>
              <a:rPr lang="en-US" u="sng" dirty="0" smtClean="0"/>
              <a:t>)(#30)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“nan” </a:t>
            </a:r>
            <a:r>
              <a:rPr lang="en-US" dirty="0"/>
              <a:t>added </a:t>
            </a:r>
            <a:r>
              <a:rPr lang="en-US" dirty="0" smtClean="0"/>
              <a:t>as </a:t>
            </a:r>
            <a:r>
              <a:rPr lang="en-US" dirty="0"/>
              <a:t>#</a:t>
            </a:r>
            <a:r>
              <a:rPr lang="en-US" dirty="0" smtClean="0"/>
              <a:t>36</a:t>
            </a:r>
            <a:endParaRPr lang="en-US" dirty="0"/>
          </a:p>
          <a:p>
            <a:pPr lvl="2"/>
            <a:r>
              <a:rPr lang="en-US" dirty="0" smtClean="0"/>
              <a:t>ban</a:t>
            </a:r>
            <a:r>
              <a:rPr lang="en-US" dirty="0"/>
              <a:t>(#28)a </a:t>
            </a:r>
            <a:r>
              <a:rPr lang="en-US" u="sng" dirty="0"/>
              <a:t>(#28)d(#33)(#30</a:t>
            </a:r>
            <a:r>
              <a:rPr lang="en-US" u="sng" dirty="0" smtClean="0"/>
              <a:t>)(#30)</a:t>
            </a:r>
            <a:r>
              <a:rPr lang="en-US" dirty="0" smtClean="0"/>
              <a:t> </a:t>
            </a:r>
            <a:r>
              <a:rPr lang="en-US" dirty="0"/>
              <a:t>– “</a:t>
            </a:r>
            <a:r>
              <a:rPr lang="en-US" dirty="0" err="1" smtClean="0"/>
              <a:t>nas</a:t>
            </a:r>
            <a:r>
              <a:rPr lang="en-US" dirty="0" smtClean="0"/>
              <a:t>” </a:t>
            </a:r>
            <a:r>
              <a:rPr lang="en-US" dirty="0"/>
              <a:t>added </a:t>
            </a:r>
            <a:r>
              <a:rPr lang="en-US" dirty="0" smtClean="0"/>
              <a:t>as </a:t>
            </a:r>
            <a:r>
              <a:rPr lang="en-US" dirty="0"/>
              <a:t>#</a:t>
            </a:r>
            <a:r>
              <a:rPr lang="en-US" dirty="0" smtClean="0"/>
              <a:t>37</a:t>
            </a:r>
            <a:endParaRPr lang="en-US" dirty="0"/>
          </a:p>
          <a:p>
            <a:pPr lvl="2"/>
            <a:r>
              <a:rPr lang="en-US" dirty="0" smtClean="0"/>
              <a:t>ban</a:t>
            </a:r>
            <a:r>
              <a:rPr lang="en-US" dirty="0"/>
              <a:t>(#28)a </a:t>
            </a:r>
            <a:r>
              <a:rPr lang="en-US" u="sng" dirty="0"/>
              <a:t>(#28)d(#33)(#30)(#</a:t>
            </a:r>
            <a:r>
              <a:rPr lang="en-US" u="sng" dirty="0" smtClean="0"/>
              <a:t>30)s</a:t>
            </a:r>
            <a:r>
              <a:rPr lang="en-US" dirty="0" smtClean="0"/>
              <a:t> – done!</a:t>
            </a:r>
          </a:p>
          <a:p>
            <a:pPr lvl="2"/>
            <a:endParaRPr lang="en-US" sz="1000" dirty="0" smtClean="0"/>
          </a:p>
          <a:p>
            <a:pPr lvl="1"/>
            <a:r>
              <a:rPr lang="en-US" dirty="0" smtClean="0"/>
              <a:t>6 x 5 + </a:t>
            </a:r>
            <a:r>
              <a:rPr lang="en-US" u="sng" dirty="0" smtClean="0"/>
              <a:t>6 x 6</a:t>
            </a:r>
            <a:r>
              <a:rPr lang="en-US" dirty="0" smtClean="0"/>
              <a:t> = 66 bits vs. 17 x 5 = 185 bits</a:t>
            </a:r>
          </a:p>
        </p:txBody>
      </p:sp>
    </p:spTree>
    <p:extLst>
      <p:ext uri="{BB962C8B-B14F-4D97-AF65-F5344CB8AC3E}">
        <p14:creationId xmlns:p14="http://schemas.microsoft.com/office/powerpoint/2010/main" val="8608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in </a:t>
            </a:r>
            <a:r>
              <a:rPr lang="en-US" dirty="0" err="1"/>
              <a:t>columnstore</a:t>
            </a:r>
            <a:r>
              <a:rPr lang="en-US" dirty="0"/>
              <a:t> index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Other methods</a:t>
            </a:r>
          </a:p>
          <a:p>
            <a:pPr lvl="1"/>
            <a:r>
              <a:rPr lang="en-US" dirty="0" smtClean="0"/>
              <a:t>Not documented …</a:t>
            </a:r>
            <a:endParaRPr lang="en-US" dirty="0"/>
          </a:p>
          <a:p>
            <a:pPr lvl="1"/>
            <a:r>
              <a:rPr lang="en-US" dirty="0" smtClean="0"/>
              <a:t>… but based on visible metadata:</a:t>
            </a:r>
          </a:p>
          <a:p>
            <a:pPr lvl="2"/>
            <a:r>
              <a:rPr lang="en-US" dirty="0" smtClean="0"/>
              <a:t>Value encoding for numeric (integer, decimal) data</a:t>
            </a:r>
          </a:p>
          <a:p>
            <a:pPr lvl="3"/>
            <a:r>
              <a:rPr lang="en-US" dirty="0" smtClean="0"/>
              <a:t>E.g. range 100 – 200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range 0 – 100 (+ offset 100), to reduce space required from 8 bits to 7 bits</a:t>
            </a:r>
          </a:p>
          <a:p>
            <a:pPr lvl="3"/>
            <a:r>
              <a:rPr lang="en-US" dirty="0" smtClean="0"/>
              <a:t>E.g. 0, 10, 20, ..., 1000 </a:t>
            </a:r>
            <a:r>
              <a:rPr lang="en-US" dirty="0" smtClean="0">
                <a:sym typeface="Wingdings" pitchFamily="2" charset="2"/>
              </a:rPr>
              <a:t> 0, 1, 2, …, 100 (* multiplier 10), to reduce space required from 10 to 7 bits</a:t>
            </a:r>
            <a:endParaRPr lang="en-US" dirty="0" smtClean="0"/>
          </a:p>
          <a:p>
            <a:pPr lvl="2"/>
            <a:r>
              <a:rPr lang="en-US" dirty="0" smtClean="0"/>
              <a:t>No separate NULL bit, instead use “magic value”</a:t>
            </a:r>
          </a:p>
          <a:p>
            <a:pPr lvl="1"/>
            <a:r>
              <a:rPr lang="en-US" dirty="0" smtClean="0"/>
              <a:t>And more???</a:t>
            </a:r>
          </a:p>
        </p:txBody>
      </p:sp>
    </p:spTree>
    <p:extLst>
      <p:ext uri="{BB962C8B-B14F-4D97-AF65-F5344CB8AC3E}">
        <p14:creationId xmlns:p14="http://schemas.microsoft.com/office/powerpoint/2010/main" val="168521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in </a:t>
            </a:r>
            <a:r>
              <a:rPr lang="en-US" dirty="0" err="1"/>
              <a:t>columnstore</a:t>
            </a:r>
            <a:r>
              <a:rPr lang="en-US" dirty="0"/>
              <a:t> index</a:t>
            </a:r>
            <a:endParaRPr lang="nl-NL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16600" b="1" dirty="0" smtClean="0">
                <a:solidFill>
                  <a:srgbClr val="FF0000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412383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the </a:t>
            </a:r>
            <a:r>
              <a:rPr lang="en-US" dirty="0" err="1" smtClean="0"/>
              <a:t>columnstore</a:t>
            </a:r>
            <a:r>
              <a:rPr lang="en-US" dirty="0" smtClean="0"/>
              <a:t> </a:t>
            </a:r>
            <a:r>
              <a:rPr lang="en-US" dirty="0"/>
              <a:t>index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dirty="0" err="1" smtClean="0"/>
              <a:t>columnstore</a:t>
            </a:r>
            <a:r>
              <a:rPr lang="en-US" dirty="0" smtClean="0"/>
              <a:t> indexes</a:t>
            </a:r>
          </a:p>
          <a:p>
            <a:pPr lvl="1"/>
            <a:r>
              <a:rPr lang="en-US" dirty="0" smtClean="0"/>
              <a:t>One per table (just include all columns)</a:t>
            </a:r>
          </a:p>
          <a:p>
            <a:pPr lvl="1"/>
            <a:r>
              <a:rPr lang="en-US" dirty="0" smtClean="0"/>
              <a:t>Automatically aligns partition scheme with table</a:t>
            </a:r>
          </a:p>
          <a:p>
            <a:pPr lvl="1"/>
            <a:r>
              <a:rPr lang="en-US" dirty="0" smtClean="0"/>
              <a:t>Unsupported data types (avoid or use dimension)</a:t>
            </a:r>
          </a:p>
          <a:p>
            <a:pPr lvl="2"/>
            <a:r>
              <a:rPr lang="en-US" dirty="0"/>
              <a:t>Binary, </a:t>
            </a:r>
            <a:r>
              <a:rPr lang="en-US" dirty="0" err="1"/>
              <a:t>varbinary</a:t>
            </a:r>
            <a:r>
              <a:rPr lang="en-US" dirty="0"/>
              <a:t>, cursor, </a:t>
            </a:r>
            <a:r>
              <a:rPr lang="en-US" dirty="0" err="1"/>
              <a:t>hierarchyid</a:t>
            </a:r>
            <a:r>
              <a:rPr lang="en-US" dirty="0"/>
              <a:t>, timestamp, </a:t>
            </a:r>
            <a:r>
              <a:rPr lang="en-US" dirty="0" err="1"/>
              <a:t>uniqueidentifier</a:t>
            </a:r>
            <a:r>
              <a:rPr lang="en-US" dirty="0"/>
              <a:t>, </a:t>
            </a:r>
            <a:r>
              <a:rPr lang="en-US" dirty="0" err="1"/>
              <a:t>sqlvariant</a:t>
            </a:r>
            <a:r>
              <a:rPr lang="en-US" dirty="0"/>
              <a:t>, xml, [n]</a:t>
            </a:r>
            <a:r>
              <a:rPr lang="en-US" dirty="0" err="1"/>
              <a:t>varchar</a:t>
            </a:r>
            <a:r>
              <a:rPr lang="en-US" dirty="0"/>
              <a:t>(max)</a:t>
            </a:r>
          </a:p>
          <a:p>
            <a:pPr lvl="2"/>
            <a:r>
              <a:rPr lang="en-US" dirty="0"/>
              <a:t>Decimal/numeric with precision &gt; 18</a:t>
            </a:r>
          </a:p>
          <a:p>
            <a:pPr lvl="2"/>
            <a:r>
              <a:rPr lang="en-US" dirty="0" err="1"/>
              <a:t>Datetimeoffset</a:t>
            </a:r>
            <a:r>
              <a:rPr lang="en-US" dirty="0"/>
              <a:t> with precision &gt; 2</a:t>
            </a:r>
          </a:p>
          <a:p>
            <a:pPr lvl="2"/>
            <a:r>
              <a:rPr lang="en-US" dirty="0"/>
              <a:t>SPARSE columns</a:t>
            </a:r>
          </a:p>
        </p:txBody>
      </p:sp>
    </p:spTree>
    <p:extLst>
      <p:ext uri="{BB962C8B-B14F-4D97-AF65-F5344CB8AC3E}">
        <p14:creationId xmlns:p14="http://schemas.microsoft.com/office/powerpoint/2010/main" val="356110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Hugo </a:t>
            </a:r>
            <a:r>
              <a:rPr lang="en-US" dirty="0" err="1"/>
              <a:t>Kornelis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Speaker, blogger, author, technical editor, etc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/>
              <a:t>SQL Server MVP since January 1st, 2006</a:t>
            </a:r>
          </a:p>
          <a:p>
            <a:r>
              <a:rPr lang="en-US" sz="2800" dirty="0"/>
              <a:t>Blog: http://sqlblog.com/blogs/hugo_kornelis</a:t>
            </a:r>
          </a:p>
          <a:p>
            <a:endParaRPr lang="en-US" sz="2800" dirty="0"/>
          </a:p>
          <a:p>
            <a:r>
              <a:rPr lang="en-US" sz="2800" dirty="0"/>
              <a:t>Contact:</a:t>
            </a:r>
          </a:p>
          <a:p>
            <a:pPr lvl="1"/>
            <a:r>
              <a:rPr lang="en-US" sz="2400" dirty="0"/>
              <a:t>Email: hugo@perFact.info</a:t>
            </a:r>
          </a:p>
          <a:p>
            <a:pPr lvl="1"/>
            <a:r>
              <a:rPr lang="en-US" sz="2400" dirty="0"/>
              <a:t>Twitter: @</a:t>
            </a:r>
            <a:r>
              <a:rPr lang="en-US" sz="2400" dirty="0" err="1"/>
              <a:t>Hugo_Kornelis</a:t>
            </a:r>
            <a:endParaRPr lang="nl-NL" dirty="0"/>
          </a:p>
        </p:txBody>
      </p:sp>
      <p:pic>
        <p:nvPicPr>
          <p:cNvPr id="4" name="Picture 4" descr="MVP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409" y="170315"/>
            <a:ext cx="823912" cy="128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26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the </a:t>
            </a:r>
            <a:r>
              <a:rPr lang="en-US" dirty="0" err="1" smtClean="0"/>
              <a:t>columnstore</a:t>
            </a:r>
            <a:r>
              <a:rPr lang="en-US" dirty="0" smtClean="0"/>
              <a:t> </a:t>
            </a:r>
            <a:r>
              <a:rPr lang="en-US" dirty="0"/>
              <a:t>index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Columnstore</a:t>
            </a:r>
            <a:r>
              <a:rPr lang="en-US" dirty="0"/>
              <a:t> index makes table read only</a:t>
            </a:r>
          </a:p>
          <a:p>
            <a:pPr lvl="1"/>
            <a:r>
              <a:rPr lang="en-US" dirty="0"/>
              <a:t>May change, so don’t rely on it!</a:t>
            </a:r>
          </a:p>
          <a:p>
            <a:pPr lvl="1"/>
            <a:r>
              <a:rPr lang="en-US" dirty="0"/>
              <a:t>Workarounds:</a:t>
            </a:r>
          </a:p>
          <a:p>
            <a:pPr lvl="2"/>
            <a:r>
              <a:rPr lang="en-US" dirty="0" smtClean="0"/>
              <a:t>Disable/drop </a:t>
            </a:r>
            <a:r>
              <a:rPr lang="en-US" dirty="0"/>
              <a:t>index, load data, </a:t>
            </a:r>
            <a:r>
              <a:rPr lang="en-US" dirty="0" smtClean="0"/>
              <a:t>rebuild/recreate </a:t>
            </a:r>
            <a:r>
              <a:rPr lang="en-US" dirty="0"/>
              <a:t>index</a:t>
            </a:r>
          </a:p>
          <a:p>
            <a:pPr lvl="4"/>
            <a:r>
              <a:rPr lang="en-US" b="1" dirty="0"/>
              <a:t>Easy – but </a:t>
            </a:r>
            <a:r>
              <a:rPr lang="en-US" b="1" dirty="0" smtClean="0"/>
              <a:t>slow</a:t>
            </a:r>
            <a:endParaRPr lang="en-US" b="1" dirty="0"/>
          </a:p>
          <a:p>
            <a:pPr lvl="2"/>
            <a:r>
              <a:rPr lang="en-US" dirty="0" smtClean="0"/>
              <a:t>Use partition </a:t>
            </a:r>
            <a:r>
              <a:rPr lang="en-US" dirty="0"/>
              <a:t>switching</a:t>
            </a:r>
          </a:p>
          <a:p>
            <a:pPr lvl="4"/>
            <a:r>
              <a:rPr lang="en-US" b="1" dirty="0"/>
              <a:t>Fast – but </a:t>
            </a:r>
            <a:r>
              <a:rPr lang="en-US" b="1" dirty="0" smtClean="0"/>
              <a:t>more complex</a:t>
            </a:r>
          </a:p>
          <a:p>
            <a:pPr lvl="4"/>
            <a:r>
              <a:rPr lang="en-US" dirty="0" smtClean="0"/>
              <a:t>However, many large Date Warehouses do this already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038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the </a:t>
            </a:r>
            <a:r>
              <a:rPr lang="en-US" dirty="0" err="1" smtClean="0"/>
              <a:t>columnstore</a:t>
            </a:r>
            <a:r>
              <a:rPr lang="en-US" dirty="0" smtClean="0"/>
              <a:t> </a:t>
            </a:r>
            <a:r>
              <a:rPr lang="en-US" dirty="0"/>
              <a:t>index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Columns included in </a:t>
            </a:r>
            <a:r>
              <a:rPr lang="en-US" dirty="0" err="1" smtClean="0"/>
              <a:t>columnstore</a:t>
            </a:r>
            <a:r>
              <a:rPr lang="en-US" dirty="0" smtClean="0"/>
              <a:t> index</a:t>
            </a:r>
          </a:p>
          <a:p>
            <a:pPr lvl="1"/>
            <a:r>
              <a:rPr lang="en-US" dirty="0" smtClean="0"/>
              <a:t>All columns specified</a:t>
            </a:r>
          </a:p>
          <a:p>
            <a:pPr lvl="2"/>
            <a:r>
              <a:rPr lang="en-US" dirty="0" smtClean="0"/>
              <a:t>Best practice: ALL columns </a:t>
            </a:r>
            <a:r>
              <a:rPr lang="en-US" sz="2000" dirty="0" smtClean="0"/>
              <a:t>(except unsupported data types)</a:t>
            </a:r>
            <a:endParaRPr lang="en-US" dirty="0" smtClean="0"/>
          </a:p>
          <a:p>
            <a:pPr lvl="1"/>
            <a:r>
              <a:rPr lang="en-US" dirty="0" smtClean="0"/>
              <a:t>Hidden extra columns:</a:t>
            </a:r>
          </a:p>
          <a:p>
            <a:pPr lvl="2"/>
            <a:r>
              <a:rPr lang="en-US" dirty="0" smtClean="0"/>
              <a:t>For a HEAP</a:t>
            </a:r>
          </a:p>
          <a:p>
            <a:pPr lvl="3"/>
            <a:r>
              <a:rPr lang="en-US" dirty="0" smtClean="0"/>
              <a:t>One extra column for the RID</a:t>
            </a:r>
          </a:p>
          <a:p>
            <a:pPr lvl="2"/>
            <a:r>
              <a:rPr lang="en-US" dirty="0" smtClean="0"/>
              <a:t>For a clustered index</a:t>
            </a:r>
          </a:p>
          <a:p>
            <a:pPr lvl="3"/>
            <a:r>
              <a:rPr lang="en-US" dirty="0" smtClean="0"/>
              <a:t>Clustered index columns (even when not specified)</a:t>
            </a:r>
          </a:p>
          <a:p>
            <a:pPr lvl="3"/>
            <a:r>
              <a:rPr lang="en-US" dirty="0" smtClean="0"/>
              <a:t>When non-unique: </a:t>
            </a:r>
            <a:r>
              <a:rPr lang="nl-NL" dirty="0" err="1" smtClean="0"/>
              <a:t>uniqifier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681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</a:t>
            </a:r>
            <a:r>
              <a:rPr lang="en-US" dirty="0" err="1"/>
              <a:t>columnstore</a:t>
            </a:r>
            <a:r>
              <a:rPr lang="en-US" dirty="0"/>
              <a:t> index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1: Acquire memory</a:t>
            </a:r>
          </a:p>
          <a:p>
            <a:pPr lvl="1"/>
            <a:r>
              <a:rPr lang="en-US" dirty="0"/>
              <a:t>Memory grant request in MB </a:t>
            </a:r>
            <a:r>
              <a:rPr lang="en-US" dirty="0" smtClean="0"/>
              <a:t>=</a:t>
            </a:r>
          </a:p>
          <a:p>
            <a:pPr marL="914400" lvl="2" indent="0">
              <a:buNone/>
            </a:pPr>
            <a:r>
              <a:rPr lang="en-US" dirty="0" smtClean="0"/>
              <a:t>   [(</a:t>
            </a:r>
            <a:r>
              <a:rPr lang="en-US" dirty="0"/>
              <a:t>4.2 </a:t>
            </a:r>
            <a:r>
              <a:rPr lang="en-US" dirty="0" smtClean="0"/>
              <a:t>* #Indexed columns) </a:t>
            </a:r>
            <a:r>
              <a:rPr lang="en-US" dirty="0"/>
              <a:t>+ 68</a:t>
            </a:r>
            <a:r>
              <a:rPr lang="en-US" dirty="0" smtClean="0"/>
              <a:t>] * #Threads</a:t>
            </a:r>
          </a:p>
          <a:p>
            <a:pPr marL="914400" lvl="2" indent="0">
              <a:buNone/>
            </a:pPr>
            <a:r>
              <a:rPr lang="en-US" dirty="0" smtClean="0"/>
              <a:t>+ (#Indexed string columns </a:t>
            </a:r>
            <a:r>
              <a:rPr lang="en-US" dirty="0"/>
              <a:t>* 34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#Threads will be lowest of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</a:rPr>
              <a:t>Available processors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</a:rPr>
              <a:t>MAXDOP setting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</a:rPr>
              <a:t>#Segments to create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#Rows irrelevant (index built segment at a time)</a:t>
            </a:r>
          </a:p>
        </p:txBody>
      </p:sp>
    </p:spTree>
    <p:extLst>
      <p:ext uri="{BB962C8B-B14F-4D97-AF65-F5344CB8AC3E}">
        <p14:creationId xmlns:p14="http://schemas.microsoft.com/office/powerpoint/2010/main" val="66443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</a:t>
            </a:r>
            <a:r>
              <a:rPr lang="en-US" dirty="0" err="1"/>
              <a:t>columnstore</a:t>
            </a:r>
            <a:r>
              <a:rPr lang="en-US" dirty="0"/>
              <a:t> index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1: Acquire memory</a:t>
            </a:r>
          </a:p>
          <a:p>
            <a:pPr lvl="1"/>
            <a:r>
              <a:rPr lang="en-US" dirty="0"/>
              <a:t>Memory grant request in MB </a:t>
            </a:r>
            <a:r>
              <a:rPr lang="en-US" dirty="0" smtClean="0"/>
              <a:t>≈</a:t>
            </a:r>
          </a:p>
          <a:p>
            <a:pPr marL="914400" lvl="2" indent="0">
              <a:buNone/>
            </a:pPr>
            <a:r>
              <a:rPr lang="en-US" dirty="0" smtClean="0"/>
              <a:t>   [(</a:t>
            </a:r>
            <a:r>
              <a:rPr lang="en-US" dirty="0"/>
              <a:t>4.2 </a:t>
            </a:r>
            <a:r>
              <a:rPr lang="en-US" dirty="0" smtClean="0"/>
              <a:t>* #Indexed columns) </a:t>
            </a:r>
            <a:r>
              <a:rPr lang="en-US" dirty="0"/>
              <a:t>+ 68</a:t>
            </a:r>
            <a:r>
              <a:rPr lang="en-US" dirty="0" smtClean="0"/>
              <a:t>] * #Threads</a:t>
            </a:r>
          </a:p>
          <a:p>
            <a:pPr marL="914400" lvl="2" indent="0">
              <a:buNone/>
            </a:pPr>
            <a:r>
              <a:rPr lang="en-US" dirty="0" smtClean="0"/>
              <a:t>+ (#Indexed string columns </a:t>
            </a:r>
            <a:r>
              <a:rPr lang="en-US" dirty="0"/>
              <a:t>* 34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Example: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</a:rPr>
              <a:t>40 columns, 5 of which are string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</a:rPr>
              <a:t>16 processors available, no MAXDOP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	[(</a:t>
            </a:r>
            <a:r>
              <a:rPr lang="en-US" dirty="0">
                <a:solidFill>
                  <a:prstClr val="black"/>
                </a:solidFill>
              </a:rPr>
              <a:t>4.2 * 40) + 68] * </a:t>
            </a:r>
            <a:r>
              <a:rPr lang="en-US" dirty="0" smtClean="0">
                <a:solidFill>
                  <a:prstClr val="black"/>
                </a:solidFill>
              </a:rPr>
              <a:t>16 </a:t>
            </a:r>
            <a:r>
              <a:rPr lang="en-US" dirty="0">
                <a:solidFill>
                  <a:prstClr val="black"/>
                </a:solidFill>
              </a:rPr>
              <a:t>+ (5 * 34) = </a:t>
            </a:r>
            <a:r>
              <a:rPr lang="en-US" dirty="0" smtClean="0">
                <a:solidFill>
                  <a:prstClr val="black"/>
                </a:solidFill>
              </a:rPr>
              <a:t>3946 MB</a:t>
            </a:r>
          </a:p>
        </p:txBody>
      </p:sp>
    </p:spTree>
    <p:extLst>
      <p:ext uri="{BB962C8B-B14F-4D97-AF65-F5344CB8AC3E}">
        <p14:creationId xmlns:p14="http://schemas.microsoft.com/office/powerpoint/2010/main" val="120943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</a:t>
            </a:r>
            <a:r>
              <a:rPr lang="en-US" dirty="0" err="1"/>
              <a:t>columnstore</a:t>
            </a:r>
            <a:r>
              <a:rPr lang="en-US" dirty="0"/>
              <a:t> index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2: Create segments</a:t>
            </a:r>
          </a:p>
          <a:p>
            <a:pPr lvl="1"/>
            <a:r>
              <a:rPr lang="en-US" dirty="0" smtClean="0"/>
              <a:t>Each segment is 2</a:t>
            </a:r>
            <a:r>
              <a:rPr lang="en-US" baseline="30000" dirty="0" smtClean="0"/>
              <a:t>20</a:t>
            </a:r>
            <a:r>
              <a:rPr lang="en-US" dirty="0" smtClean="0"/>
              <a:t> rows.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The end of table/partition may have several smaller segments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</a:rPr>
              <a:t>Example: 2.7 million rows left, and 3 or more processors are available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</a:rPr>
              <a:t>3 threads will be used, each for ~ 900,000 rows</a:t>
            </a:r>
          </a:p>
        </p:txBody>
      </p:sp>
    </p:spTree>
    <p:extLst>
      <p:ext uri="{BB962C8B-B14F-4D97-AF65-F5344CB8AC3E}">
        <p14:creationId xmlns:p14="http://schemas.microsoft.com/office/powerpoint/2010/main" val="202039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</a:t>
            </a:r>
            <a:r>
              <a:rPr lang="en-US" dirty="0" err="1"/>
              <a:t>columnstore</a:t>
            </a:r>
            <a:r>
              <a:rPr lang="en-US" dirty="0"/>
              <a:t> index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 (per segment): Reorder rows</a:t>
            </a:r>
          </a:p>
          <a:p>
            <a:pPr lvl="1"/>
            <a:r>
              <a:rPr lang="en-US" dirty="0" smtClean="0"/>
              <a:t>Rows within segment are sorted</a:t>
            </a:r>
          </a:p>
          <a:p>
            <a:pPr lvl="1"/>
            <a:r>
              <a:rPr lang="en-US" dirty="0" smtClean="0"/>
              <a:t>Algorithm not disclosed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</a:rPr>
              <a:t>Supposed to optimize compression benefits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</a:rPr>
              <a:t>Based on my tests, this is currently far from perfect</a:t>
            </a:r>
          </a:p>
        </p:txBody>
      </p:sp>
    </p:spTree>
    <p:extLst>
      <p:ext uri="{BB962C8B-B14F-4D97-AF65-F5344CB8AC3E}">
        <p14:creationId xmlns:p14="http://schemas.microsoft.com/office/powerpoint/2010/main" val="399855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</a:t>
            </a:r>
            <a:r>
              <a:rPr lang="en-US" dirty="0" err="1"/>
              <a:t>columnstore</a:t>
            </a:r>
            <a:r>
              <a:rPr lang="en-US" dirty="0"/>
              <a:t> index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4 (per segment): Build index</a:t>
            </a:r>
          </a:p>
          <a:p>
            <a:pPr lvl="1"/>
            <a:r>
              <a:rPr lang="en-US" dirty="0" smtClean="0"/>
              <a:t>Try different compression techniques</a:t>
            </a:r>
          </a:p>
          <a:p>
            <a:pPr lvl="2"/>
            <a:r>
              <a:rPr lang="en-US" dirty="0" smtClean="0"/>
              <a:t>Compression and encoding can vary by column</a:t>
            </a:r>
          </a:p>
          <a:p>
            <a:pPr lvl="2"/>
            <a:r>
              <a:rPr lang="en-US" dirty="0"/>
              <a:t>Compression and encoding can vary </a:t>
            </a:r>
            <a:r>
              <a:rPr lang="en-US" dirty="0" smtClean="0"/>
              <a:t>by segment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Store data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</a:rPr>
              <a:t>Uses standard LOB storage format</a:t>
            </a:r>
          </a:p>
        </p:txBody>
      </p:sp>
    </p:spTree>
    <p:extLst>
      <p:ext uri="{BB962C8B-B14F-4D97-AF65-F5344CB8AC3E}">
        <p14:creationId xmlns:p14="http://schemas.microsoft.com/office/powerpoint/2010/main" val="103140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mode processing</a:t>
            </a:r>
            <a:endParaRPr lang="nl-NL" dirty="0"/>
          </a:p>
        </p:txBody>
      </p:sp>
      <p:pic>
        <p:nvPicPr>
          <p:cNvPr id="1028" name="Picture 4" descr="C:\Users\Hugo\AppData\Local\Temp\SNAGHTML4d19f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864" y="1921447"/>
            <a:ext cx="7161906" cy="358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al 6"/>
          <p:cNvSpPr/>
          <p:nvPr/>
        </p:nvSpPr>
        <p:spPr>
          <a:xfrm>
            <a:off x="7186853" y="3811280"/>
            <a:ext cx="1290917" cy="799140"/>
          </a:xfrm>
          <a:prstGeom prst="ellipse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05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mode processing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WARNING!!!!!</a:t>
            </a:r>
          </a:p>
          <a:p>
            <a:pPr lvl="1"/>
            <a:r>
              <a:rPr lang="en-US" dirty="0" smtClean="0"/>
              <a:t>Documentation on batch processing is hard to find</a:t>
            </a:r>
          </a:p>
          <a:p>
            <a:pPr lvl="1"/>
            <a:r>
              <a:rPr lang="en-US" dirty="0" smtClean="0"/>
              <a:t>Slides to follow are based on:</a:t>
            </a:r>
          </a:p>
          <a:p>
            <a:pPr lvl="2"/>
            <a:r>
              <a:rPr lang="en-US" dirty="0" smtClean="0"/>
              <a:t>Information I found</a:t>
            </a:r>
          </a:p>
          <a:p>
            <a:pPr lvl="3"/>
            <a:r>
              <a:rPr lang="en-US" dirty="0" smtClean="0"/>
              <a:t>Internet</a:t>
            </a:r>
          </a:p>
          <a:p>
            <a:pPr marL="1828800" lvl="4" indent="0">
              <a:buNone/>
            </a:pPr>
            <a:r>
              <a:rPr lang="en-US" sz="1600" dirty="0" err="1" smtClean="0">
                <a:solidFill>
                  <a:prstClr val="black"/>
                </a:solidFill>
              </a:rPr>
              <a:t>a.o.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i="1" dirty="0" smtClean="0">
                <a:solidFill>
                  <a:prstClr val="black"/>
                </a:solidFill>
              </a:rPr>
              <a:t>http</a:t>
            </a:r>
            <a:r>
              <a:rPr lang="en-US" sz="1600" i="1" dirty="0">
                <a:solidFill>
                  <a:prstClr val="black"/>
                </a:solidFill>
              </a:rPr>
              <a:t>://sites.computer.org/debull/A12mar/apollo.pdf</a:t>
            </a:r>
            <a:endParaRPr lang="en-US" sz="1600" i="1" dirty="0" smtClean="0">
              <a:solidFill>
                <a:prstClr val="black"/>
              </a:solidFill>
            </a:endParaRPr>
          </a:p>
          <a:p>
            <a:pPr lvl="3"/>
            <a:r>
              <a:rPr lang="en-US" dirty="0" smtClean="0"/>
              <a:t>Presentations from Microsoft speakers</a:t>
            </a:r>
          </a:p>
          <a:p>
            <a:pPr marL="1828800" lvl="4" indent="0">
              <a:buNone/>
            </a:pPr>
            <a:r>
              <a:rPr lang="en-US" sz="1600" i="1" dirty="0" err="1" smtClean="0">
                <a:solidFill>
                  <a:prstClr val="black"/>
                </a:solidFill>
              </a:rPr>
              <a:t>Conor</a:t>
            </a:r>
            <a:r>
              <a:rPr lang="en-US" sz="1600" i="1" dirty="0" smtClean="0">
                <a:solidFill>
                  <a:prstClr val="black"/>
                </a:solidFill>
              </a:rPr>
              <a:t> </a:t>
            </a:r>
            <a:r>
              <a:rPr lang="en-US" sz="1600" i="1" dirty="0">
                <a:solidFill>
                  <a:prstClr val="black"/>
                </a:solidFill>
              </a:rPr>
              <a:t>Cunningham – </a:t>
            </a:r>
            <a:r>
              <a:rPr lang="en-US" sz="1600" i="1" dirty="0" err="1">
                <a:solidFill>
                  <a:prstClr val="black"/>
                </a:solidFill>
              </a:rPr>
              <a:t>SQLBits</a:t>
            </a:r>
            <a:r>
              <a:rPr lang="en-US" sz="1600" i="1" dirty="0">
                <a:solidFill>
                  <a:prstClr val="black"/>
                </a:solidFill>
              </a:rPr>
              <a:t> X keynote; </a:t>
            </a:r>
            <a:r>
              <a:rPr lang="en-US" sz="1600" i="1" dirty="0" err="1">
                <a:solidFill>
                  <a:prstClr val="black"/>
                </a:solidFill>
              </a:rPr>
              <a:t>SQLRally</a:t>
            </a:r>
            <a:r>
              <a:rPr lang="en-US" sz="1600" i="1" dirty="0">
                <a:solidFill>
                  <a:prstClr val="black"/>
                </a:solidFill>
              </a:rPr>
              <a:t> Nordic</a:t>
            </a:r>
          </a:p>
          <a:p>
            <a:pPr lvl="2"/>
            <a:r>
              <a:rPr lang="en-US" dirty="0" smtClean="0"/>
              <a:t>Educated guesswork to fill the gaps</a:t>
            </a:r>
            <a:endParaRPr lang="en-US" sz="1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16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mode processing</a:t>
            </a:r>
            <a:endParaRPr lang="nl-NL" dirty="0"/>
          </a:p>
        </p:txBody>
      </p:sp>
      <p:sp>
        <p:nvSpPr>
          <p:cNvPr id="7" name="Stroomdiagram: Magnetische schijf 6"/>
          <p:cNvSpPr/>
          <p:nvPr/>
        </p:nvSpPr>
        <p:spPr>
          <a:xfrm>
            <a:off x="7138467" y="5011646"/>
            <a:ext cx="1685900" cy="1344705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Disk</a:t>
            </a:r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13" name="Stroomdiagram: Magnetische schijf 12"/>
          <p:cNvSpPr/>
          <p:nvPr/>
        </p:nvSpPr>
        <p:spPr>
          <a:xfrm>
            <a:off x="3888236" y="5011643"/>
            <a:ext cx="1685900" cy="1344705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Disk</a:t>
            </a:r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14" name="Stroomdiagram: Magnetische schijf 13"/>
          <p:cNvSpPr/>
          <p:nvPr/>
        </p:nvSpPr>
        <p:spPr>
          <a:xfrm>
            <a:off x="626890" y="5011645"/>
            <a:ext cx="1685900" cy="1344705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Disk</a:t>
            </a:r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15" name="Stroomdiagram: Proces 14"/>
          <p:cNvSpPr/>
          <p:nvPr/>
        </p:nvSpPr>
        <p:spPr>
          <a:xfrm>
            <a:off x="630859" y="1105168"/>
            <a:ext cx="8197478" cy="1523359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Processor</a:t>
            </a:r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16" name="Stroomdiagram: Proces 15"/>
          <p:cNvSpPr/>
          <p:nvPr/>
        </p:nvSpPr>
        <p:spPr>
          <a:xfrm>
            <a:off x="633240" y="3104351"/>
            <a:ext cx="8197478" cy="1371598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Memory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(data cache)</a:t>
            </a:r>
            <a:endParaRPr lang="nl-NL" sz="2800" dirty="0">
              <a:solidFill>
                <a:schemeClr val="tx1"/>
              </a:solidFill>
            </a:endParaRPr>
          </a:p>
        </p:txBody>
      </p:sp>
      <p:cxnSp>
        <p:nvCxnSpPr>
          <p:cNvPr id="20" name="Gebogen verbindingslijn 19"/>
          <p:cNvCxnSpPr>
            <a:stCxn id="14" idx="1"/>
            <a:endCxn id="16" idx="2"/>
          </p:cNvCxnSpPr>
          <p:nvPr/>
        </p:nvCxnSpPr>
        <p:spPr>
          <a:xfrm rot="5400000" flipH="1" flipV="1">
            <a:off x="2833061" y="3112728"/>
            <a:ext cx="535696" cy="3262139"/>
          </a:xfrm>
          <a:prstGeom prst="bentConnector3">
            <a:avLst>
              <a:gd name="adj1" fmla="val 27049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bogen verbindingslijn 21"/>
          <p:cNvCxnSpPr>
            <a:stCxn id="7" idx="1"/>
            <a:endCxn id="16" idx="2"/>
          </p:cNvCxnSpPr>
          <p:nvPr/>
        </p:nvCxnSpPr>
        <p:spPr>
          <a:xfrm rot="16200000" flipV="1">
            <a:off x="6088850" y="3119079"/>
            <a:ext cx="535697" cy="3249438"/>
          </a:xfrm>
          <a:prstGeom prst="bentConnector3">
            <a:avLst>
              <a:gd name="adj1" fmla="val 27049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bogen verbindingslijn 26"/>
          <p:cNvCxnSpPr>
            <a:stCxn id="13" idx="1"/>
            <a:endCxn id="16" idx="2"/>
          </p:cNvCxnSpPr>
          <p:nvPr/>
        </p:nvCxnSpPr>
        <p:spPr>
          <a:xfrm rot="5400000" flipH="1" flipV="1">
            <a:off x="4463735" y="4743400"/>
            <a:ext cx="535694" cy="79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kstvak 32"/>
          <p:cNvSpPr txBox="1"/>
          <p:nvPr/>
        </p:nvSpPr>
        <p:spPr>
          <a:xfrm>
            <a:off x="4729598" y="2681772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  <a:endParaRPr lang="nl-NL" dirty="0"/>
          </a:p>
        </p:txBody>
      </p:sp>
      <p:sp>
        <p:nvSpPr>
          <p:cNvPr id="34" name="Tekstvak 33"/>
          <p:cNvSpPr txBox="1"/>
          <p:nvPr/>
        </p:nvSpPr>
        <p:spPr>
          <a:xfrm>
            <a:off x="4731980" y="451436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bad</a:t>
            </a:r>
            <a:endParaRPr lang="nl-NL" dirty="0"/>
          </a:p>
        </p:txBody>
      </p:sp>
      <p:cxnSp>
        <p:nvCxnSpPr>
          <p:cNvPr id="35" name="Gebogen verbindingslijn 34"/>
          <p:cNvCxnSpPr>
            <a:stCxn id="16" idx="0"/>
            <a:endCxn id="15" idx="2"/>
          </p:cNvCxnSpPr>
          <p:nvPr/>
        </p:nvCxnSpPr>
        <p:spPr>
          <a:xfrm rot="16200000" flipV="1">
            <a:off x="4492877" y="2865248"/>
            <a:ext cx="475824" cy="238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91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France</a:t>
            </a:r>
            <a:endParaRPr lang="nl-NL" dirty="0"/>
          </a:p>
        </p:txBody>
      </p:sp>
      <p:sp>
        <p:nvSpPr>
          <p:cNvPr id="3" name="AutoShape 4" descr="data:image/jpeg;base64,/9j/4AAQSkZJRgABAQAAAQABAAD/2wCEAAkGBxQSEhQUExQWFhUVGBcUGBcYGBcXGBcXFxgYFxUXFRoYHCggGBwlHBcUITEhJSosLi4uFx8zODQsNygtLiwBCgoKDg0OGxAQGywkHyQsLCwsLCw0LCwsLCwsLCwsLSwsLCwsLCwsLCwsLCwsLCwsLCwsLCwsLCwsLCwsLCwsLP/AABEIALYBFQMBIgACEQEDEQH/xAAcAAABBQEBAQAAAAAAAAAAAAADAAECBAUGBwj/xAA/EAACAQMDAQYEBAQEBAcBAAABAhEAAyEEEjFBBRMiUWFxBjKBkUKhscEUUtHwI2Lh8RZykqIVFyQzQ2OCB//EABoBAAMBAQEBAAAAAAAAAAAAAAABAgMEBQb/xAAyEQACAgEDAwICCgEFAAAAAAAAAQIRAxIhMQRBURNhkfAUIkJScYGhscHR8QUVIzJi/9oADAMBAAIRAxEAPwAdu1Vi3aoiJRlWvdcjyFEGtuiqlTVamFqWy1EGEqQSibaltpWVQIJT7aLtpwtKwoFspbKNtpwtFhQHZS20bbS20WFAtlLZRttLbRYAdlLZR9tLbSsKABKWyj7aW2iwoBspilH20ttOwoBtptlH2UttFhQDZTbKPtpbKLCgGym2VY2022iwor7KiUqyVqJWnYUVilQZKtFagVp2JxKb26r3LVaDJQnSqUjOUTKu2qp3bVbFy3VS9brRSMnEyHt0qtvbpVdkaWdMiUQLTKKIorls7kh1WphacCpVNjoiFp4qUVJVPlSsKIAU8UUWj5H7U22lYUQinAqUU8UBRDbS21OniiwohFPFSilFFhRGKUVKKRFFhRGKUVKlSsKIxTRT09OwojFMRU4pooCiMUoqVKgKIEUxFEqJpiIRTRU4pEUAC21ErRopiKLArstCZassKEwqkxNFR1qtdt1ecUF1q0yHEy7lvNKrTrSq7I0moDU1aqKa1fX8qMmqWsWjpLqmluqqNSvnUxeHnSoZYDVYtakrwYqiLo8xUhcHmKloEy+da0RNBNyaB3lOHo0odhQ1OGoW6nBooQTdThqHNKaKAJNNuqM0ppUBMPT95QWcDkjPHr7UB+0LQmXAjmigLu+luqie0rUxvE8cH+nrRF1KGPEMmB6mnQUWt1NvqqNWswDOCZgxAEmT7R9xUV1m4AqjMCJEbYiY53RODiZxSHpZd3Ut1Z47SSAZIUkKCYEk9ACZ+sR60dtQgJG4EjmMxPnHFAaWWJpTVb+LX+Yec9PvxSOoGOTImQCRHuKA0ljdSmq/frE7hHMzHPFQfWKATuiOece/3H3FMVFqaaaqJrkbh1Meo9+tEGoXHiAniSB+tAUFJqJag6jVohhnQHy3L+xqP8WhQuGUqOcieYwOT/vRaHpYRmobNUV1CkgAiTwOCfoc9KEdSn8w43YMwPM+QqkS0yT3KA16Ka7qV8/29etZ2p7QWAeAeDBg/XiqVBpZcu6sk5HFKsc356/tSqqQbmcnbdz/AC/9I/aip24/8qY/y/65rDW5/eKmLlXSOp4TcudvOxBIURPyiBmOnHQU57bYiPSMET+nNYYu1IXqKiZvEzes9twSSGIPQNbEe02j5URfiO3v2lbn8wIa2TA+YE93B+1c93tY3fsr5OUP5ef2Irn6iccdOu5UcbfJ1jfF7OUVFhu8YEBVYshICj3A3fata98RrbuBSrbQCXDIqMo9IJ615rbulX3A8SQfvV3TXy5CkyWyx8gvA+81wQzS45bLlA9CufEa3B/hqtsnqyl/+WB0x+tWLfalgGTdcYiIPMH/ACRIxnrXEC8flXgcny9vM1YRse395r0YQTVN/n7nPLUux2d7tay22LoXoxCj0yNyjNETWWd5IclYBAN62DuJyD4h4QIz74riRcp+8rT0V5ZLnLwjvb2qt8peSWHEqxXptEXOtS1Gpj/DQ7gB81td0EgcFnkxEcfnXA76W/0pegvIvVl907yxevtccqoRUP41gPBiV2qWjb4ufxR7Gs9nuHDPdW4jR8yEkwOWlRtwDHPHGa8+DjyoqaxhwzD2Yj9DUvpvD/Qr13907W1bi267rexj4S20OEaN2Iwc8DE0fU6ABwNNclbYLGCpleWUiY888ma4lO1bo4u3P+t/60VO3bw/+V8+Z3frSfTy8h6//lnXanTM90KlsKbYZnUgwoueElzK4hTgA8VTPYupBa3sW2DLd8jSsTICrKwOB9fWsEfEV6Sd8k4JKISR5E7ZNWLfxNdESttgMQUjGP5SP5R9qXoZFxQ/pEe6Zo6r4WZQ5ksQ8KibvlJ/FCtgnjIonZ/ZhsAcsXHiXurm1TmAdwBmR55BH0zk+Icg9ygOMhr3QyMFyBnNW/8AiMN8yuMRi76zwyGk8eav8C+kYrNhtN4kaGgg7glvO4FxIZh4QfCeDI+lUrXw7qLtxpvhbYwGWd2T4ARCzyZNMvaCsJ36jPmUYRgiPB+/WrB1u6CNU8jaButq20LOB4gDO7y6CsdGVdjRZ8T7lW/2Ytle7vtduQCF7oceZ8RwpDRAJ6mOtVL9iz3q7P4hd0gK9rEqVVR13TBny2c10B1VwwLd+xBChtyOswsSAsxyfPirg1eplRusrt8QIN0qSCIDA+kjgQKhymt2arS+DhzpbhZossEB2F+7YCSAyLAG4MwYCSCfEvFWdfpnAZrqgW/xKiuCjLAYEHaA36hRXc9ndpXw+19Ot5fCzXFIMkBJZRt/mE/aqdztDUqt0P2fIYgKEZWbJLEscjy4HNQ8zvgrSjhP4PraUsGgDvWCCG4L4AAxMgx60PtBnImfDtXeqkEJPAQhiJ+bkYzOcV2+u+LtPZYIEuE+AnCtsk7XU7iBuCkgQPSsztL4nDay0tq2O7EKwuW0kEyxHhwMkE+Unij6Q74HpM3sbs03EFwWrrLJwqKSdsECQZyVAiMk4iDRrvYl1L+1US3bKBg0PdRWEjYzYyWB9gQR5VHtb4tNq6QDcSJGAVAzOPT2qx8M/E927qLSd+5VnIK7nz4SQIBk5ge9S8rtsVGZ2loLjLYQsSC7fJBAmWJVSiwPDkkmAtZ2l7H3XY1FxiAOEaXPkAXAABznzHrNd723eVXthmfdddkUmWXwznMY6fM3Imqh7Oto++5teIHiRYMjAJ3HrgepjPFT6z4LUUcQewdQxO3CAnYHuoDt6YBxSrrvhfQtdtb+77zczGGYeBZMADjz48hSpeqw0I81Fs1IWzSBqSmvZBtjC0aY22nofTj86mXFPbO7ArPJGD5dENsqC+d0EEDz8vfyqv2pZgq3Q+GtO5pi52jLCRE5xyP1xWYUIJtt149CK4csm46G9S7P+xpme6wB9f2q5Yui0k/iefsMfrNBvL06mI9ZGf2o+mWbgmCEgD6df3rkxyafzsNmjpt4HihZHXoD7jJP9+VTXUAmF8XmRMffiqF6/uaGBb/IMz9v0q1auXMYVR5en0rsw5YrZP8Av+kjNpl0qaUGohmPVY9Af1k0Sa9GDvlNfD+DG2Rg04Bp6kBVkuRDNPJqUU8UE6geacOamBS20BqRHvDTi8fKltpttPcKh4JDUURdVQttLZRbIePG+xdTUtEAiOYmiq7fy/pVBB6UdH9PzNUjjyQSe3z+pft33H/xt9AKtW9a44R/zH7Vn2nnz+/+taWmBmR5zk7vvNDiYKfY2ew+04+beo9CI+x/auk0uvtOZ7w7uPFwR6ev94rj7Vg/21XrAIIMHBn+81xZenjLdcnoYOqlHZ8G9rLGlukMwQNIk7Nxn8WJiSIFCf4fV2DWxDq25ANyiQPCxBaMwAcmgaTUEEkgHrEDn/L5VetX4PeDcR5SI9ATtE56c+1ebKLg9z1YyjNfVOW7d+FXe73l5WUFQGCqoMif5hkQOoMxXM3OxbmlcXCZdCWQAEbWDDYzKQZEjAPOOa9au62+yELd2N0cqDtIYQCIEiJEY5OeKhqexbV/8ZBM5IBWDmMEHkDORxjFQ9+xTj5PIbfbOsS4bjhnfbtE4VWZSobwmC3T3jyqwNXt0X+MWdxcJgFtyS42mS0xgkQOgBjk912j8P3VU25VleGliLgbaQVyYYgEnkDnjrXGXPg24l3axFwuYAB6GQCfD0HUyOR5VDq6DQ+SWl+MgLagvcSJVSvgJQGFDAMQSM5HnSqOr+H9RaYC5ZtXvCAC9suBDMTtPi53Dr5UqGvcEpeDmB70/wBahTg171ktA10m7kk9Y4AHl60y2bUZJ8pGfzHFEdTOWEieIKgex+Y9ZOKAlrfuMwiQGc5MmSEX1MGvKm9Kutn53bJEVCR3bMCSABPUmBxjr+tF1yOrsrvuKmMiNxnITM9G58unFS0SKDO0ttYGDmSJ5+tWW2vvJGUBcw3nkDiPmA4M1jKlbbS27AuTFvuLjKPlMwZwAZ6+VGNk2mImChgtPB58Pr+dR1ci0W8yGnzOR+01rgC8lshClzYVbjxm3iSOQ0COMgL5Vmp27kVtRW7PNlgSxjkmSJJySZMT7c1ev9loRI+nAPrBBg81i6eyCSFO0nBUgf0q1Z15teG4sriI6RxzIFdN5IxtU1+Cr4mbjvsXLFkKIFErPXWFct4kJJ3Dp/zD+lXFugiRmvVxZItUtvY55QlYWaVQD1IVqQ40SpVGfefb+5p9ppololSimIPl+/7U4Q+VBLpdxwKVSFo1IWTVUzJ5I+SBFPRks0VbfpTUTGfURXBXVCehoqaZjVpLdHt26dHM+ok+EQ0+gH4q0bGlQfhqFpatWyalsS35D21oyzULNyrIu1izoiRtNBEgEeUn9qLY1BWZMhpDD36ioBs/7U/IiAJ68mJyccVxdSouNs9LpXKL2NIWWc5gkZ3AGcHBnkRIP0+9mzqGA5gyBmRn+X7ZnEDMVSNne+yRgZnDRmFkjxY6e3M1btWw+4FRt3EmT+IcxHEH+xXnLnY9ST23LXf4kGZ/lO4H60jqQRBAPuCRj6VQa7u+WcEHB28kETnIxPqKsz/Y/atVuYtUan/ihgQqt64FKs1QKVHpoNTPCQKcEU62TRU0/rXrpMTnFcsESIPPljkk8AetKNiKsgBNxPWWnn1PTFWl04g4JJxmIAPMepGPYmh6tVVST0zHqcKIB6wx+g864eog71z7bJfyZeom6RVv6yELeQYqPLJgnzJxR9YO5RLR+ZlDP6lwGM/p7UA9ns6SQZ3BTnjMsfoKlrn36nPQACenQT9a4o2/rNbfv87l2roDr5G60YKAQCOJHjgexnNPpT8q8b4EzA3fhn6j8qu3tNu1ITkZOB/9bZBPtVS3YnTjGQxX8/6x/tWkI/Wml2tkPItKfkH2zaMW7wEbvCSCMOhIPAE/7UTs+8Lvgfny6H2o9y+DYC7QQWJbpBIVT9CQT9ar6a0HBUYu28oehHO01fTaoOvPbz8r9dhZJVF/NBdNozbubT4kaYPMehrSs6RVEAACidnahbqbozww8j1qztFexhxQUbjx29jyc/V5L0vZrkALdSCUX6VKt6OV5pMCLXpTi1RlWansooh5X5BLaqY09EVfL96mqGmZuTBjTVJdPVhVoirSsd2VxZqa2qMbfrRVSk2GkAluiC3VhbVGW3UuRaiBtD0qwgpwtPP9gVm2axRMCn20yKfUUe1bzE48zwPespzUVZ1YsTkxlAOOKvdmWcFiWODE5MdcD9KnodDuPBAGSYifbpVjT3QSO7hQUNxSQcgnJ9ABn6ivKzZdTPaw4tKonZskTufxbeCQDAjcdvQkAeginvSYZY3AQIYMI3fMxwSOJz1qGjsJBFq7IUkkqVJO/wAQDSh3YNGSyGbKzB+d/PkEQMR+3WseTZ7clVGyNskNKmJI3Dk+g8JjPWibwDAWeZg5GP61LW3dgLRuiZIPRZ4k8iOsVF9q2rly4XUqJUW9xJB81IweOmM1ae1oljr70qIqK2cH7HpPXjpSrTcjY8hVamFplqQr3UeJOTFFY6obl4E8KSx69DtHkIA/StkRUblnwlVA8RnmeceI+w4rg67HKbil7tm3S5FG79iVn5R6yT7kyfzNZ/8AC/8AqQTwZbAJI2gtJ9iorUfk8fTj2FBIHeKxjCtjOeOffI+tT1GNQ6SKrx8WTgyN9RJ+bI6a5OvT0kHyzbcn+/6UXUWgVZYxkelYfeN/H4kSRx5bJro9tadHj+vkl5dfD/Jl1mXSsa9rOf0I3KyNyRB98q31nP1qromZbqyMqdp/v2rormnh0IH4s+xEH9Z+lU9RpimpVlBKuPF9MT9ttc/0eUJJeGt/Z/1/J1x6mE0395Pb8C9a0gFxnB+YCQPMYn7RR9oogWpx/ea9mMVHg8GWVy5AhfSpqPSiqBUooI1EFWiBRS2+VS7s/wBxQFsQFTBpltmpC1SKtjzU1p1t0RUqWykmJVogU1ED61JFJ6VLZokEVaIiUXT24jcDt+35xVy7bE+AEDyJDH1yAJrGWSjqhhbRTFsedOlrI5z6H3zHFGuqYMQDHJ6E8Vb0Cs5hBH6kY+X0yPvXJk6pLZHfi6RvdgLVkjDcyIXr9fIfnWlo9MisBcIlp2rInAJ4PscmlpjtuHaAFTDblAJMMQZJ8QHhPnhqJr7yIPHBZVNzcLe0bQDvb8UY5H+b3rgnlc9z0oYYw2CoBcYbDGFmSdu0MQQCvhJGTnNZxu9ym5EuC2oYM24kqoYbjtYGZG4xBPStbRoptyF+cAtgCSy9QfTynrUbVh/EDZZrZUyLESrll5n5pE8D8JwZrNrc0UqIWSAIWYkqB4iJBgkjgZHTyqhbsMbjbmJyVbaWVYgFQULHJk+IQaurdAAVRsQkogCHBX5gZECAPy9Krvq7niAAI7w7jDFyNoCspUbeZ+YHynrT8B5J6hE+UruLHb4pcAwWMycfL5+VSt3Lg+baYgDau0xABLS5BMycR7VC3okXxKASJM4LEnJ+px9hStSygkMpYAlThhPQx1rRIh0PfRi0hxEAQfMTJ/MfalQiCpgZGOSMeeS0n601Mhnla1MUkHnUwK95I8XJkEBUgKVPmtDkcrHC06WwG3GeCAPf+5+gqNODUzhGaqRMZSi7iznbr/8Ar1P+ZR/2gH9a6gmuVv41q/8AOv6Ct7Ua0IQGxPBPE+/SuPpcijrcn9pnV1mKU/TUV9lFwvAzgUrbhhKmR6VXt3lcMByJBHkY61z/AGF2p3bG2+FM58iBGfMYrbL1Ucco3w73ObH0cskZV/2VbHWCoai8VEhSx8hP7A1iaTtRQu4sWYArkwWZmLGB0EbaCnfPJ7/YTkjoJ+QCD7Y6SOtYy61Sh9Xl/ht8TWHQOM3r4X47/Df5o3ND2klw7eHH4Tg/pVftrWtZe20+Hkj2wf1/KsLtB7iMFvfPyl0cwPM8kehqfbWvF6yhwLiNtb7Hr5TXPPq5Sg4t1JV+Z1Y+hjHIpJXF37/P8HSX+1VVrS5PekRGcHAP3IFC1Hb9lCQWJK87R196423r2AAnKiFPkJPH3rU+GtLb8V69G1MAHILckkdY6UR63LklUaX8bDl/p+LHHVK3Xjvvsdnor4dAyggETkRVgf3iq/wX2nY1moZLtxbNpF3KXIXvDMRJICgZnM5FaT6T/FcK9u5bHDW2DQc+ElSQcR1rph1cJPSt/c5Z9FkjHU1S8AV/vmrCKPL9auWdED0rT0mhjmAKuWVIMfTsyLel8h+VaOm0k8CfSK1fAmTEHGSPyquO0XYbbI2+bR09D0rkydQkd2LpCd6xsSX8MyApwTHJI6CqdslyAigDiYjHv1qzY7KmWvNI+YyYUdST0+pq4nbeisqD/EWAJ2g94kSOgg1ySyTmd8MUYlvs3s8KkXLauZncwGBiB8p8vzq5b09udxspvAKggDAkmJAGPSms6y24DC4jK0bSGBBB4ggwazj2kbz3bNoshQA96FDKoIkHawk5Fzp09RWNI1tlzX6W3dJ3W1kLtU9QCCGHOJBiRmqmi0lt2i5YaVLIN67xDwWZSoMA568RWRoO19yPb/iRfu22WYslLgYNItMvAJ2wfDjcQc4pviFbqrYv29NsTevfG7KttIztRB4VEsZbbxxmjSuzDU+5pWdFa3Gyt0Bwd6qFVSivugdScjynGal2poTdtXFF+5aVRtZwxsNuBzDEGAR+IHrUNEbWptKbbXLzN41hVjDM9oXLhBx0yfxE9ar6vsdrenYXbtoG6GJcObbKD0RU8JO0E+U9DUJUx6rD6Ps67cTxBjkOHBhz5sNoG0xjEc1Q0+rCXbiOLoaNxm3d4BaAngAIzAAMwBzTdldm6m9cL29a4Rdt1ioYFw28hFJcpyoB9PKuU1lu9YFy/fsq727jwrMrudzAb++Ubg0R4gB+40k4p3+xMW6o7W3qbTDcro20ZKkGBid0HHAwfKsSz27u1GzxqiYuMxti02+TaNpxlixUALJnPEVy2nuaPThtQmxtQyyEuh3RZAa4stljOQxEieszVXt27Yu6dFsZIu20BUOltgUDOFJBA5kCcTTckh7k/iPsy5eud4rWbAM+AO9omGPjchBvJ8+kR50qw7ekcFlF4DaYO0syzEwCk8TH3pVg5R8mv/H4fxX9F1KmtBU1MNX06Z4GSDDCn3UC5dCgseBXPXu2H3GOPKZH1rDN1ccTSe5GPo5Zdzpe/WG8QO0EwDnHSoaXUq6yOnM9K5m73d1Sy+C4MkZg+3lQdL2gyEdfP1HUVx/T5rJbpx9vn9Dp/wBvg4UrsLqtUp1AcTt3A4mceVF7U1ocd2IYqS5Y8g8so8x/Ss12hgR5z+eKjbXcYAkn/euF5W0/c7/Sjafgt9maw223ZMcjzXqP3qvqiCzMvykkj6maGecUxbEedTqenT2KUVq1dxDzo5vycSAPMkkkdfc+Qiq1WLSIwAAIaI5wWPUk8AYpDZK5qmbEAzMTlv8Aq5/s0J7uAPv7jrUbqbWIkGDEqZB9Qeop3YEzEe1AISDmrdlVckTsUAACMt6n19aqPaIj18jT2xQmNo6PQMjslu7cc8IiKNoHQbmGYJ8gKfR6+1bdblq5e3CN4YgDpxGCDkbTQuzexbxtvftmBZG8zu2mJMDEE46mug7F7EuavvdHqDF6zDIxG5gDjDclPlx5GrU3z3I0L8jv9FqxsUkEMVDEDmYk4BpzeZzCqRzkyT9uB+dR+C+wb1vThdR4SpMdTt9+SAZHtXV2tGo4U/mB9vtWjyykhQxxiYWg7EZjuYk+pMVd7QC2rbC3ctJcCs43rv8ACoyQgYE9Mj861bwUQWY+wn9uKxu2UfUWW7lzaKssPcAWQrKzgF0yCoIxjjmsbZtRDTdrWTaKaq9YdvxKzWkVwOuxmjbIMT5da459HrE1TXNH2ciq8KrObSosg75BYhwRHEAANEgzWz8X9mzpbpGktlzBbamCQVJO5FmQJz/rRl1yPbWS5QIEBNxlPhkISx8WDHJzHqaTb4Y0n2Mns3UnTv8Awup1ukVIUqq2yIa4SVCOCokHzBAEVPtXvrbstq4qWnZ97X0LW926W3MWAVY2cAySMmRB/hvtEpYtnda3W1gahhvbwO5YM0bjPXxZM8Vb7K7cbXKe/t3d3iQ2lRlWAxJ3uqk5XAyAZI86rVbFbXIzdp3UsKdP3equXTtuLabuiRt/9wd4ZUTOYKkR0rZ+Frz6m1bvPprkspYd9c3pz4WBwM5yEOOvSgdzbQIraezYF4nTr3kAuWU90sqSxIAIA3L9CRANL8I2tGwu3NU4RUM2pC2jbAPhAc4RQcCcedPYhs0L/aF2yAge0qs223atFVKqoCkKWgQpU8DANcJ8R9rCzp20pUG8R3ZuMzO6ZDAozDxr83RVwIGa7vSdo6e01y3YTcWm6GO4K7XCzk72HiyYxPIGK8f+K9W+o1b3Lm23dUDaqiFYZgrIEmcenrWORND1bUbXwD8V2LFhbd1rjwT4NxCWxzueBLCQMf1im+Ifi1rujNmyGtOzd8cbfnzc7sgD/DloAySJnyrgtPfZNwK9Z2kYJEkE9Dg0JdY4OT4hgEndB6kE8e9Tc+OwkaHZna72XRlW29wQoN1UuKhwAR3mFIg5B8vKuo+L/ifUBb+mfu2W7d71rtvHewiIECyQFlBOenkYPEteHLszeg5IPRicYifpXUv2F/EojJCsxUBncfJkbQgX5vlzP4RFPTaKizkbl7OTHoIH60qN2h2IyXXR2UFDE9D1xnyI+9PRsg3NoNT98oMEiaydRq1kTPvj1aahc1i4gcz4uTImDnp/Su2X+o5PsxOb6Onyzb8NwQYIPnx6HNZ3aGh0yTJHqVaSPcTj7VVW+BBnP+mT6VYs6lRGyzukSdomPyx51K6l5WtdL3q7F6Pp8X+xj6nTBco6uPTke4pLaDCSePKtrVNYa0zQ6XeAgWP+sHBH51ldyURXaAp+VTJJz80RgYOTWGRpSaXz8TeDbW5WcCVmduPKYolu+F3bCQSIk8gekVDVvuYYjAwOnpS0uld22qpJPT06kk4A9TSutyiN2OQSSZmfP0/Oottgc7pz5AdI/OpamyUbaSpI/lMj70M0cgRp6juoyQQZ56UwBVKKaKkDigB0aM0fS6k223AAkcSJA9YqtNSDUAd72Z8Xrc0t+1qXPeMhRPDjIjkYH2r2PRCyz77JtlmUeJCCzJ+HIyRmvmRL2RMfaug7AS4qPqdNeS3esQxs+IO6T4mWfC0AzAMx68isGfRXeKGVSRuaQBiSQCTH0BqL662phmAO7uwCYJaN0AHJxnrXnnZPxN/4jaD5Oo003haQjczMvdkrv5Ub5xPTjFUO1+0Nba1Frep02mdk8TG0pZgys9xhuB8wVOIJwau/Al7noTdtEhmSy7KtxrZMED/DJ3mfocR6TzFTW6X+NsMt3U27QuA2SLfzAkYUl48QDNgATuHlWTq9AiJcuvqb21QsC0zWw2e8G2cXCSx+Ux5gVFL1qzevoLb3LjOLoYrKrKopto3y9J//AFHsBxwWe0/iGybD27Ts962rKDcVAO8UHu4ZvDJgEcxImMwXsXV2dRZtXbq2R/hoGZQWu748XCbSJVhjqpqt8Q9iXDqgq2gqDu7iXUEGfGzyqiJ3BR4sDkcmqv8AwzecP4CCV5LrbBbxZJtMTGQY2jIPM1NRsvetgVlNAthFNy8Rf3MAzIryTu2qIM5nPX1mayG1WpbUKVS4iZtANHzMN6tgjO0dPpzXSaP4NcLp/EltrAAJQuyuYG4lTtyT15gxWqPhoEzcu3G8W6RtTOzu5kAt8uOaewvrHFdrXr7hbd+7ATunUsdjblJFtlLbvFI6ZFCt9pOmoXvg9wg3VZt5JuHcdrHnaAMbYEbvpXf/APDumt+LuwTgTLMYHHJ9+lQs6W2DFsQD0AgflTvwGmzj9eb9zuzatm2Y8TINpmHEB3A3ZIPuTXAdqaZ9PeuDYd+em4wfxTmeuR1r3U2IxEVXv2VncVkjExJjyHXpUzhq5DSfPV/XMQBxgf6EekY9qt2bAvWdRcG4NaW28ZIMlldm/wC2BjJPSY2H7Ct3tS6fIE3K5H4W/iTbQxz/AO2QY9K0xo7djS9oqCGUCxbwZBLqsAHrl6lRF7HPaHXJpm2myro+Nz8+RmAeOMeVdh8I3u83kW0VU8KtsAdjJ/HJJA4rmfiTWWTrXt42IdojIDAEQsDEkrI80it3RdrafTWmdbyncqnu8mLgWGiBIBPXiZPnU3Q14G+IPhtLt03O8CFskNLSfMeIRiPtSrC1Xxcl0y1sg8YYR+YNPR+RVo5gXfIeVGBMz7+nANKlQyCOoMQPMT6Rx+lCsuwJg8wD9T/pSpU1wDLup8LxJnMmeYNNcvEkwYCDy3HyxNNSpSSsUXsUGuZB54q++rK2jtJDXD4iMeEcL95P1pUqckthmcVg1ZtWRsZzmPCB6+dKlRJgARARUJp6VMB2WDFRjE/SlSpgF0sEgMMHHtOKe7Y2syzkGKelS7ghXLBUx5CaVpjIIPy5HUAjPBxSpUk9hnV/DOtuaUjWptMm4m3xAT4eQsArNzitb/zTvG6DftWnCnB7m2SuRO3d5e44FPSrVOofmKrN/sz/APpdvW3dp0oiUW25KB1BO0yApHJmAfPNdR8Q6oaey79eJABgngkYnp1FKlWM20mUjyu18fatGksGeIG75fKT1mB/c16j8Cdv3NTZJv7S67dxUQPEAwiTnB9P3KpURVAjrIqNzEepxSpVoURA/rQrymJmPaKVKgRQ1STG7J6EY5/T6EVR1mp7sgETMx7DnyP60qVD2VgjxrtTtvu+0L1xAdtxiCpPqufeV/OsrtD4ia4l9Aiqt97dw8ll2Bdqg8fhGYpUqlcEvkoaHUN3qmfmZZkA/izzx7ilqO0ncAOd0YEhZjykCT9aVKmIoFqVKlQI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6" descr="data:image/jpeg;base64,/9j/4AAQSkZJRgABAQAAAQABAAD/2wCEAAkGBxQSEhQUExQWFhUVGBcUGBcYGBcXGBcXFxgYFxUXFRoYHCggGBwlHBcUITEhJSosLi4uFx8zODQsNygtLiwBCgoKDg0OGxAQGywkHyQsLCwsLCw0LCwsLCwsLCwsLSwsLCwsLCwsLCwsLCwsLCwsLCwsLCwsLCwsLCwsLCwsLP/AABEIALYBFQMBIgACEQEDEQH/xAAcAAABBQEBAQAAAAAAAAAAAAADAAECBAUGBwj/xAA/EAACAQMDAQYEBAQEBAcBAAABAhEAAyEEEjFBBRMiUWFxBjKBkUKhscEUUtHwI2Lh8RZykqIVFyQzQ2OCB//EABoBAAMBAQEBAAAAAAAAAAAAAAABAgMEBQb/xAAyEQACAgEDAwICCgEFAAAAAAAAAQIRAxIhMQRBURNhkfAUIkJScYGhscHR8QUVIzJi/9oADAMBAAIRAxEAPwAdu1Vi3aoiJRlWvdcjyFEGtuiqlTVamFqWy1EGEqQSibaltpWVQIJT7aLtpwtKwoFspbKNtpwtFhQHZS20bbS20WFAtlLZRttLbRYAdlLZR9tLbSsKABKWyj7aW2iwoBspilH20ttOwoBtptlH2UttFhQDZTbKPtpbKLCgGym2VY2022iwor7KiUqyVqJWnYUVilQZKtFagVp2JxKb26r3LVaDJQnSqUjOUTKu2qp3bVbFy3VS9brRSMnEyHt0qtvbpVdkaWdMiUQLTKKIorls7kh1WphacCpVNjoiFp4qUVJVPlSsKIAU8UUWj5H7U22lYUQinAqUU8UBRDbS21OniiwohFPFSilFFhRGKUVKKRFFhRGKUVKlSsKIxTRT09OwojFMRU4pooCiMUoqVKgKIEUxFEqJpiIRTRU4pEUAC21ErRopiKLArstCZassKEwqkxNFR1qtdt1ecUF1q0yHEy7lvNKrTrSq7I0moDU1aqKa1fX8qMmqWsWjpLqmluqqNSvnUxeHnSoZYDVYtakrwYqiLo8xUhcHmKloEy+da0RNBNyaB3lOHo0odhQ1OGoW6nBooQTdThqHNKaKAJNNuqM0ppUBMPT95QWcDkjPHr7UB+0LQmXAjmigLu+luqie0rUxvE8cH+nrRF1KGPEMmB6mnQUWt1NvqqNWswDOCZgxAEmT7R9xUV1m4AqjMCJEbYiY53RODiZxSHpZd3Ut1Z47SSAZIUkKCYEk9ACZ+sR60dtQgJG4EjmMxPnHFAaWWJpTVb+LX+Yec9PvxSOoGOTImQCRHuKA0ljdSmq/frE7hHMzHPFQfWKATuiOece/3H3FMVFqaaaqJrkbh1Meo9+tEGoXHiAniSB+tAUFJqJag6jVohhnQHy3L+xqP8WhQuGUqOcieYwOT/vRaHpYRmobNUV1CkgAiTwOCfoc9KEdSn8w43YMwPM+QqkS0yT3KA16Ka7qV8/29etZ2p7QWAeAeDBg/XiqVBpZcu6sk5HFKsc356/tSqqQbmcnbdz/AC/9I/aip24/8qY/y/65rDW5/eKmLlXSOp4TcudvOxBIURPyiBmOnHQU57bYiPSMET+nNYYu1IXqKiZvEzes9twSSGIPQNbEe02j5URfiO3v2lbn8wIa2TA+YE93B+1c93tY3fsr5OUP5ef2Irn6iccdOu5UcbfJ1jfF7OUVFhu8YEBVYshICj3A3fata98RrbuBSrbQCXDIqMo9IJ615rbulX3A8SQfvV3TXy5CkyWyx8gvA+81wQzS45bLlA9CufEa3B/hqtsnqyl/+WB0x+tWLfalgGTdcYiIPMH/ACRIxnrXEC8flXgcny9vM1YRse395r0YQTVN/n7nPLUux2d7tay22LoXoxCj0yNyjNETWWd5IclYBAN62DuJyD4h4QIz74riRcp+8rT0V5ZLnLwjvb2qt8peSWHEqxXptEXOtS1Gpj/DQ7gB81td0EgcFnkxEcfnXA76W/0pegvIvVl907yxevtccqoRUP41gPBiV2qWjb4ufxR7Gs9nuHDPdW4jR8yEkwOWlRtwDHPHGa8+DjyoqaxhwzD2Yj9DUvpvD/Qr13907W1bi267rexj4S20OEaN2Iwc8DE0fU6ABwNNclbYLGCpleWUiY888ma4lO1bo4u3P+t/60VO3bw/+V8+Z3frSfTy8h6//lnXanTM90KlsKbYZnUgwoueElzK4hTgA8VTPYupBa3sW2DLd8jSsTICrKwOB9fWsEfEV6Sd8k4JKISR5E7ZNWLfxNdESttgMQUjGP5SP5R9qXoZFxQ/pEe6Zo6r4WZQ5ksQ8KibvlJ/FCtgnjIonZ/ZhsAcsXHiXurm1TmAdwBmR55BH0zk+Icg9ygOMhr3QyMFyBnNW/8AiMN8yuMRi76zwyGk8eav8C+kYrNhtN4kaGgg7glvO4FxIZh4QfCeDI+lUrXw7qLtxpvhbYwGWd2T4ARCzyZNMvaCsJ36jPmUYRgiPB+/WrB1u6CNU8jaButq20LOB4gDO7y6CsdGVdjRZ8T7lW/2Ytle7vtduQCF7oceZ8RwpDRAJ6mOtVL9iz3q7P4hd0gK9rEqVVR13TBny2c10B1VwwLd+xBChtyOswsSAsxyfPirg1eplRusrt8QIN0qSCIDA+kjgQKhymt2arS+DhzpbhZossEB2F+7YCSAyLAG4MwYCSCfEvFWdfpnAZrqgW/xKiuCjLAYEHaA36hRXc9ndpXw+19Ot5fCzXFIMkBJZRt/mE/aqdztDUqt0P2fIYgKEZWbJLEscjy4HNQ8zvgrSjhP4PraUsGgDvWCCG4L4AAxMgx60PtBnImfDtXeqkEJPAQhiJ+bkYzOcV2+u+LtPZYIEuE+AnCtsk7XU7iBuCkgQPSsztL4nDay0tq2O7EKwuW0kEyxHhwMkE+Unij6Q74HpM3sbs03EFwWrrLJwqKSdsECQZyVAiMk4iDRrvYl1L+1US3bKBg0PdRWEjYzYyWB9gQR5VHtb4tNq6QDcSJGAVAzOPT2qx8M/E927qLSd+5VnIK7nz4SQIBk5ge9S8rtsVGZ2loLjLYQsSC7fJBAmWJVSiwPDkkmAtZ2l7H3XY1FxiAOEaXPkAXAABznzHrNd723eVXthmfdddkUmWXwznMY6fM3Imqh7Oto++5teIHiRYMjAJ3HrgepjPFT6z4LUUcQewdQxO3CAnYHuoDt6YBxSrrvhfQtdtb+77zczGGYeBZMADjz48hSpeqw0I81Fs1IWzSBqSmvZBtjC0aY22nofTj86mXFPbO7ArPJGD5dENsqC+d0EEDz8vfyqv2pZgq3Q+GtO5pi52jLCRE5xyP1xWYUIJtt149CK4csm46G9S7P+xpme6wB9f2q5Yui0k/iefsMfrNBvL06mI9ZGf2o+mWbgmCEgD6df3rkxyafzsNmjpt4HihZHXoD7jJP9+VTXUAmF8XmRMffiqF6/uaGBb/IMz9v0q1auXMYVR5en0rsw5YrZP8Av+kjNpl0qaUGohmPVY9Af1k0Sa9GDvlNfD+DG2Rg04Bp6kBVkuRDNPJqUU8UE6geacOamBS20BqRHvDTi8fKltpttPcKh4JDUURdVQttLZRbIePG+xdTUtEAiOYmiq7fy/pVBB6UdH9PzNUjjyQSe3z+pft33H/xt9AKtW9a44R/zH7Vn2nnz+/+taWmBmR5zk7vvNDiYKfY2ew+04+beo9CI+x/auk0uvtOZ7w7uPFwR6ev94rj7Vg/21XrAIIMHBn+81xZenjLdcnoYOqlHZ8G9rLGlukMwQNIk7Nxn8WJiSIFCf4fV2DWxDq25ANyiQPCxBaMwAcmgaTUEEkgHrEDn/L5VetX4PeDcR5SI9ATtE56c+1ebKLg9z1YyjNfVOW7d+FXe73l5WUFQGCqoMif5hkQOoMxXM3OxbmlcXCZdCWQAEbWDDYzKQZEjAPOOa9au62+yELd2N0cqDtIYQCIEiJEY5OeKhqexbV/8ZBM5IBWDmMEHkDORxjFQ9+xTj5PIbfbOsS4bjhnfbtE4VWZSobwmC3T3jyqwNXt0X+MWdxcJgFtyS42mS0xgkQOgBjk912j8P3VU25VleGliLgbaQVyYYgEnkDnjrXGXPg24l3axFwuYAB6GQCfD0HUyOR5VDq6DQ+SWl+MgLagvcSJVSvgJQGFDAMQSM5HnSqOr+H9RaYC5ZtXvCAC9suBDMTtPi53Dr5UqGvcEpeDmB70/wBahTg171ktA10m7kk9Y4AHl60y2bUZJ8pGfzHFEdTOWEieIKgex+Y9ZOKAlrfuMwiQGc5MmSEX1MGvKm9Kutn53bJEVCR3bMCSABPUmBxjr+tF1yOrsrvuKmMiNxnITM9G58unFS0SKDO0ttYGDmSJ5+tWW2vvJGUBcw3nkDiPmA4M1jKlbbS27AuTFvuLjKPlMwZwAZ6+VGNk2mImChgtPB58Pr+dR1ci0W8yGnzOR+01rgC8lshClzYVbjxm3iSOQ0COMgL5Vmp27kVtRW7PNlgSxjkmSJJySZMT7c1ev9loRI+nAPrBBg81i6eyCSFO0nBUgf0q1Z15teG4sriI6RxzIFdN5IxtU1+Cr4mbjvsXLFkKIFErPXWFct4kJJ3Dp/zD+lXFugiRmvVxZItUtvY55QlYWaVQD1IVqQ40SpVGfefb+5p9ppololSimIPl+/7U4Q+VBLpdxwKVSFo1IWTVUzJ5I+SBFPRks0VbfpTUTGfURXBXVCehoqaZjVpLdHt26dHM+ok+EQ0+gH4q0bGlQfhqFpatWyalsS35D21oyzULNyrIu1izoiRtNBEgEeUn9qLY1BWZMhpDD36ioBs/7U/IiAJ68mJyccVxdSouNs9LpXKL2NIWWc5gkZ3AGcHBnkRIP0+9mzqGA5gyBmRn+X7ZnEDMVSNne+yRgZnDRmFkjxY6e3M1btWw+4FRt3EmT+IcxHEH+xXnLnY9ST23LXf4kGZ/lO4H60jqQRBAPuCRj6VQa7u+WcEHB28kETnIxPqKsz/Y/atVuYtUan/ihgQqt64FKs1QKVHpoNTPCQKcEU62TRU0/rXrpMTnFcsESIPPljkk8AetKNiKsgBNxPWWnn1PTFWl04g4JJxmIAPMepGPYmh6tVVST0zHqcKIB6wx+g864eog71z7bJfyZeom6RVv6yELeQYqPLJgnzJxR9YO5RLR+ZlDP6lwGM/p7UA9ns6SQZ3BTnjMsfoKlrn36nPQACenQT9a4o2/rNbfv87l2roDr5G60YKAQCOJHjgexnNPpT8q8b4EzA3fhn6j8qu3tNu1ITkZOB/9bZBPtVS3YnTjGQxX8/6x/tWkI/Wml2tkPItKfkH2zaMW7wEbvCSCMOhIPAE/7UTs+8Lvgfny6H2o9y+DYC7QQWJbpBIVT9CQT9ar6a0HBUYu28oehHO01fTaoOvPbz8r9dhZJVF/NBdNozbubT4kaYPMehrSs6RVEAACidnahbqbozww8j1qztFexhxQUbjx29jyc/V5L0vZrkALdSCUX6VKt6OV5pMCLXpTi1RlWansooh5X5BLaqY09EVfL96mqGmZuTBjTVJdPVhVoirSsd2VxZqa2qMbfrRVSk2GkAluiC3VhbVGW3UuRaiBtD0qwgpwtPP9gVm2axRMCn20yKfUUe1bzE48zwPespzUVZ1YsTkxlAOOKvdmWcFiWODE5MdcD9KnodDuPBAGSYifbpVjT3QSO7hQUNxSQcgnJ9ABn6ivKzZdTPaw4tKonZskTufxbeCQDAjcdvQkAeginvSYZY3AQIYMI3fMxwSOJz1qGjsJBFq7IUkkqVJO/wAQDSh3YNGSyGbKzB+d/PkEQMR+3WseTZ7clVGyNskNKmJI3Dk+g8JjPWibwDAWeZg5GP61LW3dgLRuiZIPRZ4k8iOsVF9q2rly4XUqJUW9xJB81IweOmM1ae1oljr70qIqK2cH7HpPXjpSrTcjY8hVamFplqQr3UeJOTFFY6obl4E8KSx69DtHkIA/StkRUblnwlVA8RnmeceI+w4rg67HKbil7tm3S5FG79iVn5R6yT7kyfzNZ/8AC/8AqQTwZbAJI2gtJ9iorUfk8fTj2FBIHeKxjCtjOeOffI+tT1GNQ6SKrx8WTgyN9RJ+bI6a5OvT0kHyzbcn+/6UXUWgVZYxkelYfeN/H4kSRx5bJro9tadHj+vkl5dfD/Jl1mXSsa9rOf0I3KyNyRB98q31nP1qromZbqyMqdp/v2rormnh0IH4s+xEH9Z+lU9RpimpVlBKuPF9MT9ttc/0eUJJeGt/Z/1/J1x6mE0395Pb8C9a0gFxnB+YCQPMYn7RR9oogWpx/ea9mMVHg8GWVy5AhfSpqPSiqBUooI1EFWiBRS2+VS7s/wBxQFsQFTBpltmpC1SKtjzU1p1t0RUqWykmJVogU1ED61JFJ6VLZokEVaIiUXT24jcDt+35xVy7bE+AEDyJDH1yAJrGWSjqhhbRTFsedOlrI5z6H3zHFGuqYMQDHJ6E8Vb0Cs5hBH6kY+X0yPvXJk6pLZHfi6RvdgLVkjDcyIXr9fIfnWlo9MisBcIlp2rInAJ4PscmlpjtuHaAFTDblAJMMQZJ8QHhPnhqJr7yIPHBZVNzcLe0bQDvb8UY5H+b3rgnlc9z0oYYw2CoBcYbDGFmSdu0MQQCvhJGTnNZxu9ym5EuC2oYM24kqoYbjtYGZG4xBPStbRoptyF+cAtgCSy9QfTynrUbVh/EDZZrZUyLESrll5n5pE8D8JwZrNrc0UqIWSAIWYkqB4iJBgkjgZHTyqhbsMbjbmJyVbaWVYgFQULHJk+IQaurdAAVRsQkogCHBX5gZECAPy9Krvq7niAAI7w7jDFyNoCspUbeZ+YHynrT8B5J6hE+UruLHb4pcAwWMycfL5+VSt3Lg+baYgDau0xABLS5BMycR7VC3okXxKASJM4LEnJ+px9hStSygkMpYAlThhPQx1rRIh0PfRi0hxEAQfMTJ/MfalQiCpgZGOSMeeS0n601Mhnla1MUkHnUwK95I8XJkEBUgKVPmtDkcrHC06WwG3GeCAPf+5+gqNODUzhGaqRMZSi7iznbr/8Ar1P+ZR/2gH9a6gmuVv41q/8AOv6Ct7Ua0IQGxPBPE+/SuPpcijrcn9pnV1mKU/TUV9lFwvAzgUrbhhKmR6VXt3lcMByJBHkY61z/AGF2p3bG2+FM58iBGfMYrbL1Ucco3w73ObH0cskZV/2VbHWCoai8VEhSx8hP7A1iaTtRQu4sWYArkwWZmLGB0EbaCnfPJ7/YTkjoJ+QCD7Y6SOtYy61Sh9Xl/ht8TWHQOM3r4X47/Df5o3ND2klw7eHH4Tg/pVftrWtZe20+Hkj2wf1/KsLtB7iMFvfPyl0cwPM8kehqfbWvF6yhwLiNtb7Hr5TXPPq5Sg4t1JV+Z1Y+hjHIpJXF37/P8HSX+1VVrS5PekRGcHAP3IFC1Hb9lCQWJK87R196423r2AAnKiFPkJPH3rU+GtLb8V69G1MAHILckkdY6UR63LklUaX8bDl/p+LHHVK3Xjvvsdnor4dAyggETkRVgf3iq/wX2nY1moZLtxbNpF3KXIXvDMRJICgZnM5FaT6T/FcK9u5bHDW2DQc+ElSQcR1rph1cJPSt/c5Z9FkjHU1S8AV/vmrCKPL9auWdED0rT0mhjmAKuWVIMfTsyLel8h+VaOm0k8CfSK1fAmTEHGSPyquO0XYbbI2+bR09D0rkydQkd2LpCd6xsSX8MyApwTHJI6CqdslyAigDiYjHv1qzY7KmWvNI+YyYUdST0+pq4nbeisqD/EWAJ2g94kSOgg1ySyTmd8MUYlvs3s8KkXLauZncwGBiB8p8vzq5b09udxspvAKggDAkmJAGPSms6y24DC4jK0bSGBBB4ggwazj2kbz3bNoshQA96FDKoIkHawk5Fzp09RWNI1tlzX6W3dJ3W1kLtU9QCCGHOJBiRmqmi0lt2i5YaVLIN67xDwWZSoMA568RWRoO19yPb/iRfu22WYslLgYNItMvAJ2wfDjcQc4pviFbqrYv29NsTevfG7KttIztRB4VEsZbbxxmjSuzDU+5pWdFa3Gyt0Bwd6qFVSivugdScjynGal2poTdtXFF+5aVRtZwxsNuBzDEGAR+IHrUNEbWptKbbXLzN41hVjDM9oXLhBx0yfxE9ar6vsdrenYXbtoG6GJcObbKD0RU8JO0E+U9DUJUx6rD6Ps67cTxBjkOHBhz5sNoG0xjEc1Q0+rCXbiOLoaNxm3d4BaAngAIzAAMwBzTdldm6m9cL29a4Rdt1ioYFw28hFJcpyoB9PKuU1lu9YFy/fsq727jwrMrudzAb++Ubg0R4gB+40k4p3+xMW6o7W3qbTDcro20ZKkGBid0HHAwfKsSz27u1GzxqiYuMxti02+TaNpxlixUALJnPEVy2nuaPThtQmxtQyyEuh3RZAa4stljOQxEieszVXt27Yu6dFsZIu20BUOltgUDOFJBA5kCcTTckh7k/iPsy5eud4rWbAM+AO9omGPjchBvJ8+kR50qw7ekcFlF4DaYO0syzEwCk8TH3pVg5R8mv/H4fxX9F1KmtBU1MNX06Z4GSDDCn3UC5dCgseBXPXu2H3GOPKZH1rDN1ccTSe5GPo5Zdzpe/WG8QO0EwDnHSoaXUq6yOnM9K5m73d1Sy+C4MkZg+3lQdL2gyEdfP1HUVx/T5rJbpx9vn9Dp/wBvg4UrsLqtUp1AcTt3A4mceVF7U1ocd2IYqS5Y8g8so8x/Ss12hgR5z+eKjbXcYAkn/euF5W0/c7/Sjafgt9maw223ZMcjzXqP3qvqiCzMvykkj6maGecUxbEedTqenT2KUVq1dxDzo5vycSAPMkkkdfc+Qiq1WLSIwAAIaI5wWPUk8AYpDZK5qmbEAzMTlv8Aq5/s0J7uAPv7jrUbqbWIkGDEqZB9Qeop3YEzEe1AISDmrdlVckTsUAACMt6n19aqPaIj18jT2xQmNo6PQMjslu7cc8IiKNoHQbmGYJ8gKfR6+1bdblq5e3CN4YgDpxGCDkbTQuzexbxtvftmBZG8zu2mJMDEE46mug7F7EuavvdHqDF6zDIxG5gDjDclPlx5GrU3z3I0L8jv9FqxsUkEMVDEDmYk4BpzeZzCqRzkyT9uB+dR+C+wb1vThdR4SpMdTt9+SAZHtXV2tGo4U/mB9vtWjyykhQxxiYWg7EZjuYk+pMVd7QC2rbC3ctJcCs43rv8ACoyQgYE9Mj861bwUQWY+wn9uKxu2UfUWW7lzaKssPcAWQrKzgF0yCoIxjjmsbZtRDTdrWTaKaq9YdvxKzWkVwOuxmjbIMT5da459HrE1TXNH2ciq8KrObSosg75BYhwRHEAANEgzWz8X9mzpbpGktlzBbamCQVJO5FmQJz/rRl1yPbWS5QIEBNxlPhkISx8WDHJzHqaTb4Y0n2Mns3UnTv8Awup1ukVIUqq2yIa4SVCOCokHzBAEVPtXvrbstq4qWnZ97X0LW926W3MWAVY2cAySMmRB/hvtEpYtnda3W1gahhvbwO5YM0bjPXxZM8Vb7K7cbXKe/t3d3iQ2lRlWAxJ3uqk5XAyAZI86rVbFbXIzdp3UsKdP3equXTtuLabuiRt/9wd4ZUTOYKkR0rZ+Frz6m1bvPprkspYd9c3pz4WBwM5yEOOvSgdzbQIraezYF4nTr3kAuWU90sqSxIAIA3L9CRANL8I2tGwu3NU4RUM2pC2jbAPhAc4RQcCcedPYhs0L/aF2yAge0qs223atFVKqoCkKWgQpU8DANcJ8R9rCzp20pUG8R3ZuMzO6ZDAozDxr83RVwIGa7vSdo6e01y3YTcWm6GO4K7XCzk72HiyYxPIGK8f+K9W+o1b3Lm23dUDaqiFYZgrIEmcenrWORND1bUbXwD8V2LFhbd1rjwT4NxCWxzueBLCQMf1im+Ifi1rujNmyGtOzd8cbfnzc7sgD/DloAySJnyrgtPfZNwK9Z2kYJEkE9Dg0JdY4OT4hgEndB6kE8e9Tc+OwkaHZna72XRlW29wQoN1UuKhwAR3mFIg5B8vKuo+L/ifUBb+mfu2W7d71rtvHewiIECyQFlBOenkYPEteHLszeg5IPRicYifpXUv2F/EojJCsxUBncfJkbQgX5vlzP4RFPTaKizkbl7OTHoIH60qN2h2IyXXR2UFDE9D1xnyI+9PRsg3NoNT98oMEiaydRq1kTPvj1aahc1i4gcz4uTImDnp/Su2X+o5PsxOb6Onyzb8NwQYIPnx6HNZ3aGh0yTJHqVaSPcTj7VVW+BBnP+mT6VYs6lRGyzukSdomPyx51K6l5WtdL3q7F6Pp8X+xj6nTBco6uPTke4pLaDCSePKtrVNYa0zQ6XeAgWP+sHBH51ldyURXaAp+VTJJz80RgYOTWGRpSaXz8TeDbW5WcCVmduPKYolu+F3bCQSIk8gekVDVvuYYjAwOnpS0uld22qpJPT06kk4A9TSutyiN2OQSSZmfP0/Oottgc7pz5AdI/OpamyUbaSpI/lMj70M0cgRp6juoyQQZ56UwBVKKaKkDigB0aM0fS6k223AAkcSJA9YqtNSDUAd72Z8Xrc0t+1qXPeMhRPDjIjkYH2r2PRCyz77JtlmUeJCCzJ+HIyRmvmRL2RMfaug7AS4qPqdNeS3esQxs+IO6T4mWfC0AzAMx68isGfRXeKGVSRuaQBiSQCTH0BqL662phmAO7uwCYJaN0AHJxnrXnnZPxN/4jaD5Oo003haQjczMvdkrv5Ub5xPTjFUO1+0Nba1Frep02mdk8TG0pZgys9xhuB8wVOIJwau/Al7noTdtEhmSy7KtxrZMED/DJ3mfocR6TzFTW6X+NsMt3U27QuA2SLfzAkYUl48QDNgATuHlWTq9AiJcuvqb21QsC0zWw2e8G2cXCSx+Ux5gVFL1qzevoLb3LjOLoYrKrKopto3y9J//AFHsBxwWe0/iGybD27Ts962rKDcVAO8UHu4ZvDJgEcxImMwXsXV2dRZtXbq2R/hoGZQWu748XCbSJVhjqpqt8Q9iXDqgq2gqDu7iXUEGfGzyqiJ3BR4sDkcmqv8AwzecP4CCV5LrbBbxZJtMTGQY2jIPM1NRsvetgVlNAthFNy8Rf3MAzIryTu2qIM5nPX1mayG1WpbUKVS4iZtANHzMN6tgjO0dPpzXSaP4NcLp/EltrAAJQuyuYG4lTtyT15gxWqPhoEzcu3G8W6RtTOzu5kAt8uOaewvrHFdrXr7hbd+7ATunUsdjblJFtlLbvFI6ZFCt9pOmoXvg9wg3VZt5JuHcdrHnaAMbYEbvpXf/APDumt+LuwTgTLMYHHJ9+lQs6W2DFsQD0AgflTvwGmzj9eb9zuzatm2Y8TINpmHEB3A3ZIPuTXAdqaZ9PeuDYd+em4wfxTmeuR1r3U2IxEVXv2VncVkjExJjyHXpUzhq5DSfPV/XMQBxgf6EekY9qt2bAvWdRcG4NaW28ZIMlldm/wC2BjJPSY2H7Ct3tS6fIE3K5H4W/iTbQxz/AO2QY9K0xo7djS9oqCGUCxbwZBLqsAHrl6lRF7HPaHXJpm2myro+Nz8+RmAeOMeVdh8I3u83kW0VU8KtsAdjJ/HJJA4rmfiTWWTrXt42IdojIDAEQsDEkrI80it3RdrafTWmdbyncqnu8mLgWGiBIBPXiZPnU3Q14G+IPhtLt03O8CFskNLSfMeIRiPtSrC1Xxcl0y1sg8YYR+YNPR+RVo5gXfIeVGBMz7+nANKlQyCOoMQPMT6Rx+lCsuwJg8wD9T/pSpU1wDLup8LxJnMmeYNNcvEkwYCDy3HyxNNSpSSsUXsUGuZB54q++rK2jtJDXD4iMeEcL95P1pUqckthmcVg1ZtWRsZzmPCB6+dKlRJgARARUJp6VMB2WDFRjE/SlSpgF0sEgMMHHtOKe7Y2syzkGKelS7ghXLBUx5CaVpjIIPy5HUAjPBxSpUk9hnV/DOtuaUjWptMm4m3xAT4eQsArNzitb/zTvG6DftWnCnB7m2SuRO3d5e44FPSrVOofmKrN/sz/APpdvW3dp0oiUW25KB1BO0yApHJmAfPNdR8Q6oaey79eJABgngkYnp1FKlWM20mUjyu18fatGksGeIG75fKT1mB/c16j8Cdv3NTZJv7S67dxUQPEAwiTnB9P3KpURVAjrIqNzEepxSpVoURA/rQrymJmPaKVKgRQ1STG7J6EY5/T6EVR1mp7sgETMx7DnyP60qVD2VgjxrtTtvu+0L1xAdtxiCpPqufeV/OsrtD4ia4l9Aiqt97dw8ll2Bdqg8fhGYpUqlcEvkoaHUN3qmfmZZkA/izzx7ilqO0ncAOd0YEhZjykCT9aVKmIoFqVKlQI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4" descr="http://www.helicopter-saint-tropez.com/blog/wp-content/uploads/2011/09/t_French-riviera-hotel-sand-beach-hotel-prov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62" y="3122407"/>
            <a:ext cx="4501217" cy="259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alpine-charms.com/2alpesvillage_summ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" b="40405"/>
          <a:stretch/>
        </p:blipFill>
        <p:spPr bwMode="auto">
          <a:xfrm>
            <a:off x="457200" y="1537433"/>
            <a:ext cx="4844420" cy="262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sunshin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38" y="3819158"/>
            <a:ext cx="2711650" cy="179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http://upload.wikimedia.org/wikipedia/commons/3/35/Napa_Vineyar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108" y="483189"/>
            <a:ext cx="3961324" cy="263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http://www.easttown.com/_files/images/win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405" y="312738"/>
            <a:ext cx="1548757" cy="160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http://3.bp.blogspot.com/-qh5NKfpe4js/T8zRcGFn4BI/AAAAAAAAE1M/231KkUnvCYg/s400/french_rude_waite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2" y="76884"/>
            <a:ext cx="4513676" cy="678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encrypted-tbn1.gstatic.com/images?q=tbn:ANd9GcQ0uF9ymX9Vq_C9Hfa0pRU3lrqlT-E0R4HIXkShQ9sQ8GwlFgxV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054" y="76884"/>
            <a:ext cx="4578056" cy="677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47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mode processing</a:t>
            </a:r>
            <a:endParaRPr lang="nl-NL" dirty="0"/>
          </a:p>
        </p:txBody>
      </p:sp>
      <p:sp>
        <p:nvSpPr>
          <p:cNvPr id="7" name="Stroomdiagram: Magnetische schijf 6"/>
          <p:cNvSpPr/>
          <p:nvPr/>
        </p:nvSpPr>
        <p:spPr>
          <a:xfrm>
            <a:off x="7138467" y="5547875"/>
            <a:ext cx="1685900" cy="808476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Disk</a:t>
            </a:r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13" name="Stroomdiagram: Magnetische schijf 12"/>
          <p:cNvSpPr/>
          <p:nvPr/>
        </p:nvSpPr>
        <p:spPr>
          <a:xfrm>
            <a:off x="3888236" y="5547872"/>
            <a:ext cx="1685900" cy="808476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Disk</a:t>
            </a:r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14" name="Stroomdiagram: Magnetische schijf 13"/>
          <p:cNvSpPr/>
          <p:nvPr/>
        </p:nvSpPr>
        <p:spPr>
          <a:xfrm>
            <a:off x="626890" y="5547874"/>
            <a:ext cx="1685900" cy="808476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Disk</a:t>
            </a:r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15" name="Stroomdiagram: Proces 14"/>
          <p:cNvSpPr/>
          <p:nvPr/>
        </p:nvSpPr>
        <p:spPr>
          <a:xfrm>
            <a:off x="630859" y="1105168"/>
            <a:ext cx="8197478" cy="2452540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Processor</a:t>
            </a:r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16" name="Stroomdiagram: Proces 15"/>
          <p:cNvSpPr/>
          <p:nvPr/>
        </p:nvSpPr>
        <p:spPr>
          <a:xfrm>
            <a:off x="633241" y="4055250"/>
            <a:ext cx="8197478" cy="956662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Memory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(data cache)</a:t>
            </a:r>
            <a:endParaRPr lang="nl-NL" sz="2800" dirty="0">
              <a:solidFill>
                <a:schemeClr val="tx1"/>
              </a:solidFill>
            </a:endParaRPr>
          </a:p>
        </p:txBody>
      </p:sp>
      <p:cxnSp>
        <p:nvCxnSpPr>
          <p:cNvPr id="20" name="Gebogen verbindingslijn 19"/>
          <p:cNvCxnSpPr>
            <a:stCxn id="14" idx="1"/>
            <a:endCxn id="16" idx="2"/>
          </p:cNvCxnSpPr>
          <p:nvPr/>
        </p:nvCxnSpPr>
        <p:spPr>
          <a:xfrm rot="5400000" flipH="1" flipV="1">
            <a:off x="2832929" y="3648823"/>
            <a:ext cx="535962" cy="3262140"/>
          </a:xfrm>
          <a:prstGeom prst="bentConnector3">
            <a:avLst>
              <a:gd name="adj1" fmla="val 21326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bogen verbindingslijn 21"/>
          <p:cNvCxnSpPr>
            <a:stCxn id="7" idx="1"/>
            <a:endCxn id="16" idx="2"/>
          </p:cNvCxnSpPr>
          <p:nvPr/>
        </p:nvCxnSpPr>
        <p:spPr>
          <a:xfrm rot="16200000" flipV="1">
            <a:off x="6088718" y="3655175"/>
            <a:ext cx="535963" cy="3249437"/>
          </a:xfrm>
          <a:prstGeom prst="bentConnector3">
            <a:avLst>
              <a:gd name="adj1" fmla="val 21326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bogen verbindingslijn 26"/>
          <p:cNvCxnSpPr>
            <a:stCxn id="13" idx="1"/>
            <a:endCxn id="16" idx="2"/>
          </p:cNvCxnSpPr>
          <p:nvPr/>
        </p:nvCxnSpPr>
        <p:spPr>
          <a:xfrm rot="5400000" flipH="1" flipV="1">
            <a:off x="4463603" y="5279495"/>
            <a:ext cx="535960" cy="79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kstvak 32"/>
          <p:cNvSpPr txBox="1"/>
          <p:nvPr/>
        </p:nvSpPr>
        <p:spPr>
          <a:xfrm>
            <a:off x="4729598" y="3685918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  <a:endParaRPr lang="nl-NL" dirty="0"/>
          </a:p>
        </p:txBody>
      </p:sp>
      <p:sp>
        <p:nvSpPr>
          <p:cNvPr id="34" name="Tekstvak 33"/>
          <p:cNvSpPr txBox="1"/>
          <p:nvPr/>
        </p:nvSpPr>
        <p:spPr>
          <a:xfrm>
            <a:off x="4729598" y="5095226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bad</a:t>
            </a:r>
            <a:endParaRPr lang="nl-NL" dirty="0"/>
          </a:p>
        </p:txBody>
      </p:sp>
      <p:cxnSp>
        <p:nvCxnSpPr>
          <p:cNvPr id="35" name="Gebogen verbindingslijn 34"/>
          <p:cNvCxnSpPr>
            <a:stCxn id="16" idx="0"/>
            <a:endCxn id="15" idx="2"/>
          </p:cNvCxnSpPr>
          <p:nvPr/>
        </p:nvCxnSpPr>
        <p:spPr>
          <a:xfrm rot="16200000" flipV="1">
            <a:off x="4482018" y="3805288"/>
            <a:ext cx="497542" cy="238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Stroomdiagram: Proces 35"/>
          <p:cNvSpPr/>
          <p:nvPr/>
        </p:nvSpPr>
        <p:spPr>
          <a:xfrm>
            <a:off x="740818" y="2750884"/>
            <a:ext cx="7980560" cy="668512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Level 3 cache (several MB)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0" name="Stroomdiagram: Proces 39"/>
          <p:cNvSpPr/>
          <p:nvPr/>
        </p:nvSpPr>
        <p:spPr>
          <a:xfrm>
            <a:off x="739318" y="1183341"/>
            <a:ext cx="3901838" cy="1467651"/>
          </a:xfrm>
          <a:prstGeom prst="flowChartProcess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Core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2" name="Stroomdiagram: Proces 41"/>
          <p:cNvSpPr/>
          <p:nvPr/>
        </p:nvSpPr>
        <p:spPr>
          <a:xfrm>
            <a:off x="829260" y="1262741"/>
            <a:ext cx="1483530" cy="473851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Lv</a:t>
            </a:r>
            <a:r>
              <a:rPr lang="en-US" sz="1400" dirty="0" smtClean="0">
                <a:solidFill>
                  <a:schemeClr val="tx1"/>
                </a:solidFill>
              </a:rPr>
              <a:t> 1 </a:t>
            </a:r>
            <a:r>
              <a:rPr lang="en-US" sz="1400" dirty="0" err="1" smtClean="0">
                <a:solidFill>
                  <a:schemeClr val="tx1"/>
                </a:solidFill>
              </a:rPr>
              <a:t>Instr</a:t>
            </a:r>
            <a:r>
              <a:rPr lang="en-US" sz="1400" dirty="0" smtClean="0">
                <a:solidFill>
                  <a:schemeClr val="tx1"/>
                </a:solidFill>
              </a:rPr>
              <a:t> cache (8-64 Kb)</a:t>
            </a:r>
            <a:endParaRPr lang="nl-NL" sz="1050" dirty="0">
              <a:solidFill>
                <a:schemeClr val="tx1"/>
              </a:solidFill>
            </a:endParaRPr>
          </a:p>
        </p:txBody>
      </p:sp>
      <p:sp>
        <p:nvSpPr>
          <p:cNvPr id="43" name="Stroomdiagram: Proces 42"/>
          <p:cNvSpPr/>
          <p:nvPr/>
        </p:nvSpPr>
        <p:spPr>
          <a:xfrm>
            <a:off x="3100910" y="1262741"/>
            <a:ext cx="1483530" cy="473851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Lv</a:t>
            </a:r>
            <a:r>
              <a:rPr lang="en-US" sz="1400" dirty="0">
                <a:solidFill>
                  <a:schemeClr val="tx1"/>
                </a:solidFill>
              </a:rPr>
              <a:t> 1 Data </a:t>
            </a:r>
            <a:r>
              <a:rPr lang="en-US" sz="1400" dirty="0" smtClean="0">
                <a:solidFill>
                  <a:schemeClr val="tx1"/>
                </a:solidFill>
              </a:rPr>
              <a:t>cache (8-64 Kb)</a:t>
            </a:r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44" name="Stroomdiagram: Proces 43"/>
          <p:cNvSpPr/>
          <p:nvPr/>
        </p:nvSpPr>
        <p:spPr>
          <a:xfrm>
            <a:off x="829260" y="1963270"/>
            <a:ext cx="3755180" cy="450798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Level 2 cache (100s Kb)</a:t>
            </a: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49" name="Stroomdiagram: Proces 48"/>
          <p:cNvSpPr/>
          <p:nvPr/>
        </p:nvSpPr>
        <p:spPr>
          <a:xfrm>
            <a:off x="4819540" y="1183341"/>
            <a:ext cx="3901838" cy="1467651"/>
          </a:xfrm>
          <a:prstGeom prst="flowChartProcess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Core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50" name="Stroomdiagram: Proces 49"/>
          <p:cNvSpPr/>
          <p:nvPr/>
        </p:nvSpPr>
        <p:spPr>
          <a:xfrm>
            <a:off x="4909482" y="1262741"/>
            <a:ext cx="1483530" cy="473851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Lv</a:t>
            </a:r>
            <a:r>
              <a:rPr lang="en-US" sz="1400" dirty="0">
                <a:solidFill>
                  <a:schemeClr val="tx1"/>
                </a:solidFill>
              </a:rPr>
              <a:t> 1 </a:t>
            </a:r>
            <a:r>
              <a:rPr lang="en-US" sz="1400" dirty="0" err="1">
                <a:solidFill>
                  <a:schemeClr val="tx1"/>
                </a:solidFill>
              </a:rPr>
              <a:t>Instr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cache (8-64 Kb)</a:t>
            </a:r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51" name="Stroomdiagram: Proces 50"/>
          <p:cNvSpPr/>
          <p:nvPr/>
        </p:nvSpPr>
        <p:spPr>
          <a:xfrm>
            <a:off x="7181132" y="1262741"/>
            <a:ext cx="1483530" cy="473851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Lv</a:t>
            </a:r>
            <a:r>
              <a:rPr lang="en-US" sz="1400" dirty="0">
                <a:solidFill>
                  <a:schemeClr val="tx1"/>
                </a:solidFill>
              </a:rPr>
              <a:t> 1 Data </a:t>
            </a:r>
            <a:r>
              <a:rPr lang="en-US" sz="1400" dirty="0" smtClean="0">
                <a:solidFill>
                  <a:schemeClr val="tx1"/>
                </a:solidFill>
              </a:rPr>
              <a:t>cache (8-64 Kb)</a:t>
            </a:r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52" name="Stroomdiagram: Proces 51"/>
          <p:cNvSpPr/>
          <p:nvPr/>
        </p:nvSpPr>
        <p:spPr>
          <a:xfrm>
            <a:off x="4909482" y="1963270"/>
            <a:ext cx="3755180" cy="450798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Level 2 cache (100s Kb)</a:t>
            </a: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54" name="Ovaal 53"/>
          <p:cNvSpPr/>
          <p:nvPr/>
        </p:nvSpPr>
        <p:spPr>
          <a:xfrm>
            <a:off x="829260" y="1908661"/>
            <a:ext cx="3755180" cy="580966"/>
          </a:xfrm>
          <a:prstGeom prst="ellipse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5" name="Ovaal 54"/>
          <p:cNvSpPr/>
          <p:nvPr/>
        </p:nvSpPr>
        <p:spPr>
          <a:xfrm>
            <a:off x="4921083" y="1908661"/>
            <a:ext cx="3743579" cy="580966"/>
          </a:xfrm>
          <a:prstGeom prst="ellipse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6" name="Tekstvak 55"/>
          <p:cNvSpPr txBox="1"/>
          <p:nvPr/>
        </p:nvSpPr>
        <p:spPr>
          <a:xfrm>
            <a:off x="4731981" y="3698086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so-so</a:t>
            </a:r>
            <a:endParaRPr lang="nl-NL" dirty="0"/>
          </a:p>
        </p:txBody>
      </p:sp>
      <p:cxnSp>
        <p:nvCxnSpPr>
          <p:cNvPr id="57" name="Gebogen verbindingslijn 56"/>
          <p:cNvCxnSpPr>
            <a:stCxn id="16" idx="0"/>
            <a:endCxn id="36" idx="2"/>
          </p:cNvCxnSpPr>
          <p:nvPr/>
        </p:nvCxnSpPr>
        <p:spPr>
          <a:xfrm rot="16200000" flipV="1">
            <a:off x="4413612" y="3736882"/>
            <a:ext cx="635854" cy="88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Gebogen verbindingslijn 62"/>
          <p:cNvCxnSpPr>
            <a:endCxn id="44" idx="2"/>
          </p:cNvCxnSpPr>
          <p:nvPr/>
        </p:nvCxnSpPr>
        <p:spPr>
          <a:xfrm rot="16200000" flipV="1">
            <a:off x="2538443" y="2582475"/>
            <a:ext cx="336816" cy="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Gebogen verbindingslijn 65"/>
          <p:cNvCxnSpPr>
            <a:endCxn id="52" idx="2"/>
          </p:cNvCxnSpPr>
          <p:nvPr/>
        </p:nvCxnSpPr>
        <p:spPr>
          <a:xfrm rot="16200000" flipV="1">
            <a:off x="6618664" y="2582476"/>
            <a:ext cx="343166" cy="635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kstvak 68"/>
          <p:cNvSpPr txBox="1"/>
          <p:nvPr/>
        </p:nvSpPr>
        <p:spPr>
          <a:xfrm>
            <a:off x="2706850" y="2429436"/>
            <a:ext cx="6048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good</a:t>
            </a:r>
            <a:endParaRPr lang="nl-NL" sz="1600" dirty="0"/>
          </a:p>
        </p:txBody>
      </p:sp>
      <p:sp>
        <p:nvSpPr>
          <p:cNvPr id="70" name="Tekstvak 69"/>
          <p:cNvSpPr txBox="1"/>
          <p:nvPr/>
        </p:nvSpPr>
        <p:spPr>
          <a:xfrm>
            <a:off x="6803685" y="2429436"/>
            <a:ext cx="6048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good</a:t>
            </a:r>
            <a:endParaRPr lang="nl-NL" sz="1600" dirty="0"/>
          </a:p>
        </p:txBody>
      </p:sp>
      <p:cxnSp>
        <p:nvCxnSpPr>
          <p:cNvPr id="73" name="Gebogen verbindingslijn 72"/>
          <p:cNvCxnSpPr>
            <a:endCxn id="43" idx="2"/>
          </p:cNvCxnSpPr>
          <p:nvPr/>
        </p:nvCxnSpPr>
        <p:spPr>
          <a:xfrm rot="16200000" flipV="1">
            <a:off x="3729336" y="1849931"/>
            <a:ext cx="233028" cy="635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Gebogen verbindingslijn 80"/>
          <p:cNvCxnSpPr>
            <a:endCxn id="51" idx="2"/>
          </p:cNvCxnSpPr>
          <p:nvPr/>
        </p:nvCxnSpPr>
        <p:spPr>
          <a:xfrm rot="16200000" flipV="1">
            <a:off x="7809558" y="1849931"/>
            <a:ext cx="233028" cy="635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kstvak 82"/>
          <p:cNvSpPr txBox="1"/>
          <p:nvPr/>
        </p:nvSpPr>
        <p:spPr>
          <a:xfrm>
            <a:off x="7929247" y="1683828"/>
            <a:ext cx="565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great</a:t>
            </a:r>
            <a:endParaRPr lang="nl-NL" sz="1400" dirty="0"/>
          </a:p>
        </p:txBody>
      </p:sp>
      <p:sp>
        <p:nvSpPr>
          <p:cNvPr id="84" name="Tekstvak 83"/>
          <p:cNvSpPr txBox="1"/>
          <p:nvPr/>
        </p:nvSpPr>
        <p:spPr>
          <a:xfrm>
            <a:off x="3842675" y="1683828"/>
            <a:ext cx="565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great</a:t>
            </a:r>
            <a:endParaRPr lang="nl-NL" sz="1400" dirty="0"/>
          </a:p>
        </p:txBody>
      </p:sp>
      <p:cxnSp>
        <p:nvCxnSpPr>
          <p:cNvPr id="85" name="Gebogen verbindingslijn 84"/>
          <p:cNvCxnSpPr/>
          <p:nvPr/>
        </p:nvCxnSpPr>
        <p:spPr>
          <a:xfrm rot="10800000" flipV="1">
            <a:off x="2312790" y="1629894"/>
            <a:ext cx="788120" cy="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kstvak 88"/>
          <p:cNvSpPr txBox="1"/>
          <p:nvPr/>
        </p:nvSpPr>
        <p:spPr>
          <a:xfrm>
            <a:off x="2405328" y="1577339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superb</a:t>
            </a:r>
            <a:endParaRPr lang="nl-NL" sz="1200" dirty="0"/>
          </a:p>
        </p:txBody>
      </p:sp>
      <p:sp>
        <p:nvSpPr>
          <p:cNvPr id="91" name="Ovaal 90"/>
          <p:cNvSpPr/>
          <p:nvPr/>
        </p:nvSpPr>
        <p:spPr>
          <a:xfrm>
            <a:off x="719011" y="1209183"/>
            <a:ext cx="1593780" cy="580966"/>
          </a:xfrm>
          <a:prstGeom prst="ellipse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2" name="Ovaal 91"/>
          <p:cNvSpPr/>
          <p:nvPr/>
        </p:nvSpPr>
        <p:spPr>
          <a:xfrm>
            <a:off x="4854357" y="1209183"/>
            <a:ext cx="1593780" cy="580966"/>
          </a:xfrm>
          <a:prstGeom prst="ellipse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8" name="Gebogen verbindingslijn 57"/>
          <p:cNvCxnSpPr/>
          <p:nvPr/>
        </p:nvCxnSpPr>
        <p:spPr>
          <a:xfrm rot="10800000" flipV="1">
            <a:off x="6393012" y="1629894"/>
            <a:ext cx="788120" cy="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kstvak 58"/>
          <p:cNvSpPr txBox="1"/>
          <p:nvPr/>
        </p:nvSpPr>
        <p:spPr>
          <a:xfrm>
            <a:off x="6485550" y="1577339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superb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9786654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 animBg="1"/>
      <p:bldP spid="40" grpId="0" animBg="1"/>
      <p:bldP spid="42" grpId="0" animBg="1"/>
      <p:bldP spid="43" grpId="0" animBg="1"/>
      <p:bldP spid="44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/>
      <p:bldP spid="69" grpId="0"/>
      <p:bldP spid="70" grpId="0"/>
      <p:bldP spid="83" grpId="0"/>
      <p:bldP spid="84" grpId="0"/>
      <p:bldP spid="89" grpId="0"/>
      <p:bldP spid="91" grpId="0" animBg="1"/>
      <p:bldP spid="92" grpId="0" animBg="1"/>
      <p:bldP spid="5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mode processing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Row mode (traditional)</a:t>
            </a:r>
          </a:p>
          <a:p>
            <a:pPr lvl="1"/>
            <a:r>
              <a:rPr lang="en-US" dirty="0" smtClean="0"/>
              <a:t>Process one row at a time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Batch mode</a:t>
            </a:r>
          </a:p>
          <a:p>
            <a:pPr lvl="1"/>
            <a:r>
              <a:rPr lang="en-US" dirty="0" smtClean="0"/>
              <a:t>Process a whole batch at a time</a:t>
            </a:r>
          </a:p>
          <a:p>
            <a:pPr lvl="1"/>
            <a:r>
              <a:rPr lang="en-US" dirty="0" smtClean="0"/>
              <a:t>Batch size chosen to fit in L2 cache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22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mode processing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868911" cy="4525963"/>
          </a:xfrm>
        </p:spPr>
        <p:txBody>
          <a:bodyPr/>
          <a:lstStyle/>
          <a:p>
            <a:r>
              <a:rPr lang="en-US" dirty="0" smtClean="0"/>
              <a:t>Batch structure</a:t>
            </a:r>
          </a:p>
          <a:p>
            <a:pPr lvl="1"/>
            <a:r>
              <a:rPr lang="en-US" dirty="0" smtClean="0"/>
              <a:t>Uses vectors</a:t>
            </a:r>
          </a:p>
          <a:p>
            <a:pPr marL="914400" lvl="2" indent="0">
              <a:buNone/>
            </a:pPr>
            <a:r>
              <a:rPr lang="en-US" dirty="0" smtClean="0"/>
              <a:t>(C++ array with fast random access)</a:t>
            </a:r>
          </a:p>
        </p:txBody>
      </p:sp>
      <p:sp>
        <p:nvSpPr>
          <p:cNvPr id="7" name="Rechthoek 6"/>
          <p:cNvSpPr/>
          <p:nvPr/>
        </p:nvSpPr>
        <p:spPr>
          <a:xfrm>
            <a:off x="4679575" y="1600200"/>
            <a:ext cx="3872753" cy="445481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Batch</a:t>
            </a:r>
          </a:p>
        </p:txBody>
      </p:sp>
      <p:sp>
        <p:nvSpPr>
          <p:cNvPr id="8" name="Rechthoek 7"/>
          <p:cNvSpPr/>
          <p:nvPr/>
        </p:nvSpPr>
        <p:spPr>
          <a:xfrm>
            <a:off x="7836433" y="2489626"/>
            <a:ext cx="600635" cy="344308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Column 4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7133682" y="2489626"/>
            <a:ext cx="600635" cy="344308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Column 3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6388331" y="2489626"/>
            <a:ext cx="600635" cy="344308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Column 2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5650664" y="2489626"/>
            <a:ext cx="600635" cy="344308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Column 1 data</a:t>
            </a:r>
          </a:p>
        </p:txBody>
      </p:sp>
      <p:sp>
        <p:nvSpPr>
          <p:cNvPr id="12" name="Rechthoek 11"/>
          <p:cNvSpPr/>
          <p:nvPr/>
        </p:nvSpPr>
        <p:spPr>
          <a:xfrm>
            <a:off x="4912996" y="2489626"/>
            <a:ext cx="600635" cy="344308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Qualifying rows bitmap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5650665" y="2051637"/>
            <a:ext cx="2786404" cy="32273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per-column metadata</a:t>
            </a:r>
          </a:p>
        </p:txBody>
      </p:sp>
    </p:spTree>
    <p:extLst>
      <p:ext uri="{BB962C8B-B14F-4D97-AF65-F5344CB8AC3E}">
        <p14:creationId xmlns:p14="http://schemas.microsoft.com/office/powerpoint/2010/main" val="322873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" r="11338"/>
          <a:stretch/>
        </p:blipFill>
        <p:spPr bwMode="auto">
          <a:xfrm>
            <a:off x="0" y="2663092"/>
            <a:ext cx="9144000" cy="13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mode processing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Refresher: Row mode processing</a:t>
            </a:r>
          </a:p>
          <a:p>
            <a:pPr marL="1371600" lvl="3" indent="0">
              <a:buNone/>
            </a:pPr>
            <a:r>
              <a:rPr lang="en-US" dirty="0" smtClean="0"/>
              <a:t>(this is fairly well documented)</a:t>
            </a:r>
            <a:endParaRPr lang="nl-NL" dirty="0"/>
          </a:p>
        </p:txBody>
      </p:sp>
      <p:cxnSp>
        <p:nvCxnSpPr>
          <p:cNvPr id="8" name="Rechte verbindingslijn met pijl 7"/>
          <p:cNvCxnSpPr/>
          <p:nvPr/>
        </p:nvCxnSpPr>
        <p:spPr>
          <a:xfrm>
            <a:off x="2189095" y="3672993"/>
            <a:ext cx="1109715" cy="0"/>
          </a:xfrm>
          <a:prstGeom prst="straightConnector1">
            <a:avLst/>
          </a:prstGeom>
          <a:ln>
            <a:solidFill>
              <a:srgbClr val="AD037C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2370311" y="3672993"/>
            <a:ext cx="873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AD037C"/>
                </a:solidFill>
              </a:rPr>
              <a:t>GetRow</a:t>
            </a:r>
            <a:r>
              <a:rPr lang="en-US" sz="1400" dirty="0" smtClean="0">
                <a:solidFill>
                  <a:srgbClr val="AD037C"/>
                </a:solidFill>
              </a:rPr>
              <a:t>()</a:t>
            </a:r>
            <a:endParaRPr lang="nl-NL" sz="1400" dirty="0">
              <a:solidFill>
                <a:srgbClr val="AD037C"/>
              </a:solidFill>
            </a:endParaRPr>
          </a:p>
        </p:txBody>
      </p:sp>
      <p:cxnSp>
        <p:nvCxnSpPr>
          <p:cNvPr id="16" name="Rechte verbindingslijn met pijl 15"/>
          <p:cNvCxnSpPr/>
          <p:nvPr/>
        </p:nvCxnSpPr>
        <p:spPr>
          <a:xfrm>
            <a:off x="4571145" y="4238013"/>
            <a:ext cx="1109715" cy="0"/>
          </a:xfrm>
          <a:prstGeom prst="straightConnector1">
            <a:avLst/>
          </a:prstGeom>
          <a:ln>
            <a:solidFill>
              <a:srgbClr val="00206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3700417" y="3884070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?</a:t>
            </a:r>
            <a:endParaRPr lang="nl-NL" sz="4000" b="1" dirty="0"/>
          </a:p>
        </p:txBody>
      </p:sp>
      <p:cxnSp>
        <p:nvCxnSpPr>
          <p:cNvPr id="18" name="Rechte verbindingslijn met pijl 17"/>
          <p:cNvCxnSpPr/>
          <p:nvPr/>
        </p:nvCxnSpPr>
        <p:spPr>
          <a:xfrm>
            <a:off x="4626201" y="3672993"/>
            <a:ext cx="1109715" cy="0"/>
          </a:xfrm>
          <a:prstGeom prst="straightConnector1">
            <a:avLst/>
          </a:prstGeom>
          <a:ln>
            <a:solidFill>
              <a:srgbClr val="AD037C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kstvak 18"/>
          <p:cNvSpPr txBox="1"/>
          <p:nvPr/>
        </p:nvSpPr>
        <p:spPr>
          <a:xfrm>
            <a:off x="4571146" y="3672993"/>
            <a:ext cx="873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AD037C"/>
                </a:solidFill>
              </a:rPr>
              <a:t>GetRow</a:t>
            </a:r>
            <a:r>
              <a:rPr lang="en-US" sz="1400" dirty="0" smtClean="0">
                <a:solidFill>
                  <a:srgbClr val="AD037C"/>
                </a:solidFill>
              </a:rPr>
              <a:t>()</a:t>
            </a:r>
            <a:endParaRPr lang="nl-NL" sz="1400" dirty="0">
              <a:solidFill>
                <a:srgbClr val="AD037C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3653128" y="3896647"/>
            <a:ext cx="516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sym typeface="Wingdings 2"/>
              </a:rPr>
              <a:t></a:t>
            </a:r>
            <a:endParaRPr lang="nl-NL" sz="4000" b="1" dirty="0">
              <a:solidFill>
                <a:srgbClr val="FF0000"/>
              </a:solidFill>
            </a:endParaRPr>
          </a:p>
        </p:txBody>
      </p:sp>
      <p:cxnSp>
        <p:nvCxnSpPr>
          <p:cNvPr id="21" name="Rechte verbindingslijn met pijl 20"/>
          <p:cNvCxnSpPr/>
          <p:nvPr/>
        </p:nvCxnSpPr>
        <p:spPr>
          <a:xfrm>
            <a:off x="4571145" y="5178994"/>
            <a:ext cx="1109715" cy="0"/>
          </a:xfrm>
          <a:prstGeom prst="straightConnector1">
            <a:avLst/>
          </a:prstGeom>
          <a:ln>
            <a:solidFill>
              <a:srgbClr val="00206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kstvak 21"/>
          <p:cNvSpPr txBox="1"/>
          <p:nvPr/>
        </p:nvSpPr>
        <p:spPr>
          <a:xfrm>
            <a:off x="3700417" y="4825051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?</a:t>
            </a:r>
            <a:endParaRPr lang="nl-NL" sz="4000" b="1" dirty="0"/>
          </a:p>
        </p:txBody>
      </p:sp>
      <p:cxnSp>
        <p:nvCxnSpPr>
          <p:cNvPr id="23" name="Rechte verbindingslijn met pijl 22"/>
          <p:cNvCxnSpPr/>
          <p:nvPr/>
        </p:nvCxnSpPr>
        <p:spPr>
          <a:xfrm>
            <a:off x="4626201" y="4613974"/>
            <a:ext cx="1109715" cy="0"/>
          </a:xfrm>
          <a:prstGeom prst="straightConnector1">
            <a:avLst/>
          </a:prstGeom>
          <a:ln>
            <a:solidFill>
              <a:srgbClr val="AD037C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kstvak 23"/>
          <p:cNvSpPr txBox="1"/>
          <p:nvPr/>
        </p:nvSpPr>
        <p:spPr>
          <a:xfrm>
            <a:off x="4571146" y="4613974"/>
            <a:ext cx="873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AD037C"/>
                </a:solidFill>
              </a:rPr>
              <a:t>GetRow</a:t>
            </a:r>
            <a:r>
              <a:rPr lang="en-US" sz="1400" dirty="0" smtClean="0">
                <a:solidFill>
                  <a:srgbClr val="AD037C"/>
                </a:solidFill>
              </a:rPr>
              <a:t>()</a:t>
            </a:r>
            <a:endParaRPr lang="nl-NL" sz="1400" dirty="0">
              <a:solidFill>
                <a:srgbClr val="AD037C"/>
              </a:solidFill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3653128" y="4837628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sym typeface="Wingdings 2"/>
              </a:rPr>
              <a:t></a:t>
            </a:r>
            <a:endParaRPr lang="nl-NL" sz="4000" b="1" dirty="0">
              <a:solidFill>
                <a:srgbClr val="00B050"/>
              </a:solidFill>
            </a:endParaRPr>
          </a:p>
        </p:txBody>
      </p:sp>
      <p:cxnSp>
        <p:nvCxnSpPr>
          <p:cNvPr id="26" name="Rechte verbindingslijn met pijl 25"/>
          <p:cNvCxnSpPr/>
          <p:nvPr/>
        </p:nvCxnSpPr>
        <p:spPr>
          <a:xfrm>
            <a:off x="2189095" y="5178994"/>
            <a:ext cx="1109715" cy="0"/>
          </a:xfrm>
          <a:prstGeom prst="straightConnector1">
            <a:avLst/>
          </a:prstGeom>
          <a:ln>
            <a:solidFill>
              <a:srgbClr val="00206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/>
          <p:cNvCxnSpPr/>
          <p:nvPr/>
        </p:nvCxnSpPr>
        <p:spPr>
          <a:xfrm>
            <a:off x="2189095" y="5624738"/>
            <a:ext cx="1109715" cy="0"/>
          </a:xfrm>
          <a:prstGeom prst="straightConnector1">
            <a:avLst/>
          </a:prstGeom>
          <a:ln>
            <a:solidFill>
              <a:srgbClr val="AD037C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kstvak 27"/>
          <p:cNvSpPr txBox="1"/>
          <p:nvPr/>
        </p:nvSpPr>
        <p:spPr>
          <a:xfrm>
            <a:off x="2370311" y="5624738"/>
            <a:ext cx="873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AD037C"/>
                </a:solidFill>
              </a:rPr>
              <a:t>GetRow</a:t>
            </a:r>
            <a:r>
              <a:rPr lang="en-US" sz="1400" dirty="0" smtClean="0">
                <a:solidFill>
                  <a:srgbClr val="AD037C"/>
                </a:solidFill>
              </a:rPr>
              <a:t>()</a:t>
            </a:r>
            <a:endParaRPr lang="nl-NL" sz="1400" dirty="0">
              <a:solidFill>
                <a:srgbClr val="AD03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7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9" grpId="0"/>
      <p:bldP spid="20" grpId="0"/>
      <p:bldP spid="22" grpId="0"/>
      <p:bldP spid="22" grpId="1"/>
      <p:bldP spid="24" grpId="0"/>
      <p:bldP spid="25" grpId="0"/>
      <p:bldP spid="2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" r="11338"/>
          <a:stretch/>
        </p:blipFill>
        <p:spPr bwMode="auto">
          <a:xfrm>
            <a:off x="0" y="2663092"/>
            <a:ext cx="9144000" cy="13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mode processing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New: Batch mode processing</a:t>
            </a:r>
          </a:p>
          <a:p>
            <a:pPr marL="1371600" lvl="3" indent="0">
              <a:buNone/>
            </a:pPr>
            <a:r>
              <a:rPr lang="en-US" dirty="0" smtClean="0"/>
              <a:t>(this is minimally documented)</a:t>
            </a:r>
            <a:endParaRPr lang="nl-NL" dirty="0"/>
          </a:p>
        </p:txBody>
      </p:sp>
      <p:cxnSp>
        <p:nvCxnSpPr>
          <p:cNvPr id="8" name="Rechte verbindingslijn met pijl 7"/>
          <p:cNvCxnSpPr/>
          <p:nvPr/>
        </p:nvCxnSpPr>
        <p:spPr>
          <a:xfrm>
            <a:off x="2189095" y="3672993"/>
            <a:ext cx="1109715" cy="0"/>
          </a:xfrm>
          <a:prstGeom prst="straightConnector1">
            <a:avLst/>
          </a:prstGeom>
          <a:ln>
            <a:solidFill>
              <a:srgbClr val="AD037C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2285787" y="3672993"/>
            <a:ext cx="965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AD037C"/>
                </a:solidFill>
              </a:rPr>
              <a:t>GetSome</a:t>
            </a:r>
            <a:r>
              <a:rPr lang="en-US" sz="1400" dirty="0" smtClean="0">
                <a:solidFill>
                  <a:srgbClr val="AD037C"/>
                </a:solidFill>
              </a:rPr>
              <a:t>()</a:t>
            </a:r>
            <a:endParaRPr lang="nl-NL" sz="1400" dirty="0">
              <a:solidFill>
                <a:srgbClr val="AD037C"/>
              </a:solidFill>
            </a:endParaRPr>
          </a:p>
        </p:txBody>
      </p:sp>
      <p:cxnSp>
        <p:nvCxnSpPr>
          <p:cNvPr id="16" name="Rechte verbindingslijn met pijl 15"/>
          <p:cNvCxnSpPr/>
          <p:nvPr/>
        </p:nvCxnSpPr>
        <p:spPr>
          <a:xfrm>
            <a:off x="4571145" y="4238013"/>
            <a:ext cx="1109715" cy="0"/>
          </a:xfrm>
          <a:prstGeom prst="straightConnector1">
            <a:avLst/>
          </a:prstGeom>
          <a:ln>
            <a:solidFill>
              <a:srgbClr val="00206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>
            <a:off x="4626201" y="3672993"/>
            <a:ext cx="1109715" cy="0"/>
          </a:xfrm>
          <a:prstGeom prst="straightConnector1">
            <a:avLst/>
          </a:prstGeom>
          <a:ln>
            <a:solidFill>
              <a:srgbClr val="AD037C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kstvak 18"/>
          <p:cNvSpPr txBox="1"/>
          <p:nvPr/>
        </p:nvSpPr>
        <p:spPr>
          <a:xfrm>
            <a:off x="4571146" y="3672993"/>
            <a:ext cx="965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AD037C"/>
                </a:solidFill>
              </a:rPr>
              <a:t>GetSome</a:t>
            </a:r>
            <a:r>
              <a:rPr lang="en-US" sz="1400" dirty="0" smtClean="0">
                <a:solidFill>
                  <a:srgbClr val="AD037C"/>
                </a:solidFill>
              </a:rPr>
              <a:t>()</a:t>
            </a:r>
            <a:endParaRPr lang="nl-NL" sz="1400" dirty="0">
              <a:solidFill>
                <a:srgbClr val="AD037C"/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3298810" y="3980770"/>
            <a:ext cx="1272335" cy="212540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4118642" y="4110958"/>
            <a:ext cx="397766" cy="19337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3657600" y="4110958"/>
            <a:ext cx="397766" cy="19337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3350239" y="4110957"/>
            <a:ext cx="253180" cy="19337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3335076" y="4110957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sym typeface="Wingdings 2"/>
              </a:rPr>
              <a:t></a:t>
            </a:r>
            <a:endParaRPr lang="nl-NL" sz="1400" b="1" dirty="0">
              <a:solidFill>
                <a:srgbClr val="00B050"/>
              </a:solidFill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3335076" y="4265260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sym typeface="Wingdings 2"/>
              </a:rPr>
              <a:t></a:t>
            </a:r>
            <a:endParaRPr lang="nl-NL" sz="1400" b="1" dirty="0">
              <a:solidFill>
                <a:srgbClr val="00B050"/>
              </a:solidFill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3335076" y="4419148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sym typeface="Wingdings 2"/>
              </a:rPr>
              <a:t></a:t>
            </a:r>
            <a:endParaRPr lang="nl-NL" sz="1400" b="1" dirty="0">
              <a:solidFill>
                <a:srgbClr val="00B050"/>
              </a:solidFill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3335076" y="4573037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sym typeface="Wingdings 2"/>
              </a:rPr>
              <a:t></a:t>
            </a:r>
            <a:endParaRPr lang="nl-NL" sz="1400" b="1" dirty="0">
              <a:solidFill>
                <a:srgbClr val="00B050"/>
              </a:solidFill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3335076" y="4705326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sym typeface="Wingdings 2"/>
              </a:rPr>
              <a:t></a:t>
            </a:r>
            <a:endParaRPr lang="nl-NL" sz="1400" b="1" dirty="0">
              <a:solidFill>
                <a:srgbClr val="00B050"/>
              </a:solidFill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3335076" y="4859214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sym typeface="Wingdings 2"/>
              </a:rPr>
              <a:t></a:t>
            </a:r>
            <a:endParaRPr lang="nl-NL" sz="1400" b="1" dirty="0">
              <a:solidFill>
                <a:srgbClr val="00B050"/>
              </a:solidFill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3335076" y="5008738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sym typeface="Wingdings 2"/>
              </a:rPr>
              <a:t></a:t>
            </a:r>
            <a:endParaRPr lang="nl-NL" sz="1400" b="1" dirty="0">
              <a:solidFill>
                <a:srgbClr val="00B050"/>
              </a:solidFill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3335076" y="5166991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sym typeface="Wingdings 2"/>
              </a:rPr>
              <a:t></a:t>
            </a:r>
            <a:endParaRPr lang="nl-NL" sz="1400" b="1" dirty="0">
              <a:solidFill>
                <a:srgbClr val="00B050"/>
              </a:solidFill>
            </a:endParaRPr>
          </a:p>
        </p:txBody>
      </p:sp>
      <p:sp>
        <p:nvSpPr>
          <p:cNvPr id="33" name="Tekstvak 32"/>
          <p:cNvSpPr txBox="1"/>
          <p:nvPr/>
        </p:nvSpPr>
        <p:spPr>
          <a:xfrm>
            <a:off x="3335076" y="5320879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sym typeface="Wingdings 2"/>
              </a:rPr>
              <a:t></a:t>
            </a:r>
            <a:endParaRPr lang="nl-NL" sz="1400" b="1" dirty="0">
              <a:solidFill>
                <a:srgbClr val="00B050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3335076" y="5447974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sym typeface="Wingdings 2"/>
              </a:rPr>
              <a:t></a:t>
            </a:r>
            <a:endParaRPr lang="nl-NL" sz="1400" b="1" dirty="0">
              <a:solidFill>
                <a:srgbClr val="00B050"/>
              </a:solidFill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3335076" y="5579220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sym typeface="Wingdings 2"/>
              </a:rPr>
              <a:t></a:t>
            </a:r>
            <a:endParaRPr lang="nl-NL" sz="1400" b="1" dirty="0">
              <a:solidFill>
                <a:srgbClr val="00B050"/>
              </a:solidFill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3335076" y="5733108"/>
            <a:ext cx="322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sym typeface="Wingdings 2"/>
              </a:rPr>
              <a:t></a:t>
            </a:r>
            <a:endParaRPr lang="nl-NL" sz="1400" b="1" dirty="0">
              <a:solidFill>
                <a:srgbClr val="00B050"/>
              </a:solidFill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3546168" y="3042051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?</a:t>
            </a:r>
            <a:endParaRPr lang="nl-NL" sz="9600" b="1" dirty="0"/>
          </a:p>
        </p:txBody>
      </p:sp>
      <p:sp>
        <p:nvSpPr>
          <p:cNvPr id="40" name="Tekstvak 39"/>
          <p:cNvSpPr txBox="1"/>
          <p:nvPr/>
        </p:nvSpPr>
        <p:spPr>
          <a:xfrm>
            <a:off x="3342156" y="4404125"/>
            <a:ext cx="300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sym typeface="Wingdings 2"/>
              </a:rPr>
              <a:t>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3342156" y="5002643"/>
            <a:ext cx="300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sym typeface="Wingdings 2"/>
              </a:rPr>
              <a:t>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42" name="Tekstvak 41"/>
          <p:cNvSpPr txBox="1"/>
          <p:nvPr/>
        </p:nvSpPr>
        <p:spPr>
          <a:xfrm>
            <a:off x="3342156" y="5140197"/>
            <a:ext cx="300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sym typeface="Wingdings 2"/>
              </a:rPr>
              <a:t></a:t>
            </a:r>
            <a:endParaRPr lang="nl-NL" sz="1400" b="1" dirty="0">
              <a:solidFill>
                <a:srgbClr val="FF0000"/>
              </a:solidFill>
            </a:endParaRPr>
          </a:p>
        </p:txBody>
      </p:sp>
      <p:cxnSp>
        <p:nvCxnSpPr>
          <p:cNvPr id="43" name="Rechte verbindingslijn met pijl 42"/>
          <p:cNvCxnSpPr/>
          <p:nvPr/>
        </p:nvCxnSpPr>
        <p:spPr>
          <a:xfrm>
            <a:off x="2142042" y="4238013"/>
            <a:ext cx="1109715" cy="0"/>
          </a:xfrm>
          <a:prstGeom prst="straightConnector1">
            <a:avLst/>
          </a:prstGeom>
          <a:ln>
            <a:solidFill>
              <a:srgbClr val="00206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53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13" grpId="0" animBg="1"/>
      <p:bldP spid="14" grpId="0" animBg="1"/>
      <p:bldP spid="15" grpId="0" animBg="1"/>
      <p:bldP spid="17" grpId="0" animBg="1"/>
      <p:bldP spid="20" grpId="0"/>
      <p:bldP spid="26" grpId="0"/>
      <p:bldP spid="27" grpId="0"/>
      <p:bldP spid="27" grpId="1"/>
      <p:bldP spid="28" grpId="0"/>
      <p:bldP spid="29" grpId="0"/>
      <p:bldP spid="30" grpId="0"/>
      <p:bldP spid="31" grpId="0"/>
      <p:bldP spid="31" grpId="1"/>
      <p:bldP spid="32" grpId="0"/>
      <p:bldP spid="32" grpId="1"/>
      <p:bldP spid="33" grpId="0"/>
      <p:bldP spid="34" grpId="0"/>
      <p:bldP spid="35" grpId="0"/>
      <p:bldP spid="36" grpId="0"/>
      <p:bldP spid="38" grpId="0"/>
      <p:bldP spid="38" grpId="1"/>
      <p:bldP spid="40" grpId="0"/>
      <p:bldP spid="41" grpId="0"/>
      <p:bldP spid="4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mode processing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 of batch mode processing</a:t>
            </a:r>
          </a:p>
          <a:p>
            <a:pPr lvl="1"/>
            <a:r>
              <a:rPr lang="en-US" dirty="0" smtClean="0"/>
              <a:t>Less method calling overhead</a:t>
            </a:r>
          </a:p>
          <a:p>
            <a:pPr lvl="1"/>
            <a:r>
              <a:rPr lang="en-US" dirty="0" smtClean="0"/>
              <a:t>Less L1 Instruction cache misses</a:t>
            </a:r>
          </a:p>
          <a:p>
            <a:pPr lvl="1"/>
            <a:r>
              <a:rPr lang="en-US" dirty="0" smtClean="0"/>
              <a:t>Less L2 cache misses for data</a:t>
            </a:r>
          </a:p>
          <a:p>
            <a:pPr lvl="1"/>
            <a:r>
              <a:rPr lang="en-US" dirty="0" smtClean="0"/>
              <a:t>Better parallelism</a:t>
            </a:r>
            <a:endParaRPr lang="nl-NL" dirty="0" smtClean="0"/>
          </a:p>
          <a:p>
            <a:pPr lvl="2"/>
            <a:r>
              <a:rPr lang="en-US" dirty="0" smtClean="0"/>
              <a:t>Avoids data skew in typical row mode parallel plans, because each batch can be served by each thread</a:t>
            </a:r>
          </a:p>
        </p:txBody>
      </p:sp>
    </p:spTree>
    <p:extLst>
      <p:ext uri="{BB962C8B-B14F-4D97-AF65-F5344CB8AC3E}">
        <p14:creationId xmlns:p14="http://schemas.microsoft.com/office/powerpoint/2010/main" val="374524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mode processing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Limitations for </a:t>
            </a:r>
            <a:r>
              <a:rPr lang="en-US" dirty="0" smtClean="0"/>
              <a:t>batch mode processing</a:t>
            </a:r>
            <a:endParaRPr lang="en-US" dirty="0"/>
          </a:p>
          <a:p>
            <a:pPr lvl="1"/>
            <a:r>
              <a:rPr lang="en-US" dirty="0" smtClean="0"/>
              <a:t>Parallel execution required</a:t>
            </a:r>
          </a:p>
          <a:p>
            <a:pPr lvl="1"/>
            <a:r>
              <a:rPr lang="en-US" dirty="0" smtClean="0"/>
              <a:t>Only a few operators supported (currently)</a:t>
            </a:r>
          </a:p>
          <a:p>
            <a:pPr lvl="2"/>
            <a:r>
              <a:rPr lang="en-US" dirty="0"/>
              <a:t>Filter, Project, Scan, Local hash (partial) aggregation, Hash inner join, (Batch) hash table </a:t>
            </a:r>
            <a:r>
              <a:rPr lang="en-US" dirty="0" smtClean="0"/>
              <a:t>build</a:t>
            </a:r>
          </a:p>
          <a:p>
            <a:pPr lvl="2"/>
            <a:r>
              <a:rPr lang="en-US" dirty="0" smtClean="0"/>
              <a:t>Optimizer usually won’t rewrite, so you’ll need to manually rewrite query to use batch mode</a:t>
            </a:r>
          </a:p>
          <a:p>
            <a:pPr marL="914400" lvl="2" indent="0">
              <a:buNone/>
            </a:pPr>
            <a:r>
              <a:rPr lang="en-US" sz="1700" dirty="0">
                <a:solidFill>
                  <a:prstClr val="black"/>
                </a:solidFill>
              </a:rPr>
              <a:t>See </a:t>
            </a:r>
            <a:r>
              <a:rPr lang="en-US" sz="1100" i="1" dirty="0">
                <a:solidFill>
                  <a:prstClr val="black"/>
                </a:solidFill>
              </a:rPr>
              <a:t>http://</a:t>
            </a:r>
            <a:r>
              <a:rPr lang="en-US" sz="1100" i="1" dirty="0" smtClean="0">
                <a:solidFill>
                  <a:prstClr val="black"/>
                </a:solidFill>
              </a:rPr>
              <a:t>social.technet.microsoft.com/wiki/contents/articles/4995.sql-server-columnstore-performance-tuning.aspx</a:t>
            </a:r>
          </a:p>
          <a:p>
            <a:pPr marL="914400" lvl="2" indent="0">
              <a:buNone/>
            </a:pPr>
            <a:r>
              <a:rPr lang="en-US" sz="1700" dirty="0" smtClean="0">
                <a:solidFill>
                  <a:prstClr val="black"/>
                </a:solidFill>
              </a:rPr>
              <a:t>Or recording of my session at </a:t>
            </a:r>
            <a:r>
              <a:rPr lang="en-US" sz="1700" dirty="0" err="1" smtClean="0">
                <a:solidFill>
                  <a:prstClr val="black"/>
                </a:solidFill>
              </a:rPr>
              <a:t>SQLBits</a:t>
            </a:r>
            <a:r>
              <a:rPr lang="en-US" sz="1700" dirty="0" smtClean="0">
                <a:solidFill>
                  <a:prstClr val="black"/>
                </a:solidFill>
              </a:rPr>
              <a:t> X in London, March 31 2012</a:t>
            </a:r>
          </a:p>
          <a:p>
            <a:pPr marL="914400" lvl="2" indent="0">
              <a:buNone/>
            </a:pPr>
            <a:r>
              <a:rPr lang="en-US" sz="1700" dirty="0" smtClean="0">
                <a:solidFill>
                  <a:prstClr val="black"/>
                </a:solidFill>
              </a:rPr>
              <a:t>Or come to my session at SQL Connections, Las Vegas, October 3, 2013</a:t>
            </a:r>
            <a:endParaRPr lang="en-US" sz="1700" dirty="0">
              <a:solidFill>
                <a:prstClr val="black"/>
              </a:solidFill>
            </a:endParaRPr>
          </a:p>
          <a:p>
            <a:pPr marL="914400" lvl="2" indent="0">
              <a:buNone/>
            </a:pPr>
            <a:endParaRPr lang="en-US" sz="1700" i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9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mode execution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641152"/>
            <a:ext cx="8229600" cy="3485012"/>
          </a:xfrm>
        </p:spPr>
        <p:txBody>
          <a:bodyPr/>
          <a:lstStyle/>
          <a:p>
            <a:r>
              <a:rPr lang="en-US" dirty="0" smtClean="0"/>
              <a:t>Why all these parallelism operators?</a:t>
            </a:r>
          </a:p>
          <a:p>
            <a:pPr lvl="1"/>
            <a:r>
              <a:rPr lang="en-US" dirty="0" smtClean="0"/>
              <a:t>One is used for transition from batch to row mode</a:t>
            </a:r>
          </a:p>
          <a:p>
            <a:pPr lvl="1"/>
            <a:r>
              <a:rPr lang="en-US" dirty="0" smtClean="0"/>
              <a:t>Rest does nothing</a:t>
            </a:r>
          </a:p>
          <a:p>
            <a:pPr lvl="2"/>
            <a:r>
              <a:rPr lang="en-US" dirty="0" smtClean="0"/>
              <a:t>Needed for possible fallback to row mode</a:t>
            </a:r>
          </a:p>
          <a:p>
            <a:pPr lvl="3"/>
            <a:r>
              <a:rPr lang="en-US" dirty="0" smtClean="0"/>
              <a:t>(Which can happen if a hash table overflows,</a:t>
            </a:r>
            <a:br>
              <a:rPr lang="en-US" dirty="0" smtClean="0"/>
            </a:br>
            <a:r>
              <a:rPr lang="en-US" dirty="0" smtClean="0"/>
              <a:t> because batch mode does not support hash table spill)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6" y="1003055"/>
            <a:ext cx="8742858" cy="163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al 8"/>
          <p:cNvSpPr/>
          <p:nvPr/>
        </p:nvSpPr>
        <p:spPr>
          <a:xfrm>
            <a:off x="8390965" y="1936376"/>
            <a:ext cx="753035" cy="799140"/>
          </a:xfrm>
          <a:prstGeom prst="ellipse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8243688" y="1581630"/>
            <a:ext cx="753035" cy="462323"/>
          </a:xfrm>
          <a:prstGeom prst="ellipse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949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mode execution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(row mode) star-join optimization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776731" y="2422656"/>
            <a:ext cx="7590539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FROM   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FactResellerSales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  AS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rs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INNER JOIN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DimSalesTerritory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  AS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st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ON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st.SalesTerritoryKey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=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rs.SalesTerritoryKey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WHERE  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st.SalesTerritoryCountry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= 'Canada'</a:t>
            </a:r>
            <a:endParaRPr lang="nl-NL" sz="16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7" y="4035519"/>
            <a:ext cx="7608887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194" y="4598894"/>
            <a:ext cx="2914650" cy="6762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915" y="4460781"/>
            <a:ext cx="2105025" cy="476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520" y="5397914"/>
            <a:ext cx="3067050" cy="6572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al 15"/>
          <p:cNvSpPr/>
          <p:nvPr/>
        </p:nvSpPr>
        <p:spPr>
          <a:xfrm>
            <a:off x="4318427" y="5816813"/>
            <a:ext cx="753035" cy="309350"/>
          </a:xfrm>
          <a:prstGeom prst="ellipse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413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mode execution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(batch mode) star-join optimization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776731" y="2422656"/>
            <a:ext cx="7590539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FROM   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FactResellerSales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  AS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rs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INNER JOIN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DimSalesTerritory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  AS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st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ON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st.SalesTerritoryKey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=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rs.SalesTerritoryKey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WHERE  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st.SalesTerritoryCountry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= 'Canada'</a:t>
            </a:r>
            <a:endParaRPr lang="nl-NL" sz="16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4" y="4007703"/>
            <a:ext cx="8990013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4468266"/>
            <a:ext cx="2914650" cy="6762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762" y="4468266"/>
            <a:ext cx="1962150" cy="5429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762" y="5430492"/>
            <a:ext cx="3257550" cy="6381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al 14"/>
          <p:cNvSpPr/>
          <p:nvPr/>
        </p:nvSpPr>
        <p:spPr>
          <a:xfrm>
            <a:off x="4710312" y="5839865"/>
            <a:ext cx="753035" cy="309350"/>
          </a:xfrm>
          <a:prstGeom prst="ellipse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710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Columnstore</a:t>
            </a:r>
            <a:r>
              <a:rPr lang="en-US" dirty="0" smtClean="0"/>
              <a:t> index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SQL Server 2012</a:t>
            </a:r>
          </a:p>
          <a:p>
            <a:pPr lvl="1"/>
            <a:r>
              <a:rPr lang="en-US" dirty="0" err="1" smtClean="0"/>
              <a:t>Nonclustered</a:t>
            </a:r>
            <a:r>
              <a:rPr lang="en-US" dirty="0" smtClean="0"/>
              <a:t> </a:t>
            </a:r>
            <a:r>
              <a:rPr lang="en-US" dirty="0" err="1" smtClean="0"/>
              <a:t>columnstore</a:t>
            </a:r>
            <a:r>
              <a:rPr lang="en-US" dirty="0" smtClean="0"/>
              <a:t> index</a:t>
            </a:r>
          </a:p>
          <a:p>
            <a:pPr lvl="1"/>
            <a:r>
              <a:rPr lang="en-US" dirty="0" smtClean="0"/>
              <a:t>Read-only</a:t>
            </a:r>
          </a:p>
          <a:p>
            <a:pPr lvl="1"/>
            <a:r>
              <a:rPr lang="en-US" dirty="0" smtClean="0"/>
              <a:t>Many limitations</a:t>
            </a:r>
          </a:p>
          <a:p>
            <a:pPr lvl="1"/>
            <a:endParaRPr lang="en-US" dirty="0"/>
          </a:p>
          <a:p>
            <a:r>
              <a:rPr lang="en-US" dirty="0" smtClean="0"/>
              <a:t>SQL Server 2014</a:t>
            </a:r>
          </a:p>
          <a:p>
            <a:pPr lvl="1"/>
            <a:r>
              <a:rPr lang="en-US" dirty="0" smtClean="0"/>
              <a:t>Clustered </a:t>
            </a:r>
            <a:r>
              <a:rPr lang="en-US" dirty="0" err="1" smtClean="0"/>
              <a:t>columnstore</a:t>
            </a:r>
            <a:r>
              <a:rPr lang="en-US" dirty="0" smtClean="0"/>
              <a:t> index</a:t>
            </a:r>
          </a:p>
          <a:p>
            <a:pPr lvl="1"/>
            <a:r>
              <a:rPr lang="en-US" dirty="0" smtClean="0"/>
              <a:t>Read/write</a:t>
            </a:r>
          </a:p>
          <a:p>
            <a:pPr lvl="1"/>
            <a:r>
              <a:rPr lang="en-US" dirty="0" smtClean="0"/>
              <a:t>Most limitations lifted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403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Columnstore</a:t>
            </a:r>
            <a:r>
              <a:rPr lang="en-US" dirty="0"/>
              <a:t> </a:t>
            </a:r>
            <a:r>
              <a:rPr lang="en-US" dirty="0" smtClean="0"/>
              <a:t>index</a:t>
            </a:r>
          </a:p>
          <a:p>
            <a:pPr lvl="1"/>
            <a:r>
              <a:rPr lang="en-US" dirty="0" smtClean="0"/>
              <a:t>Massive I/O reduction</a:t>
            </a:r>
          </a:p>
          <a:p>
            <a:pPr lvl="1"/>
            <a:r>
              <a:rPr lang="en-US" dirty="0" smtClean="0"/>
              <a:t>Limitations (read only, data types)</a:t>
            </a:r>
          </a:p>
          <a:p>
            <a:pPr lvl="1"/>
            <a:endParaRPr lang="en-US" dirty="0"/>
          </a:p>
          <a:p>
            <a:r>
              <a:rPr lang="en-US" dirty="0" smtClean="0"/>
              <a:t>Batch mode processing</a:t>
            </a:r>
          </a:p>
          <a:p>
            <a:pPr lvl="1"/>
            <a:r>
              <a:rPr lang="en-US" dirty="0" smtClean="0"/>
              <a:t>Massive processing speedup</a:t>
            </a:r>
          </a:p>
          <a:p>
            <a:pPr lvl="1"/>
            <a:r>
              <a:rPr lang="en-US" dirty="0" smtClean="0"/>
              <a:t>Limitations (few operators, manual rewrites)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851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 H E   </a:t>
            </a:r>
            <a:r>
              <a:rPr lang="en-US" sz="4000" b="1" dirty="0" err="1"/>
              <a:t>E</a:t>
            </a:r>
            <a:r>
              <a:rPr lang="en-US" sz="4000" b="1" dirty="0"/>
              <a:t> N D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nl-NL" sz="3200" dirty="0" err="1"/>
              <a:t>Ask</a:t>
            </a:r>
            <a:r>
              <a:rPr lang="nl-NL" sz="3200" dirty="0"/>
              <a:t> me </a:t>
            </a:r>
            <a:r>
              <a:rPr lang="en-US" sz="3200" dirty="0"/>
              <a:t>after</a:t>
            </a:r>
            <a:r>
              <a:rPr lang="nl-NL" sz="3200" dirty="0"/>
              <a:t> the </a:t>
            </a:r>
            <a:r>
              <a:rPr lang="nl-NL" sz="3200" dirty="0" err="1"/>
              <a:t>session</a:t>
            </a:r>
            <a:endParaRPr lang="nl-NL" sz="3200" dirty="0"/>
          </a:p>
          <a:p>
            <a:pPr>
              <a:buFontTx/>
              <a:buChar char="•"/>
            </a:pPr>
            <a:r>
              <a:rPr lang="nl-NL" sz="3200" dirty="0" err="1"/>
              <a:t>Ask</a:t>
            </a:r>
            <a:r>
              <a:rPr lang="nl-NL" sz="3200" dirty="0"/>
              <a:t> me later</a:t>
            </a:r>
          </a:p>
          <a:p>
            <a:pPr lvl="1">
              <a:buFontTx/>
              <a:buChar char="–"/>
            </a:pPr>
            <a:r>
              <a:rPr lang="nl-NL" sz="2800" dirty="0"/>
              <a:t>Email: hugo@perFact.info</a:t>
            </a:r>
          </a:p>
          <a:p>
            <a:pPr lvl="1">
              <a:buFontTx/>
              <a:buChar char="–"/>
            </a:pPr>
            <a:r>
              <a:rPr lang="en-US" sz="2800" dirty="0"/>
              <a:t>Twitter: @</a:t>
            </a:r>
            <a:r>
              <a:rPr lang="en-US" sz="2800" dirty="0" err="1"/>
              <a:t>Hugo_Kornelis</a:t>
            </a:r>
            <a:endParaRPr lang="nl-NL" sz="2800" dirty="0"/>
          </a:p>
          <a:p>
            <a:pPr>
              <a:buFontTx/>
              <a:buChar char="•"/>
            </a:pPr>
            <a:r>
              <a:rPr lang="nl-NL" sz="3200" dirty="0" err="1"/>
              <a:t>Ask</a:t>
            </a:r>
            <a:r>
              <a:rPr lang="nl-NL" sz="3200" dirty="0"/>
              <a:t> </a:t>
            </a:r>
            <a:r>
              <a:rPr lang="nl-NL" sz="3200" dirty="0" err="1"/>
              <a:t>someone</a:t>
            </a:r>
            <a:r>
              <a:rPr lang="nl-NL" sz="3200" dirty="0"/>
              <a:t> </a:t>
            </a:r>
            <a:r>
              <a:rPr lang="nl-NL" sz="3200" dirty="0" err="1"/>
              <a:t>else</a:t>
            </a:r>
            <a:endParaRPr lang="nl-NL" sz="3200" dirty="0"/>
          </a:p>
          <a:p>
            <a:pPr lvl="1">
              <a:buFontTx/>
              <a:buChar char="–"/>
            </a:pPr>
            <a:r>
              <a:rPr lang="en-US" sz="2800" dirty="0"/>
              <a:t>http://social.msdn.microsoft.com/Forums/en-US/category/sqlserver</a:t>
            </a:r>
          </a:p>
          <a:p>
            <a:pPr lvl="1">
              <a:buFontTx/>
              <a:buChar char="–"/>
            </a:pPr>
            <a:r>
              <a:rPr lang="en-US" sz="2800" dirty="0"/>
              <a:t>Twitter: #</a:t>
            </a:r>
            <a:r>
              <a:rPr lang="en-US" sz="2800" dirty="0" err="1"/>
              <a:t>sqlhelp</a:t>
            </a:r>
            <a:endParaRPr lang="nl-NL" dirty="0"/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685800" y="1981200"/>
            <a:ext cx="7772400" cy="3824288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1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3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600" kern="1200">
                <a:solidFill>
                  <a:srgbClr val="47494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200" kern="1200">
                <a:solidFill>
                  <a:srgbClr val="47494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rgbClr val="47494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kern="1200">
                <a:solidFill>
                  <a:srgbClr val="47494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9600" dirty="0" smtClean="0">
                <a:solidFill>
                  <a:srgbClr val="FF0000"/>
                </a:solidFill>
              </a:rPr>
              <a:t>Questions?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4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7778E-6 6.01573E-8 L 0.23195 -0.387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97" y="-1936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  <p:bldP spid="9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Columnstore</a:t>
            </a:r>
            <a:r>
              <a:rPr lang="en-US" dirty="0" smtClean="0"/>
              <a:t> index</a:t>
            </a:r>
            <a:endParaRPr lang="nl-NL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16600" b="1" dirty="0" smtClean="0">
                <a:solidFill>
                  <a:srgbClr val="FF0000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74359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Columnstore</a:t>
            </a:r>
            <a:r>
              <a:rPr lang="en-US" dirty="0"/>
              <a:t> index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does the speed gain come from?</a:t>
            </a:r>
          </a:p>
          <a:p>
            <a:pPr lvl="1"/>
            <a:r>
              <a:rPr lang="en-US" dirty="0" smtClean="0"/>
              <a:t>Less I/O</a:t>
            </a:r>
          </a:p>
          <a:p>
            <a:pPr lvl="2"/>
            <a:r>
              <a:rPr lang="en-US" dirty="0" smtClean="0"/>
              <a:t>Column orientation</a:t>
            </a:r>
          </a:p>
          <a:p>
            <a:pPr lvl="2"/>
            <a:r>
              <a:rPr lang="en-US" dirty="0" smtClean="0"/>
              <a:t>Segment elimination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</a:rPr>
              <a:t>Compression</a:t>
            </a:r>
            <a:endParaRPr lang="en-US" dirty="0">
              <a:solidFill>
                <a:prstClr val="black"/>
              </a:solidFill>
            </a:endParaRP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More efficient processing</a:t>
            </a:r>
          </a:p>
          <a:p>
            <a:pPr lvl="2"/>
            <a:r>
              <a:rPr lang="en-US" dirty="0" smtClean="0"/>
              <a:t>Batch mode processing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921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Row oriented vs. column oriented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Traditional, row oriented storage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611560" y="2607295"/>
            <a:ext cx="80495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err="1" smtClean="0">
                <a:latin typeface="Courier New" pitchFamily="49" charset="0"/>
                <a:cs typeface="Courier New" pitchFamily="49" charset="0"/>
              </a:rPr>
              <a:t>Saledate</a:t>
            </a:r>
            <a:r>
              <a:rPr lang="en-US" sz="1600" b="1" i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i="1" dirty="0" err="1" smtClean="0">
                <a:latin typeface="Courier New" pitchFamily="49" charset="0"/>
                <a:cs typeface="Courier New" pitchFamily="49" charset="0"/>
              </a:rPr>
              <a:t>ProductName</a:t>
            </a:r>
            <a:r>
              <a:rPr lang="en-US" sz="1600" b="1" i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i="1" dirty="0" err="1" smtClean="0">
                <a:latin typeface="Courier New" pitchFamily="49" charset="0"/>
                <a:cs typeface="Courier New" pitchFamily="49" charset="0"/>
              </a:rPr>
              <a:t>Amt</a:t>
            </a:r>
            <a:r>
              <a:rPr lang="en-US" sz="1600" b="1" i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i="1" dirty="0" err="1" smtClean="0">
                <a:latin typeface="Courier New" pitchFamily="49" charset="0"/>
                <a:cs typeface="Courier New" pitchFamily="49" charset="0"/>
              </a:rPr>
              <a:t>GrossPrice</a:t>
            </a:r>
            <a:r>
              <a:rPr lang="en-US" sz="1600" b="1" i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i="1" dirty="0" err="1" smtClean="0">
                <a:latin typeface="Courier New" pitchFamily="49" charset="0"/>
                <a:cs typeface="Courier New" pitchFamily="49" charset="0"/>
              </a:rPr>
              <a:t>SalesTax</a:t>
            </a:r>
            <a:r>
              <a:rPr lang="en-US" sz="1600" b="1" i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i="1" dirty="0" err="1" smtClean="0">
                <a:latin typeface="Courier New" pitchFamily="49" charset="0"/>
                <a:cs typeface="Courier New" pitchFamily="49" charset="0"/>
              </a:rPr>
              <a:t>NetPrice</a:t>
            </a:r>
            <a:r>
              <a:rPr lang="en-US" sz="1600" b="1" i="1" dirty="0" smtClean="0">
                <a:latin typeface="Courier New" pitchFamily="49" charset="0"/>
                <a:cs typeface="Courier New" pitchFamily="49" charset="0"/>
              </a:rPr>
              <a:t> ...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2012-03-08  Candy bar     50       75.00     14.25     89.25 ...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2012-03-10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Smart phone    1      349.50     66.41    419.91 ...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2012-03-11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Apple (bag)    7       31.57      1.89     33.46 ...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2012-03-12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Smart phone    1      349.50     66.41    419.91 ...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2012-03-19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Chair          1      599.50    113.91    713.41 ...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2012-03-20  Toy car        3       29.97      5.69     35.66 ...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2012-03-20  Chair          3    1,798.50    341.72  2,140.22 ...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2012-03-20  Laptop         2    2,860.00    543.40  3,403.40 ...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2012-03-21  Apple (bag)   14       63.14      3.79     66.93 ...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2012-03-24  Pocket knife   1       12.95      2.46     15.41 ...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2012-03-27  Apple (bag)    2        9.02      0.54      9.56 ...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...         ...      ...         ...       ...       ... ...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Rechthoek 10"/>
          <p:cNvSpPr/>
          <p:nvPr/>
        </p:nvSpPr>
        <p:spPr bwMode="auto">
          <a:xfrm>
            <a:off x="611560" y="2927617"/>
            <a:ext cx="8049536" cy="676195"/>
          </a:xfrm>
          <a:prstGeom prst="rect">
            <a:avLst/>
          </a:prstGeom>
          <a:solidFill>
            <a:schemeClr val="accent1">
              <a:alpha val="2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hthoek 11"/>
          <p:cNvSpPr/>
          <p:nvPr/>
        </p:nvSpPr>
        <p:spPr bwMode="auto">
          <a:xfrm>
            <a:off x="611560" y="3645694"/>
            <a:ext cx="8049536" cy="676195"/>
          </a:xfrm>
          <a:prstGeom prst="rect">
            <a:avLst/>
          </a:prstGeom>
          <a:solidFill>
            <a:schemeClr val="accent1">
              <a:alpha val="2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hthoek 12"/>
          <p:cNvSpPr/>
          <p:nvPr/>
        </p:nvSpPr>
        <p:spPr bwMode="auto">
          <a:xfrm>
            <a:off x="611560" y="4374357"/>
            <a:ext cx="8049536" cy="676195"/>
          </a:xfrm>
          <a:prstGeom prst="rect">
            <a:avLst/>
          </a:prstGeom>
          <a:solidFill>
            <a:schemeClr val="accent1">
              <a:alpha val="2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hthoek 13"/>
          <p:cNvSpPr/>
          <p:nvPr/>
        </p:nvSpPr>
        <p:spPr bwMode="auto">
          <a:xfrm>
            <a:off x="611560" y="5112543"/>
            <a:ext cx="8049536" cy="676195"/>
          </a:xfrm>
          <a:prstGeom prst="rect">
            <a:avLst/>
          </a:prstGeom>
          <a:solidFill>
            <a:schemeClr val="accent1">
              <a:alpha val="2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hthoek 14"/>
          <p:cNvSpPr/>
          <p:nvPr/>
        </p:nvSpPr>
        <p:spPr bwMode="auto">
          <a:xfrm>
            <a:off x="611560" y="5833829"/>
            <a:ext cx="8049536" cy="676195"/>
          </a:xfrm>
          <a:prstGeom prst="rect">
            <a:avLst/>
          </a:prstGeom>
          <a:solidFill>
            <a:schemeClr val="accent1">
              <a:alpha val="2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74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Row oriented vs. column oriented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/>
              <a:t>Query using </a:t>
            </a:r>
            <a:r>
              <a:rPr lang="en-US" sz="2400" dirty="0" err="1"/>
              <a:t>Saledate</a:t>
            </a:r>
            <a:r>
              <a:rPr lang="en-US" sz="2400" dirty="0"/>
              <a:t>, </a:t>
            </a:r>
            <a:r>
              <a:rPr lang="en-US" sz="2400" dirty="0" err="1" smtClean="0"/>
              <a:t>ProductName</a:t>
            </a:r>
            <a:r>
              <a:rPr lang="en-US" sz="2400" dirty="0" smtClean="0"/>
              <a:t>, </a:t>
            </a:r>
            <a:r>
              <a:rPr lang="en-US" sz="2400" dirty="0" err="1" smtClean="0"/>
              <a:t>GrossPrice</a:t>
            </a:r>
            <a:r>
              <a:rPr lang="en-US" sz="2400" dirty="0" smtClean="0"/>
              <a:t>, </a:t>
            </a:r>
            <a:r>
              <a:rPr lang="en-US" sz="2400" dirty="0" err="1" smtClean="0"/>
              <a:t>SalesTax</a:t>
            </a:r>
            <a:r>
              <a:rPr lang="en-US" sz="2400" dirty="0" smtClean="0"/>
              <a:t>, and </a:t>
            </a:r>
            <a:r>
              <a:rPr lang="en-US" sz="2400" dirty="0" err="1" smtClean="0"/>
              <a:t>NetPrice</a:t>
            </a:r>
            <a:r>
              <a:rPr lang="en-US" sz="2400" dirty="0" smtClean="0"/>
              <a:t>, for sales on 2012-03-20 only</a:t>
            </a:r>
            <a:endParaRPr lang="nl-NL" sz="2400" dirty="0"/>
          </a:p>
        </p:txBody>
      </p:sp>
      <p:sp>
        <p:nvSpPr>
          <p:cNvPr id="10" name="Tekstvak 9"/>
          <p:cNvSpPr txBox="1"/>
          <p:nvPr/>
        </p:nvSpPr>
        <p:spPr>
          <a:xfrm>
            <a:off x="611560" y="2607295"/>
            <a:ext cx="80495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err="1" smtClean="0">
                <a:latin typeface="Courier New" pitchFamily="49" charset="0"/>
                <a:cs typeface="Courier New" pitchFamily="49" charset="0"/>
              </a:rPr>
              <a:t>Saledate</a:t>
            </a:r>
            <a:r>
              <a:rPr lang="en-US" sz="1600" b="1" i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i="1" dirty="0" err="1" smtClean="0">
                <a:latin typeface="Courier New" pitchFamily="49" charset="0"/>
                <a:cs typeface="Courier New" pitchFamily="49" charset="0"/>
              </a:rPr>
              <a:t>ProductName</a:t>
            </a:r>
            <a:r>
              <a:rPr lang="en-US" sz="1600" b="1" i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i="1" dirty="0" err="1" smtClean="0">
                <a:latin typeface="Courier New" pitchFamily="49" charset="0"/>
                <a:cs typeface="Courier New" pitchFamily="49" charset="0"/>
              </a:rPr>
              <a:t>Amt</a:t>
            </a:r>
            <a:r>
              <a:rPr lang="en-US" sz="1600" b="1" i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i="1" dirty="0" err="1" smtClean="0">
                <a:latin typeface="Courier New" pitchFamily="49" charset="0"/>
                <a:cs typeface="Courier New" pitchFamily="49" charset="0"/>
              </a:rPr>
              <a:t>GrossPrice</a:t>
            </a:r>
            <a:r>
              <a:rPr lang="en-US" sz="1600" b="1" i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i="1" dirty="0" err="1" smtClean="0">
                <a:latin typeface="Courier New" pitchFamily="49" charset="0"/>
                <a:cs typeface="Courier New" pitchFamily="49" charset="0"/>
              </a:rPr>
              <a:t>SalesTax</a:t>
            </a:r>
            <a:r>
              <a:rPr lang="en-US" sz="1600" b="1" i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i="1" dirty="0" err="1" smtClean="0">
                <a:latin typeface="Courier New" pitchFamily="49" charset="0"/>
                <a:cs typeface="Courier New" pitchFamily="49" charset="0"/>
              </a:rPr>
              <a:t>NetPrice</a:t>
            </a:r>
            <a:r>
              <a:rPr lang="en-US" sz="1600" b="1" i="1" dirty="0" smtClean="0">
                <a:latin typeface="Courier New" pitchFamily="49" charset="0"/>
                <a:cs typeface="Courier New" pitchFamily="49" charset="0"/>
              </a:rPr>
              <a:t> ...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2012-03-08  Candy bar     50       75.00     14.25     89.25 ...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2012-03-10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Smart phone    1      349.50     66.41    419.91 ...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2012-03-11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Apple (bag)    7       31.57      1.89     33.46 ...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2012-03-12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Smart phone    1      349.50     66.41    419.91 ...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2012-03-19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Chair          1      599.50    113.91    713.41 ...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2012-03-20  Toy car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  3      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29.97      5.69     35.66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2012-03-20  Chair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  3   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1,798.50    341.72  2,140.22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2012-03-20  Laptop       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2    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2,860.00    543.40  3,403.40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2012-03-21  Apple (bag)   14       63.14      3.79     66.93 ...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2012-03-24  Pocket knife   1       12.95      2.46     15.41 ...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2012-03-27  Apple (bag)    2        9.02      0.54      9.56 ...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...         ...      ...         ...       ...       ... ...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Rechthoek 11"/>
          <p:cNvSpPr/>
          <p:nvPr/>
        </p:nvSpPr>
        <p:spPr bwMode="auto">
          <a:xfrm>
            <a:off x="611560" y="3645694"/>
            <a:ext cx="8049536" cy="676195"/>
          </a:xfrm>
          <a:prstGeom prst="rect">
            <a:avLst/>
          </a:prstGeom>
          <a:solidFill>
            <a:schemeClr val="accent1">
              <a:alpha val="2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hthoek 12"/>
          <p:cNvSpPr/>
          <p:nvPr/>
        </p:nvSpPr>
        <p:spPr bwMode="auto">
          <a:xfrm>
            <a:off x="611560" y="4374357"/>
            <a:ext cx="8049536" cy="676195"/>
          </a:xfrm>
          <a:prstGeom prst="rect">
            <a:avLst/>
          </a:prstGeom>
          <a:solidFill>
            <a:schemeClr val="accent1">
              <a:alpha val="2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03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74947"/>
      </a:dk2>
      <a:lt2>
        <a:srgbClr val="EEECE1"/>
      </a:lt2>
      <a:accent1>
        <a:srgbClr val="163764"/>
      </a:accent1>
      <a:accent2>
        <a:srgbClr val="75982F"/>
      </a:accent2>
      <a:accent3>
        <a:srgbClr val="16223C"/>
      </a:accent3>
      <a:accent4>
        <a:srgbClr val="B18126"/>
      </a:accent4>
      <a:accent5>
        <a:srgbClr val="00517C"/>
      </a:accent5>
      <a:accent6>
        <a:srgbClr val="F79646"/>
      </a:accent6>
      <a:hlink>
        <a:srgbClr val="75982F"/>
      </a:hlink>
      <a:folHlink>
        <a:srgbClr val="7598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SQLSaturday DQS EN.potx" id="{20DB82CC-336B-4F15-A7C8-8F85963AE73C}" vid="{7EBF0C9B-6430-40B8-9BF8-E40F76C27A05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2283</TotalTime>
  <Words>2654</Words>
  <Application>Microsoft Office PowerPoint</Application>
  <PresentationFormat>Diavoorstelling (4:3)</PresentationFormat>
  <Paragraphs>540</Paragraphs>
  <Slides>51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51</vt:i4>
      </vt:variant>
    </vt:vector>
  </HeadingPairs>
  <TitlesOfParts>
    <vt:vector size="52" baseType="lpstr">
      <vt:lpstr>1_Office Theme</vt:lpstr>
      <vt:lpstr>Inside the columnstore index</vt:lpstr>
      <vt:lpstr>Nos sponsors</vt:lpstr>
      <vt:lpstr>Hugo Kornelis</vt:lpstr>
      <vt:lpstr>La France</vt:lpstr>
      <vt:lpstr>Columnstore index</vt:lpstr>
      <vt:lpstr>Columnstore index</vt:lpstr>
      <vt:lpstr>Columnstore index</vt:lpstr>
      <vt:lpstr>Row oriented vs. column oriented</vt:lpstr>
      <vt:lpstr>Row oriented vs. column oriented</vt:lpstr>
      <vt:lpstr>Row oriented vs. column oriented</vt:lpstr>
      <vt:lpstr>Row oriented vs. column oriented</vt:lpstr>
      <vt:lpstr>Row oriented vs. column oriented</vt:lpstr>
      <vt:lpstr>Segment elimination</vt:lpstr>
      <vt:lpstr>Segment elimination </vt:lpstr>
      <vt:lpstr>Segment elimination</vt:lpstr>
      <vt:lpstr>Segment elimination</vt:lpstr>
      <vt:lpstr>Compression in columnstore index</vt:lpstr>
      <vt:lpstr>Compression in columnstore index</vt:lpstr>
      <vt:lpstr>Compression in columnstore index</vt:lpstr>
      <vt:lpstr>Compression in columnstore index</vt:lpstr>
      <vt:lpstr>Compression in columnstore index</vt:lpstr>
      <vt:lpstr>Compression in columnstore index</vt:lpstr>
      <vt:lpstr>Compression in columnstore index</vt:lpstr>
      <vt:lpstr>Compression in columnstore index</vt:lpstr>
      <vt:lpstr>Compression in columnstore index</vt:lpstr>
      <vt:lpstr>Compression in columnstore index</vt:lpstr>
      <vt:lpstr>Compression in columnstore index</vt:lpstr>
      <vt:lpstr>Compression in columnstore index</vt:lpstr>
      <vt:lpstr>Creating the columnstore index</vt:lpstr>
      <vt:lpstr>Creating the columnstore index</vt:lpstr>
      <vt:lpstr>Creating the columnstore index</vt:lpstr>
      <vt:lpstr>Creating the columnstore index</vt:lpstr>
      <vt:lpstr>Creating the columnstore index</vt:lpstr>
      <vt:lpstr>Creating the columnstore index</vt:lpstr>
      <vt:lpstr>Creating the columnstore index</vt:lpstr>
      <vt:lpstr>Creating the columnstore index</vt:lpstr>
      <vt:lpstr>Batch mode processing</vt:lpstr>
      <vt:lpstr>Batch mode processing</vt:lpstr>
      <vt:lpstr>Batch mode processing</vt:lpstr>
      <vt:lpstr>Batch mode processing</vt:lpstr>
      <vt:lpstr>Batch mode processing</vt:lpstr>
      <vt:lpstr>Batch mode processing</vt:lpstr>
      <vt:lpstr>Batch mode processing</vt:lpstr>
      <vt:lpstr>Batch mode processing</vt:lpstr>
      <vt:lpstr>Batch mode processing</vt:lpstr>
      <vt:lpstr>Batch mode processing</vt:lpstr>
      <vt:lpstr>Batch mode execution</vt:lpstr>
      <vt:lpstr>Batch mode execution</vt:lpstr>
      <vt:lpstr>Batch mode execution</vt:lpstr>
      <vt:lpstr>Wrap up</vt:lpstr>
      <vt:lpstr>T H E   E N D</vt:lpstr>
    </vt:vector>
  </TitlesOfParts>
  <Company>Cicka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Hugo Kornelis</dc:creator>
  <cp:lastModifiedBy>Hugo Kornelis</cp:lastModifiedBy>
  <cp:revision>110</cp:revision>
  <dcterms:created xsi:type="dcterms:W3CDTF">2012-10-08T08:43:14Z</dcterms:created>
  <dcterms:modified xsi:type="dcterms:W3CDTF">2013-09-14T11:07:13Z</dcterms:modified>
</cp:coreProperties>
</file>