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74" r:id="rId9"/>
    <p:sldId id="275" r:id="rId10"/>
    <p:sldId id="260" r:id="rId11"/>
    <p:sldId id="270" r:id="rId12"/>
    <p:sldId id="278" r:id="rId13"/>
    <p:sldId id="280" r:id="rId14"/>
    <p:sldId id="281" r:id="rId15"/>
    <p:sldId id="282" r:id="rId16"/>
    <p:sldId id="283" r:id="rId17"/>
    <p:sldId id="273" r:id="rId18"/>
    <p:sldId id="264" r:id="rId19"/>
    <p:sldId id="272" r:id="rId20"/>
    <p:sldId id="284" r:id="rId21"/>
    <p:sldId id="267" r:id="rId22"/>
    <p:sldId id="268" r:id="rId23"/>
    <p:sldId id="285" r:id="rId24"/>
    <p:sldId id="265" r:id="rId25"/>
    <p:sldId id="286" r:id="rId26"/>
    <p:sldId id="288" r:id="rId27"/>
    <p:sldId id="269" r:id="rId28"/>
    <p:sldId id="290" r:id="rId29"/>
    <p:sldId id="276" r:id="rId30"/>
    <p:sldId id="277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F3E"/>
    <a:srgbClr val="8C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34" autoAdjust="0"/>
  </p:normalViewPr>
  <p:slideViewPr>
    <p:cSldViewPr snapToGrid="0" snapToObjects="1">
      <p:cViewPr varScale="1">
        <p:scale>
          <a:sx n="83" d="100"/>
          <a:sy n="83" d="100"/>
        </p:scale>
        <p:origin x="109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AC3F-83AB-E546-903C-BE66D1A084A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7DB8-ECCC-3A48-9919-5CA54A6F26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9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1C5C-F4E7-48F9-8279-2D2E08758C7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A7C0-022B-4535-8FE8-1C0E0061BC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1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25"/>
            <a:ext cx="9143999" cy="675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16685"/>
            <a:ext cx="8203153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SQLSaturday_Final_We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4" y="5592932"/>
            <a:ext cx="856781" cy="130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7452" y="62816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SQLSaturday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#251 – Paris 2013</a:t>
            </a:r>
          </a:p>
        </p:txBody>
      </p:sp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87" y="6312205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SQLSaturday</a:t>
            </a:r>
            <a:r>
              <a:rPr lang="en-US" dirty="0" smtClean="0"/>
              <a:t> #251 – Paris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sponsors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Epitech-NEW-BASELINE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4" y="4575182"/>
            <a:ext cx="1969059" cy="719965"/>
          </a:xfrm>
          <a:prstGeom prst="rect">
            <a:avLst/>
          </a:prstGeom>
        </p:spPr>
      </p:pic>
      <p:pic>
        <p:nvPicPr>
          <p:cNvPr id="6" name="Image 5" descr="Logo-AZEO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32" y="2535176"/>
            <a:ext cx="1828800" cy="731520"/>
          </a:xfrm>
          <a:prstGeom prst="rect">
            <a:avLst/>
          </a:prstGeom>
        </p:spPr>
      </p:pic>
      <p:pic>
        <p:nvPicPr>
          <p:cNvPr id="7" name="Image 6" descr="Logo-FusionIO - Vert_Black_Hi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2" y="1846946"/>
            <a:ext cx="4129377" cy="2064690"/>
          </a:xfrm>
          <a:prstGeom prst="rect">
            <a:avLst/>
          </a:prstGeom>
        </p:spPr>
      </p:pic>
      <p:pic>
        <p:nvPicPr>
          <p:cNvPr id="8" name="Image 7" descr="pas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92" y="3978776"/>
            <a:ext cx="1460500" cy="1727200"/>
          </a:xfrm>
          <a:prstGeom prst="rect">
            <a:avLst/>
          </a:prstGeom>
        </p:spPr>
      </p:pic>
      <p:pic>
        <p:nvPicPr>
          <p:cNvPr id="9" name="Image 8" descr="logo-epita-h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30" y="4575182"/>
            <a:ext cx="1177195" cy="7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6000" b="0" i="0" cap="none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2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80528" y="-740618"/>
            <a:ext cx="7502054" cy="36779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39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  <a:endParaRPr lang="en-US" sz="34400" b="0" dirty="0" smtClean="0">
              <a:solidFill>
                <a:schemeClr val="accent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8C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54571"/>
            <a:ext cx="9144000" cy="84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SQLSaturday_Final_Web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7452" y="628168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SQLSaturday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#251 – Paris 2013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8" y="5208165"/>
            <a:ext cx="1108628" cy="169373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868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39" y="6072791"/>
            <a:ext cx="7392133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60044" y="1220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QLSaturday_Final_Web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8" y="5208165"/>
            <a:ext cx="1108628" cy="1693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9155" y="627321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SQLSaturday</a:t>
            </a:r>
            <a:r>
              <a:rPr lang="en-US" dirty="0" smtClean="0">
                <a:solidFill>
                  <a:schemeClr val="bg1"/>
                </a:solidFill>
              </a:rPr>
              <a:t> #251 – Paris 2013</a:t>
            </a:r>
          </a:p>
        </p:txBody>
      </p:sp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56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tif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97500"/>
            <a:ext cx="8203153" cy="1470025"/>
          </a:xfrm>
        </p:spPr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2067525"/>
            <a:ext cx="7925349" cy="1752600"/>
          </a:xfrm>
        </p:spPr>
        <p:txBody>
          <a:bodyPr/>
          <a:lstStyle/>
          <a:p>
            <a:r>
              <a:rPr lang="en-US" dirty="0" smtClean="0"/>
              <a:t>The Road to Self-Service </a:t>
            </a:r>
            <a:r>
              <a:rPr lang="en-US" dirty="0" smtClean="0"/>
              <a:t>BI</a:t>
            </a:r>
          </a:p>
          <a:p>
            <a:r>
              <a:rPr lang="en-US" sz="2000" i="1" dirty="0" smtClean="0"/>
              <a:t>(Level 200)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60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Query </a:t>
            </a:r>
            <a:r>
              <a:rPr lang="fr-FR" sz="2000" dirty="0" smtClean="0"/>
              <a:t>(&amp; Power Pivot)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Query :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ata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Sources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transformations</a:t>
            </a:r>
          </a:p>
          <a:p>
            <a:r>
              <a:rPr lang="fr-FR" dirty="0" smtClean="0"/>
              <a:t>Extensible by code (</a:t>
            </a:r>
            <a:r>
              <a:rPr lang="fr-FR" dirty="0" err="1" smtClean="0"/>
              <a:t>language</a:t>
            </a:r>
            <a:r>
              <a:rPr lang="fr-FR" dirty="0" smtClean="0"/>
              <a:t> M)</a:t>
            </a:r>
          </a:p>
          <a:p>
            <a:r>
              <a:rPr lang="fr-FR" dirty="0" err="1" smtClean="0"/>
              <a:t>Share</a:t>
            </a:r>
            <a:r>
              <a:rPr lang="fr-FR" dirty="0" smtClean="0"/>
              <a:t> to Power BI Data </a:t>
            </a:r>
            <a:r>
              <a:rPr lang="fr-FR" dirty="0" err="1" smtClean="0"/>
              <a:t>Catalog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What’s</a:t>
            </a:r>
            <a:r>
              <a:rPr lang="fr-FR" dirty="0" smtClean="0"/>
              <a:t> new in last version ?</a:t>
            </a:r>
          </a:p>
          <a:p>
            <a:pPr lvl="1"/>
            <a:r>
              <a:rPr lang="fr-FR" dirty="0" smtClean="0"/>
              <a:t>Version Corporate</a:t>
            </a:r>
          </a:p>
          <a:p>
            <a:pPr lvl="1"/>
            <a:r>
              <a:rPr lang="fr-FR" dirty="0" err="1" smtClean="0"/>
              <a:t>Search</a:t>
            </a:r>
            <a:r>
              <a:rPr lang="fr-FR" dirty="0" smtClean="0"/>
              <a:t> Bar</a:t>
            </a:r>
          </a:p>
          <a:p>
            <a:pPr lvl="1"/>
            <a:r>
              <a:rPr lang="fr-FR" dirty="0" smtClean="0"/>
              <a:t>Sharing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7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Pivot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Pivot :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err="1" smtClean="0">
                <a:solidFill>
                  <a:srgbClr val="8EAF3E"/>
                </a:solidFill>
              </a:rPr>
              <a:t>Add</a:t>
            </a:r>
            <a:r>
              <a:rPr lang="fr-FR" sz="3200" b="1" dirty="0" smtClean="0">
                <a:solidFill>
                  <a:srgbClr val="8EAF3E"/>
                </a:solidFill>
              </a:rPr>
              <a:t> insight to </a:t>
            </a:r>
            <a:r>
              <a:rPr lang="fr-FR" sz="3200" b="1" dirty="0" err="1" smtClean="0">
                <a:solidFill>
                  <a:srgbClr val="8EAF3E"/>
                </a:solidFill>
              </a:rPr>
              <a:t>your</a:t>
            </a:r>
            <a:r>
              <a:rPr lang="fr-FR" sz="3200" b="1" dirty="0" smtClean="0">
                <a:solidFill>
                  <a:srgbClr val="8EAF3E"/>
                </a:solidFill>
              </a:rPr>
              <a:t> data model</a:t>
            </a:r>
            <a:endParaRPr lang="fr-FR" b="1" dirty="0" smtClean="0">
              <a:solidFill>
                <a:srgbClr val="8EAF3E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sz="2400" dirty="0" smtClean="0"/>
              <a:t>Cross-</a:t>
            </a:r>
            <a:r>
              <a:rPr lang="fr-FR" sz="2400" dirty="0" err="1" smtClean="0"/>
              <a:t>join</a:t>
            </a:r>
            <a:r>
              <a:rPr lang="fr-FR" sz="2400" dirty="0" smtClean="0"/>
              <a:t> data</a:t>
            </a:r>
          </a:p>
          <a:p>
            <a:r>
              <a:rPr lang="fr-FR" sz="2400" dirty="0" err="1" smtClean="0"/>
              <a:t>Calculated</a:t>
            </a:r>
            <a:r>
              <a:rPr lang="fr-FR" sz="2400" dirty="0" smtClean="0"/>
              <a:t> </a:t>
            </a:r>
            <a:r>
              <a:rPr lang="fr-FR" sz="2400" dirty="0" err="1" smtClean="0"/>
              <a:t>columns</a:t>
            </a:r>
            <a:endParaRPr lang="fr-FR" sz="2400" dirty="0" smtClean="0"/>
          </a:p>
          <a:p>
            <a:r>
              <a:rPr lang="fr-FR" sz="2400" dirty="0" err="1" smtClean="0"/>
              <a:t>Measures</a:t>
            </a:r>
            <a:endParaRPr lang="fr-FR" sz="2400" dirty="0" smtClean="0"/>
          </a:p>
          <a:p>
            <a:r>
              <a:rPr lang="fr-FR" sz="2400" dirty="0" smtClean="0"/>
              <a:t>KPI</a:t>
            </a:r>
          </a:p>
          <a:p>
            <a:r>
              <a:rPr lang="fr-FR" sz="2400" dirty="0" err="1" smtClean="0"/>
              <a:t>Hierarchies</a:t>
            </a:r>
            <a:endParaRPr lang="fr-FR" sz="2400" dirty="0" smtClean="0"/>
          </a:p>
          <a:p>
            <a:r>
              <a:rPr lang="fr-FR" sz="2400" dirty="0" err="1" smtClean="0"/>
              <a:t>Semantic</a:t>
            </a:r>
            <a:r>
              <a:rPr lang="fr-FR" sz="2400" dirty="0" smtClean="0"/>
              <a:t> model (</a:t>
            </a:r>
            <a:r>
              <a:rPr lang="fr-FR" sz="2400" dirty="0" err="1" smtClean="0"/>
              <a:t>metadata</a:t>
            </a:r>
            <a:r>
              <a:rPr lang="fr-FR" sz="2400" dirty="0" smtClean="0"/>
              <a:t>)</a:t>
            </a: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36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View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View :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8" y="1600200"/>
            <a:ext cx="8686801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>
                <a:solidFill>
                  <a:srgbClr val="8EAF3E"/>
                </a:solidFill>
              </a:rPr>
              <a:t>Dynamic</a:t>
            </a:r>
            <a:r>
              <a:rPr lang="fr-FR" dirty="0" smtClean="0">
                <a:solidFill>
                  <a:srgbClr val="8EAF3E"/>
                </a:solidFill>
              </a:rPr>
              <a:t> </a:t>
            </a:r>
            <a:r>
              <a:rPr lang="fr-FR" dirty="0" err="1" smtClean="0">
                <a:solidFill>
                  <a:srgbClr val="8EAF3E"/>
                </a:solidFill>
              </a:rPr>
              <a:t>analysis</a:t>
            </a:r>
            <a:r>
              <a:rPr lang="fr-FR" dirty="0" smtClean="0">
                <a:solidFill>
                  <a:srgbClr val="8EAF3E"/>
                </a:solidFill>
              </a:rPr>
              <a:t> </a:t>
            </a:r>
            <a:r>
              <a:rPr lang="fr-FR" dirty="0" err="1" smtClean="0">
                <a:solidFill>
                  <a:srgbClr val="8EAF3E"/>
                </a:solidFill>
              </a:rPr>
              <a:t>from</a:t>
            </a:r>
            <a:r>
              <a:rPr lang="fr-FR" dirty="0" smtClean="0">
                <a:solidFill>
                  <a:srgbClr val="8EAF3E"/>
                </a:solidFill>
              </a:rPr>
              <a:t> Power Pivot Data Model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vizualisations</a:t>
            </a:r>
            <a:r>
              <a:rPr lang="fr-FR" sz="2800" dirty="0" smtClean="0"/>
              <a:t> (bar, pie, </a:t>
            </a:r>
            <a:r>
              <a:rPr lang="fr-FR" sz="2800" dirty="0" err="1" smtClean="0"/>
              <a:t>map</a:t>
            </a:r>
            <a:r>
              <a:rPr lang="fr-FR" sz="2800" dirty="0" smtClean="0"/>
              <a:t>, </a:t>
            </a:r>
            <a:r>
              <a:rPr lang="fr-FR" sz="2800" dirty="0" err="1" smtClean="0"/>
              <a:t>scatter</a:t>
            </a:r>
            <a:r>
              <a:rPr lang="fr-FR" sz="2800" dirty="0" smtClean="0"/>
              <a:t>, etc.)</a:t>
            </a:r>
          </a:p>
          <a:p>
            <a:r>
              <a:rPr lang="fr-FR" sz="2800" dirty="0" err="1" smtClean="0"/>
              <a:t>Filters</a:t>
            </a:r>
            <a:r>
              <a:rPr lang="fr-FR" sz="2800" dirty="0" smtClean="0"/>
              <a:t> &amp; </a:t>
            </a:r>
            <a:r>
              <a:rPr lang="fr-FR" sz="2800" dirty="0" err="1" smtClean="0"/>
              <a:t>Slicers</a:t>
            </a:r>
            <a:endParaRPr lang="fr-FR" sz="2800" dirty="0" smtClean="0"/>
          </a:p>
          <a:p>
            <a:r>
              <a:rPr lang="fr-FR" sz="2800" dirty="0" smtClean="0"/>
              <a:t>HTML5 </a:t>
            </a:r>
            <a:r>
              <a:rPr lang="fr-FR" sz="2800" dirty="0" err="1" smtClean="0"/>
              <a:t>preview</a:t>
            </a:r>
            <a:r>
              <a:rPr lang="fr-FR" sz="2800" dirty="0" smtClean="0"/>
              <a:t> online</a:t>
            </a:r>
          </a:p>
          <a:p>
            <a:r>
              <a:rPr lang="fr-FR" sz="2800" dirty="0" err="1" smtClean="0"/>
              <a:t>Available</a:t>
            </a:r>
            <a:r>
              <a:rPr lang="fr-FR" sz="2800" dirty="0" smtClean="0"/>
              <a:t> on Mobile App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78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Map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</a:t>
            </a:r>
            <a:r>
              <a:rPr lang="fr-FR" dirty="0" err="1" smtClean="0"/>
              <a:t>Map</a:t>
            </a:r>
            <a:r>
              <a:rPr lang="fr-FR" dirty="0" smtClean="0"/>
              <a:t> :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 smtClean="0">
                <a:solidFill>
                  <a:srgbClr val="8EAF3E"/>
                </a:solidFill>
              </a:rPr>
              <a:t>3D </a:t>
            </a:r>
            <a:r>
              <a:rPr lang="fr-FR" sz="3200" dirty="0" err="1" smtClean="0">
                <a:solidFill>
                  <a:srgbClr val="8EAF3E"/>
                </a:solidFill>
              </a:rPr>
              <a:t>Geographical</a:t>
            </a:r>
            <a:r>
              <a:rPr lang="fr-FR" sz="3200" dirty="0" smtClean="0">
                <a:solidFill>
                  <a:srgbClr val="8EAF3E"/>
                </a:solidFill>
              </a:rPr>
              <a:t> </a:t>
            </a:r>
            <a:r>
              <a:rPr lang="fr-FR" sz="3200" dirty="0" err="1" smtClean="0">
                <a:solidFill>
                  <a:srgbClr val="8EAF3E"/>
                </a:solidFill>
              </a:rPr>
              <a:t>visualization</a:t>
            </a:r>
            <a:r>
              <a:rPr lang="fr-FR" sz="3200" dirty="0" smtClean="0">
                <a:solidFill>
                  <a:srgbClr val="8EAF3E"/>
                </a:solidFill>
              </a:rPr>
              <a:t> &amp; navigation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8EAF3E"/>
                </a:solidFill>
              </a:rPr>
              <a:t>Story-</a:t>
            </a:r>
            <a:r>
              <a:rPr lang="fr-FR" sz="3200" dirty="0" err="1" smtClean="0">
                <a:solidFill>
                  <a:srgbClr val="8EAF3E"/>
                </a:solidFill>
              </a:rPr>
              <a:t>telling</a:t>
            </a:r>
            <a:r>
              <a:rPr lang="fr-FR" sz="3200" dirty="0">
                <a:solidFill>
                  <a:srgbClr val="8EAF3E"/>
                </a:solidFill>
              </a:rPr>
              <a:t> </a:t>
            </a:r>
            <a:endParaRPr lang="fr-FR" sz="3200" dirty="0" smtClean="0">
              <a:solidFill>
                <a:srgbClr val="8EAF3E"/>
              </a:solidFill>
            </a:endParaRPr>
          </a:p>
          <a:p>
            <a:pPr marL="0" indent="0" algn="ctr">
              <a:buNone/>
            </a:pPr>
            <a:r>
              <a:rPr lang="fr-FR" sz="3200" dirty="0" err="1" smtClean="0">
                <a:solidFill>
                  <a:srgbClr val="8EAF3E"/>
                </a:solidFill>
              </a:rPr>
              <a:t>Automatic</a:t>
            </a:r>
            <a:r>
              <a:rPr lang="fr-FR" sz="3200" dirty="0" smtClean="0">
                <a:solidFill>
                  <a:srgbClr val="8EAF3E"/>
                </a:solidFill>
              </a:rPr>
              <a:t> </a:t>
            </a:r>
            <a:r>
              <a:rPr lang="fr-FR" sz="3200" dirty="0" err="1" smtClean="0">
                <a:solidFill>
                  <a:srgbClr val="8EAF3E"/>
                </a:solidFill>
              </a:rPr>
              <a:t>geocoding</a:t>
            </a:r>
            <a:endParaRPr lang="fr-FR" dirty="0">
              <a:solidFill>
                <a:srgbClr val="8EAF3E"/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What’s</a:t>
            </a:r>
            <a:r>
              <a:rPr lang="fr-FR" dirty="0" smtClean="0"/>
              <a:t> new ?</a:t>
            </a:r>
          </a:p>
          <a:p>
            <a:pPr lvl="1"/>
            <a:r>
              <a:rPr lang="fr-FR" dirty="0" smtClean="0"/>
              <a:t>Export a </a:t>
            </a:r>
            <a:r>
              <a:rPr lang="fr-FR" dirty="0" err="1" smtClean="0"/>
              <a:t>video</a:t>
            </a:r>
            <a:endParaRPr lang="fr-FR" dirty="0" smtClean="0"/>
          </a:p>
          <a:p>
            <a:pPr lvl="1"/>
            <a:r>
              <a:rPr lang="fr-FR" dirty="0" err="1" smtClean="0"/>
              <a:t>Less</a:t>
            </a:r>
            <a:r>
              <a:rPr lang="fr-FR" dirty="0" smtClean="0"/>
              <a:t> limitations on Data Model</a:t>
            </a:r>
          </a:p>
          <a:p>
            <a:pPr lvl="1"/>
            <a:r>
              <a:rPr lang="fr-FR" dirty="0" smtClean="0"/>
              <a:t>New </a:t>
            </a:r>
            <a:r>
              <a:rPr lang="fr-FR" dirty="0" err="1" smtClean="0"/>
              <a:t>viz</a:t>
            </a:r>
            <a:r>
              <a:rPr lang="fr-FR" dirty="0" smtClean="0"/>
              <a:t> : </a:t>
            </a:r>
            <a:r>
              <a:rPr lang="fr-FR" dirty="0" err="1" smtClean="0"/>
              <a:t>Region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6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sponsors</a:t>
            </a:r>
            <a:endParaRPr lang="en-US" dirty="0"/>
          </a:p>
        </p:txBody>
      </p:sp>
      <p:pic>
        <p:nvPicPr>
          <p:cNvPr id="10" name="Image 9" descr="Epitech-NEW-BASELINE-BL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17" y="4329872"/>
            <a:ext cx="1969059" cy="719965"/>
          </a:xfrm>
          <a:prstGeom prst="rect">
            <a:avLst/>
          </a:prstGeom>
        </p:spPr>
      </p:pic>
      <p:pic>
        <p:nvPicPr>
          <p:cNvPr id="11" name="Image 10" descr="Logo-AZE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94242"/>
            <a:ext cx="1828800" cy="731520"/>
          </a:xfrm>
          <a:prstGeom prst="rect">
            <a:avLst/>
          </a:prstGeom>
        </p:spPr>
      </p:pic>
      <p:pic>
        <p:nvPicPr>
          <p:cNvPr id="12" name="Image 11" descr="Logo-FusionIO - Vert_Black_Hi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0" y="1623281"/>
            <a:ext cx="4129377" cy="2064690"/>
          </a:xfrm>
          <a:prstGeom prst="rect">
            <a:avLst/>
          </a:prstGeom>
        </p:spPr>
      </p:pic>
      <p:pic>
        <p:nvPicPr>
          <p:cNvPr id="14" name="Image 13" descr="logo-epita-h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329872"/>
            <a:ext cx="1177195" cy="701732"/>
          </a:xfrm>
          <a:prstGeom prst="rect">
            <a:avLst/>
          </a:prstGeom>
        </p:spPr>
      </p:pic>
      <p:pic>
        <p:nvPicPr>
          <p:cNvPr id="2" name="Image 1" descr="pass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04" y="4127015"/>
            <a:ext cx="993260" cy="1103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4" y="2292545"/>
            <a:ext cx="1617201" cy="7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Sites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5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Sites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4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Sites :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site </a:t>
            </a:r>
            <a:r>
              <a:rPr lang="fr-FR" b="1" dirty="0" smtClean="0">
                <a:solidFill>
                  <a:srgbClr val="8EAF3E"/>
                </a:solidFill>
              </a:rPr>
              <a:t>SharePoint Online </a:t>
            </a:r>
            <a:r>
              <a:rPr lang="fr-FR" dirty="0" smtClean="0"/>
              <a:t>classique</a:t>
            </a:r>
          </a:p>
          <a:p>
            <a:r>
              <a:rPr lang="fr-FR" dirty="0" smtClean="0"/>
              <a:t>Une </a:t>
            </a:r>
            <a:r>
              <a:rPr lang="fr-FR" b="1" dirty="0" err="1" smtClean="0">
                <a:solidFill>
                  <a:srgbClr val="8EAF3E"/>
                </a:solidFill>
              </a:rPr>
              <a:t>feature</a:t>
            </a:r>
            <a:r>
              <a:rPr lang="fr-FR" dirty="0" smtClean="0">
                <a:solidFill>
                  <a:srgbClr val="8EAF3E"/>
                </a:solidFill>
              </a:rPr>
              <a:t> </a:t>
            </a:r>
            <a:r>
              <a:rPr lang="fr-FR" dirty="0" smtClean="0"/>
              <a:t>Power BI</a:t>
            </a:r>
          </a:p>
          <a:p>
            <a:r>
              <a:rPr lang="fr-FR" dirty="0" smtClean="0"/>
              <a:t>Des fonctionnalités de </a:t>
            </a:r>
            <a:r>
              <a:rPr lang="fr-FR" b="1" dirty="0" smtClean="0">
                <a:solidFill>
                  <a:srgbClr val="8EAF3E"/>
                </a:solidFill>
              </a:rPr>
              <a:t>Data </a:t>
            </a:r>
            <a:r>
              <a:rPr lang="fr-FR" b="1" dirty="0" err="1" smtClean="0">
                <a:solidFill>
                  <a:srgbClr val="8EAF3E"/>
                </a:solidFill>
              </a:rPr>
              <a:t>Stewardship</a:t>
            </a:r>
            <a:endParaRPr lang="fr-FR" b="1" dirty="0" smtClean="0">
              <a:solidFill>
                <a:srgbClr val="8EAF3E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 venir : Data </a:t>
            </a:r>
            <a:r>
              <a:rPr lang="fr-FR" dirty="0" err="1" smtClean="0"/>
              <a:t>Refresh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3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Mobile App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8" t="129" r="9565" b="-129"/>
          <a:stretch/>
        </p:blipFill>
        <p:spPr>
          <a:xfrm>
            <a:off x="-8879" y="0"/>
            <a:ext cx="9176577" cy="6875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9900" y="5850244"/>
            <a:ext cx="7772400" cy="78581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8CC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Power BI Mobile App</a:t>
            </a:r>
            <a:endParaRPr lang="fr-FR" sz="4000" b="1" dirty="0">
              <a:solidFill>
                <a:srgbClr val="8CC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7163" y="-598576"/>
            <a:ext cx="6283771" cy="3077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0" dirty="0" smtClean="0">
                <a:solidFill>
                  <a:srgbClr val="8CC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964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7" cy="1362075"/>
          </a:xfrm>
        </p:spPr>
        <p:txBody>
          <a:bodyPr/>
          <a:lstStyle/>
          <a:p>
            <a:r>
              <a:rPr lang="fr-FR" sz="4800" dirty="0" smtClean="0"/>
              <a:t>Data Management Gateway</a:t>
            </a:r>
            <a:endParaRPr lang="fr-F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Sites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2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Management Gateway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8EAF3E"/>
                </a:solidFill>
              </a:rPr>
              <a:t>The </a:t>
            </a:r>
            <a:r>
              <a:rPr lang="fr-FR" b="1" dirty="0" err="1" smtClean="0">
                <a:solidFill>
                  <a:srgbClr val="8EAF3E"/>
                </a:solidFill>
              </a:rPr>
              <a:t>link</a:t>
            </a:r>
            <a:r>
              <a:rPr lang="fr-FR" b="1" dirty="0" smtClean="0">
                <a:solidFill>
                  <a:srgbClr val="8EAF3E"/>
                </a:solidFill>
              </a:rPr>
              <a:t> </a:t>
            </a:r>
            <a:r>
              <a:rPr lang="fr-FR" b="1" dirty="0" err="1" smtClean="0">
                <a:solidFill>
                  <a:srgbClr val="8EAF3E"/>
                </a:solidFill>
              </a:rPr>
              <a:t>between</a:t>
            </a:r>
            <a:r>
              <a:rPr lang="fr-FR" b="1" dirty="0" smtClean="0">
                <a:solidFill>
                  <a:srgbClr val="8EAF3E"/>
                </a:solidFill>
              </a:rPr>
              <a:t> Cloud and On-Prem</a:t>
            </a:r>
          </a:p>
          <a:p>
            <a:endParaRPr lang="fr-FR" dirty="0" smtClean="0"/>
          </a:p>
          <a:p>
            <a:r>
              <a:rPr lang="fr-FR" dirty="0" smtClean="0"/>
              <a:t>2 usages : </a:t>
            </a:r>
          </a:p>
          <a:p>
            <a:pPr lvl="1"/>
            <a:r>
              <a:rPr lang="fr-FR" dirty="0" err="1" smtClean="0"/>
              <a:t>OData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/>
              <a:t> </a:t>
            </a:r>
            <a:r>
              <a:rPr lang="fr-FR" dirty="0" smtClean="0"/>
              <a:t>: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provide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access</a:t>
            </a:r>
            <a:r>
              <a:rPr lang="fr-FR" dirty="0" smtClean="0">
                <a:sym typeface="Wingdings" panose="05000000000000000000" pitchFamily="2" charset="2"/>
              </a:rPr>
              <a:t> for Power Query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Cloud Access : for data </a:t>
            </a:r>
            <a:r>
              <a:rPr lang="fr-FR" dirty="0" err="1" smtClean="0">
                <a:sym typeface="Wingdings" panose="05000000000000000000" pitchFamily="2" charset="2"/>
              </a:rPr>
              <a:t>refresh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O365</a:t>
            </a:r>
          </a:p>
          <a:p>
            <a:r>
              <a:rPr lang="fr-FR" dirty="0" smtClean="0"/>
              <a:t>Limitations</a:t>
            </a:r>
          </a:p>
          <a:p>
            <a:pPr lvl="1"/>
            <a:r>
              <a:rPr lang="fr-FR" dirty="0" err="1" smtClean="0"/>
              <a:t>Only</a:t>
            </a:r>
            <a:r>
              <a:rPr lang="fr-FR" dirty="0" smtClean="0"/>
              <a:t> a SQL Server Provider</a:t>
            </a:r>
          </a:p>
          <a:p>
            <a:pPr lvl="1"/>
            <a:r>
              <a:rPr lang="fr-FR" dirty="0" smtClean="0"/>
              <a:t>Tables </a:t>
            </a:r>
            <a:r>
              <a:rPr lang="fr-FR" dirty="0" err="1" smtClean="0"/>
              <a:t>need</a:t>
            </a:r>
            <a:r>
              <a:rPr lang="fr-FR" dirty="0" smtClean="0"/>
              <a:t> to have a </a:t>
            </a:r>
            <a:r>
              <a:rPr lang="fr-FR" dirty="0" err="1" smtClean="0"/>
              <a:t>Primary</a:t>
            </a:r>
            <a:r>
              <a:rPr lang="fr-FR" dirty="0" smtClean="0"/>
              <a:t> Key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4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Elbow Connector 40"/>
          <p:cNvCxnSpPr>
            <a:endCxn id="15" idx="1"/>
          </p:cNvCxnSpPr>
          <p:nvPr/>
        </p:nvCxnSpPr>
        <p:spPr>
          <a:xfrm>
            <a:off x="1898538" y="4664437"/>
            <a:ext cx="1275700" cy="785699"/>
          </a:xfrm>
          <a:prstGeom prst="bentConnector3">
            <a:avLst>
              <a:gd name="adj1" fmla="val 1983"/>
            </a:avLst>
          </a:prstGeom>
          <a:ln w="57150">
            <a:solidFill>
              <a:schemeClr val="accent3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7" idx="1"/>
          </p:cNvCxnSpPr>
          <p:nvPr/>
        </p:nvCxnSpPr>
        <p:spPr>
          <a:xfrm>
            <a:off x="4941899" y="3345415"/>
            <a:ext cx="1646384" cy="5038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1"/>
            <a:endCxn id="7" idx="2"/>
          </p:cNvCxnSpPr>
          <p:nvPr/>
        </p:nvCxnSpPr>
        <p:spPr>
          <a:xfrm flipV="1">
            <a:off x="3275860" y="2303043"/>
            <a:ext cx="4399197" cy="1700786"/>
          </a:xfrm>
          <a:prstGeom prst="bentConnector3">
            <a:avLst>
              <a:gd name="adj1" fmla="val -450"/>
            </a:avLst>
          </a:prstGeom>
          <a:ln w="76200">
            <a:solidFill>
              <a:schemeClr val="accent3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5107" y="1731146"/>
            <a:ext cx="4941993" cy="31160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dirty="0" smtClean="0"/>
              <a:t>Power BI </a:t>
            </a:r>
            <a:r>
              <a:rPr lang="fr-FR" dirty="0"/>
              <a:t>O</a:t>
            </a:r>
            <a:r>
              <a:rPr lang="fr-FR" dirty="0" smtClean="0"/>
              <a:t>365 Tenant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: The </a:t>
            </a:r>
            <a:r>
              <a:rPr lang="fr-FR" dirty="0" err="1" smtClean="0"/>
              <a:t>Big</a:t>
            </a:r>
            <a:r>
              <a:rPr lang="fr-FR" dirty="0" smtClean="0"/>
              <a:t> Picture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045935" y="2119418"/>
            <a:ext cx="307734" cy="3470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73621" y="1974570"/>
            <a:ext cx="1068278" cy="909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 smtClean="0"/>
              <a:t>Power BI Admin Center</a:t>
            </a:r>
            <a:endParaRPr lang="fr-F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09359" y="1456538"/>
            <a:ext cx="11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Data Management Gateway</a:t>
            </a:r>
            <a:endParaRPr lang="fr-FR" sz="1200" b="1" dirty="0"/>
          </a:p>
        </p:txBody>
      </p:sp>
      <p:sp>
        <p:nvSpPr>
          <p:cNvPr id="7" name="Can 6"/>
          <p:cNvSpPr/>
          <p:nvPr/>
        </p:nvSpPr>
        <p:spPr>
          <a:xfrm>
            <a:off x="7675057" y="1783699"/>
            <a:ext cx="1145219" cy="103868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On-Premises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4504" y="2043334"/>
            <a:ext cx="1048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Cloud Access</a:t>
            </a:r>
            <a:endParaRPr lang="fr-FR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957327" y="2353961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OData</a:t>
            </a:r>
            <a:r>
              <a:rPr lang="fr-FR" sz="1100" dirty="0" smtClean="0"/>
              <a:t> </a:t>
            </a:r>
            <a:r>
              <a:rPr lang="fr-FR" sz="1100" dirty="0" err="1" smtClean="0"/>
              <a:t>Feeds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3873621" y="2890434"/>
            <a:ext cx="1068278" cy="909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 smtClean="0"/>
              <a:t>Data </a:t>
            </a:r>
            <a:r>
              <a:rPr lang="fr-FR" sz="1400" dirty="0" err="1" smtClean="0"/>
              <a:t>Catalog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83317" y="4003829"/>
            <a:ext cx="2953459" cy="660608"/>
          </a:xfrm>
          <a:custGeom>
            <a:avLst/>
            <a:gdLst>
              <a:gd name="connsiteX0" fmla="*/ 0 w 2953459"/>
              <a:gd name="connsiteY0" fmla="*/ 0 h 658415"/>
              <a:gd name="connsiteX1" fmla="*/ 2953459 w 2953459"/>
              <a:gd name="connsiteY1" fmla="*/ 0 h 658415"/>
              <a:gd name="connsiteX2" fmla="*/ 2953459 w 2953459"/>
              <a:gd name="connsiteY2" fmla="*/ 658415 h 658415"/>
              <a:gd name="connsiteX3" fmla="*/ 0 w 2953459"/>
              <a:gd name="connsiteY3" fmla="*/ 658415 h 658415"/>
              <a:gd name="connsiteX4" fmla="*/ 0 w 2953459"/>
              <a:gd name="connsiteY4" fmla="*/ 0 h 658415"/>
              <a:gd name="connsiteX0" fmla="*/ 0 w 2953459"/>
              <a:gd name="connsiteY0" fmla="*/ 2193 h 660608"/>
              <a:gd name="connsiteX1" fmla="*/ 2692543 w 2953459"/>
              <a:gd name="connsiteY1" fmla="*/ 0 h 660608"/>
              <a:gd name="connsiteX2" fmla="*/ 2953459 w 2953459"/>
              <a:gd name="connsiteY2" fmla="*/ 2193 h 660608"/>
              <a:gd name="connsiteX3" fmla="*/ 2953459 w 2953459"/>
              <a:gd name="connsiteY3" fmla="*/ 660608 h 660608"/>
              <a:gd name="connsiteX4" fmla="*/ 0 w 2953459"/>
              <a:gd name="connsiteY4" fmla="*/ 660608 h 660608"/>
              <a:gd name="connsiteX5" fmla="*/ 0 w 2953459"/>
              <a:gd name="connsiteY5" fmla="*/ 2193 h 6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459" h="660608">
                <a:moveTo>
                  <a:pt x="0" y="2193"/>
                </a:moveTo>
                <a:lnTo>
                  <a:pt x="2692543" y="0"/>
                </a:lnTo>
                <a:lnTo>
                  <a:pt x="2953459" y="2193"/>
                </a:lnTo>
                <a:lnTo>
                  <a:pt x="2953459" y="660608"/>
                </a:lnTo>
                <a:lnTo>
                  <a:pt x="0" y="660608"/>
                </a:lnTo>
                <a:lnTo>
                  <a:pt x="0" y="2193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Power BI Site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583318" y="3120488"/>
            <a:ext cx="787776" cy="6710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/>
              <a:t>Site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37949" y="3120488"/>
            <a:ext cx="787776" cy="6710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/>
              <a:t>Site</a:t>
            </a:r>
            <a:endParaRPr lang="fr-FR" sz="1600" dirty="0"/>
          </a:p>
        </p:txBody>
      </p:sp>
      <p:sp>
        <p:nvSpPr>
          <p:cNvPr id="14" name="Cloud 13"/>
          <p:cNvSpPr/>
          <p:nvPr/>
        </p:nvSpPr>
        <p:spPr>
          <a:xfrm>
            <a:off x="7547810" y="702361"/>
            <a:ext cx="1305018" cy="85519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/>
              <a:t>External</a:t>
            </a:r>
            <a:r>
              <a:rPr lang="fr-FR" dirty="0" smtClean="0"/>
              <a:t> Data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8" y="5028446"/>
            <a:ext cx="843379" cy="8433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92580" y="3120488"/>
            <a:ext cx="787776" cy="6710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/>
              <a:t>Q&amp;A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588283" y="3636142"/>
            <a:ext cx="1615736" cy="4261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Query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588283" y="4602302"/>
            <a:ext cx="1615736" cy="4261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View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588283" y="5028447"/>
            <a:ext cx="1615736" cy="4261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584896" y="4065213"/>
            <a:ext cx="1622511" cy="4261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Pivot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327131" y="4602301"/>
            <a:ext cx="257452" cy="85229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400" dirty="0" err="1" smtClean="0"/>
              <a:t>Visualize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8116376" y="3727792"/>
            <a:ext cx="544531" cy="1605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dirty="0" smtClean="0"/>
              <a:t>Excel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92604" y="3050374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Search</a:t>
            </a:r>
            <a:r>
              <a:rPr lang="fr-FR" sz="1100" dirty="0" smtClean="0"/>
              <a:t> / </a:t>
            </a:r>
            <a:r>
              <a:rPr lang="fr-FR" sz="1100" dirty="0" err="1" smtClean="0"/>
              <a:t>Share</a:t>
            </a:r>
            <a:endParaRPr lang="fr-FR" sz="1100" dirty="0"/>
          </a:p>
        </p:txBody>
      </p:sp>
      <p:cxnSp>
        <p:nvCxnSpPr>
          <p:cNvPr id="34" name="Elbow Connector 33"/>
          <p:cNvCxnSpPr>
            <a:stCxn id="22" idx="1"/>
          </p:cNvCxnSpPr>
          <p:nvPr/>
        </p:nvCxnSpPr>
        <p:spPr>
          <a:xfrm rot="10800000">
            <a:off x="3536777" y="4304197"/>
            <a:ext cx="2790355" cy="72425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57366" y="5067207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Publish</a:t>
            </a:r>
            <a:endParaRPr lang="fr-FR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080356" y="5766148"/>
            <a:ext cx="118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Mobile App</a:t>
            </a:r>
            <a:endParaRPr lang="fr-FR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29189" y="5477337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Consume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47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…and </a:t>
            </a:r>
            <a:r>
              <a:rPr lang="fr-FR" dirty="0" err="1" smtClean="0"/>
              <a:t>after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55" y="1308699"/>
            <a:ext cx="4650716" cy="20536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557" y="295291"/>
            <a:ext cx="6468197" cy="1827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Jean-Pierre Riehl</a:t>
            </a:r>
            <a:endParaRPr lang="en-US" dirty="0"/>
          </a:p>
          <a:p>
            <a:pPr marL="0" indent="0">
              <a:buNone/>
            </a:pPr>
            <a:r>
              <a:rPr lang="en-US" sz="1800" b="1" dirty="0" err="1">
                <a:solidFill>
                  <a:schemeClr val="accent2"/>
                </a:solidFill>
              </a:rPr>
              <a:t>Membre</a:t>
            </a:r>
            <a:r>
              <a:rPr lang="en-US" sz="1800" b="1" dirty="0">
                <a:solidFill>
                  <a:schemeClr val="accent2"/>
                </a:solidFill>
              </a:rPr>
              <a:t> du Board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F0"/>
                </a:solidFill>
              </a:rPr>
              <a:t>http://blog.djeepy1.net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F0"/>
                </a:solidFill>
              </a:rPr>
              <a:t>@djeepy1 </a:t>
            </a:r>
            <a:endParaRPr lang="en-US" sz="7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rgbClr val="00B0F0"/>
                </a:solidFill>
              </a:rPr>
              <a:t> </a:t>
            </a:r>
            <a:endParaRPr lang="en-US" sz="300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2907" y="3600526"/>
            <a:ext cx="4434976" cy="15643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Pure-Player</a:t>
            </a:r>
            <a:r>
              <a:rPr lang="en-US" sz="2000" dirty="0"/>
              <a:t> Microsoft</a:t>
            </a:r>
          </a:p>
          <a:p>
            <a:pPr lvl="1"/>
            <a:r>
              <a:rPr lang="en-US" sz="1600" dirty="0"/>
              <a:t>Practice Collaboration</a:t>
            </a:r>
            <a:endParaRPr lang="en-US" sz="1600" dirty="0">
              <a:solidFill>
                <a:srgbClr val="AD1360"/>
              </a:solidFill>
            </a:endParaRPr>
          </a:p>
          <a:p>
            <a:pPr lvl="1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Practice Data &amp; Business Intelligence</a:t>
            </a:r>
          </a:p>
          <a:p>
            <a:pPr lvl="1"/>
            <a:r>
              <a:rPr lang="fr-FR" sz="1600" dirty="0"/>
              <a:t>Practice </a:t>
            </a:r>
            <a:r>
              <a:rPr lang="en-US" sz="1600" dirty="0"/>
              <a:t>Infrastructure</a:t>
            </a:r>
          </a:p>
          <a:p>
            <a:pPr lvl="1"/>
            <a:r>
              <a:rPr lang="fr-FR" sz="1600" dirty="0"/>
              <a:t>Practice Développement</a:t>
            </a:r>
            <a:endParaRPr lang="en-US" sz="1600" dirty="0"/>
          </a:p>
        </p:txBody>
      </p:sp>
      <p:pic>
        <p:nvPicPr>
          <p:cNvPr id="4102" name="Picture 6" descr="C:\Azeo\Ressources\MVP2008\MVP_FullColor_ForSc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" y="2037531"/>
            <a:ext cx="531490" cy="8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323017" y="-102154"/>
            <a:ext cx="1456146" cy="1526187"/>
            <a:chOff x="7383021" y="630749"/>
            <a:chExt cx="1456146" cy="1526187"/>
          </a:xfrm>
        </p:grpSpPr>
        <p:pic>
          <p:nvPicPr>
            <p:cNvPr id="13" name="Picture 4" descr="C:\Users\jean-pierre.riehl\Pictures\DisplayPictures\Djeepy1-cravate rou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0269">
              <a:off x="7529653" y="943421"/>
              <a:ext cx="1309514" cy="12135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4" name="Picture 5" descr="C:\Users\jean-pierre.riehl\AppData\Local\Microsoft\Windows\Temporary Internet Files\Content.IE5\N4IQ4FRX\MC90044131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383021" y="630749"/>
              <a:ext cx="668069" cy="668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42569" y="1946781"/>
            <a:ext cx="3545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2622"/>
            <a:r>
              <a:rPr lang="en-US" sz="1200" b="1" dirty="0">
                <a:solidFill>
                  <a:srgbClr val="0070C0"/>
                </a:solidFill>
              </a:rPr>
              <a:t>MVP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SQL Server</a:t>
            </a:r>
          </a:p>
          <a:p>
            <a:pPr marL="122622"/>
            <a:r>
              <a:rPr lang="en-US" sz="1200" b="1" dirty="0" smtClean="0">
                <a:solidFill>
                  <a:srgbClr val="0070C0"/>
                </a:solidFill>
              </a:rPr>
              <a:t>MCSE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: SQL Server </a:t>
            </a:r>
            <a:r>
              <a:rPr lang="en-US" sz="1200" dirty="0" smtClean="0"/>
              <a:t>2012 Data Platform</a:t>
            </a:r>
            <a:endParaRPr lang="en-US" sz="1200" dirty="0"/>
          </a:p>
          <a:p>
            <a:pPr marL="122622"/>
            <a:r>
              <a:rPr lang="en-US" sz="1200" b="1" dirty="0">
                <a:solidFill>
                  <a:srgbClr val="0070C0"/>
                </a:solidFill>
              </a:rPr>
              <a:t>MCSE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: SQL Server 2012 </a:t>
            </a:r>
            <a:r>
              <a:rPr lang="en-US" sz="1200" dirty="0" smtClean="0"/>
              <a:t>Business Intelligence</a:t>
            </a:r>
            <a:endParaRPr lang="en-US" sz="1200" dirty="0"/>
          </a:p>
          <a:p>
            <a:pPr marL="122622"/>
            <a:r>
              <a:rPr lang="en-US" sz="1200" b="1" dirty="0" smtClean="0">
                <a:solidFill>
                  <a:srgbClr val="0070C0"/>
                </a:solidFill>
              </a:rPr>
              <a:t>MCPD </a:t>
            </a:r>
            <a:r>
              <a:rPr lang="en-US" sz="1200" dirty="0"/>
              <a:t>: Enterprise Application</a:t>
            </a:r>
          </a:p>
          <a:p>
            <a:pPr marL="122622"/>
            <a:r>
              <a:rPr lang="en-US" sz="1200" b="1" dirty="0">
                <a:solidFill>
                  <a:srgbClr val="0070C0"/>
                </a:solidFill>
              </a:rPr>
              <a:t>M</a:t>
            </a:r>
            <a:r>
              <a:rPr lang="en-US" sz="1200" dirty="0"/>
              <a:t>icrosoft </a:t>
            </a:r>
            <a:r>
              <a:rPr lang="en-US" sz="1200" b="1" dirty="0">
                <a:solidFill>
                  <a:srgbClr val="0070C0"/>
                </a:solidFill>
              </a:rPr>
              <a:t>C</a:t>
            </a:r>
            <a:r>
              <a:rPr lang="en-US" sz="1200" dirty="0"/>
              <a:t>ertified </a:t>
            </a:r>
            <a:r>
              <a:rPr lang="en-US" sz="1200" b="1" dirty="0">
                <a:solidFill>
                  <a:srgbClr val="0070C0"/>
                </a:solidFill>
              </a:rPr>
              <a:t>T</a:t>
            </a:r>
            <a:r>
              <a:rPr lang="en-US" sz="1200" dirty="0"/>
              <a:t>rainer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5" y="892439"/>
            <a:ext cx="688018" cy="221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2" y="3135771"/>
            <a:ext cx="3526669" cy="24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…and </a:t>
            </a:r>
            <a:r>
              <a:rPr lang="fr-FR" dirty="0" err="1" smtClean="0"/>
              <a:t>after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:</a:t>
            </a:r>
            <a:endParaRPr lang="fr-FR" dirty="0" smtClean="0"/>
          </a:p>
          <a:p>
            <a:pPr lvl="1"/>
            <a:r>
              <a:rPr lang="fr-FR" dirty="0" smtClean="0"/>
              <a:t>Security</a:t>
            </a:r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paths</a:t>
            </a:r>
            <a:endParaRPr lang="fr-FR" dirty="0" smtClean="0"/>
          </a:p>
          <a:p>
            <a:pPr lvl="1"/>
            <a:r>
              <a:rPr lang="fr-FR" dirty="0" err="1" smtClean="0"/>
              <a:t>Governance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Waiting</a:t>
            </a:r>
            <a:r>
              <a:rPr lang="fr-FR" dirty="0" smtClean="0"/>
              <a:t> for Q&amp;A </a:t>
            </a:r>
            <a:r>
              <a:rPr lang="fr-FR" dirty="0" err="1" smtClean="0"/>
              <a:t>preview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7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Questions ?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69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90841"/>
            <a:ext cx="8343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3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users designing and deploying their own reports and analyses within an approved and supported architecture and tools portfolio</a:t>
            </a:r>
            <a:r>
              <a:rPr lang="fr-F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fr-FR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4280206"/>
            <a:ext cx="166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+mn-lt"/>
              </a:rPr>
              <a:t>Gartner</a:t>
            </a:r>
            <a:endParaRPr lang="fr-FR" sz="2400" b="1" dirty="0">
              <a:latin typeface="+mn-lt"/>
            </a:endParaRPr>
          </a:p>
        </p:txBody>
      </p:sp>
      <p:sp>
        <p:nvSpPr>
          <p:cNvPr id="4" name="Title 1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Self-Service BI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7035"/>
            <a:ext cx="9144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…approved </a:t>
            </a:r>
            <a:r>
              <a:rPr lang="en-US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supported architecture and tools </a:t>
            </a:r>
            <a:r>
              <a:rPr lang="en-US" sz="2800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portfolio…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750291" y="3423589"/>
            <a:ext cx="5643418" cy="11079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BI</a:t>
            </a:r>
            <a:endParaRPr lang="fr-FR" sz="6600" dirty="0"/>
          </a:p>
        </p:txBody>
      </p:sp>
      <p:sp>
        <p:nvSpPr>
          <p:cNvPr id="6" name="Equal 5"/>
          <p:cNvSpPr/>
          <p:nvPr/>
        </p:nvSpPr>
        <p:spPr>
          <a:xfrm>
            <a:off x="3976255" y="2108307"/>
            <a:ext cx="1191490" cy="985874"/>
          </a:xfrm>
          <a:prstGeom prst="mathEqual">
            <a:avLst>
              <a:gd name="adj1" fmla="val 17899"/>
              <a:gd name="adj2" fmla="val 1925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: </a:t>
            </a:r>
            <a:r>
              <a:rPr lang="fr-FR" dirty="0" err="1" smtClean="0"/>
              <a:t>What’s</a:t>
            </a:r>
            <a:r>
              <a:rPr lang="fr-FR" dirty="0" smtClean="0"/>
              <a:t> in ?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fr-FR" dirty="0" smtClean="0"/>
              <a:t>Power Pivot</a:t>
            </a:r>
          </a:p>
          <a:p>
            <a:r>
              <a:rPr lang="fr-FR" dirty="0" smtClean="0"/>
              <a:t>Power View</a:t>
            </a:r>
          </a:p>
          <a:p>
            <a:r>
              <a:rPr lang="fr-FR" dirty="0" smtClean="0"/>
              <a:t>Power Query </a:t>
            </a:r>
            <a:r>
              <a:rPr lang="fr-FR" sz="2400" dirty="0" smtClean="0"/>
              <a:t>(</a:t>
            </a:r>
            <a:r>
              <a:rPr lang="fr-FR" sz="2400" dirty="0" err="1" smtClean="0"/>
              <a:t>formerly</a:t>
            </a:r>
            <a:r>
              <a:rPr lang="fr-FR" sz="2400" dirty="0"/>
              <a:t> </a:t>
            </a:r>
            <a:r>
              <a:rPr lang="fr-FR" sz="2400" dirty="0" smtClean="0"/>
              <a:t>Data Explorer)</a:t>
            </a:r>
            <a:endParaRPr lang="fr-FR" dirty="0" smtClean="0"/>
          </a:p>
          <a:p>
            <a:r>
              <a:rPr lang="fr-FR" dirty="0" smtClean="0"/>
              <a:t>Power 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formerly</a:t>
            </a:r>
            <a:r>
              <a:rPr lang="fr-FR" sz="2400" dirty="0" smtClean="0"/>
              <a:t> </a:t>
            </a:r>
            <a:r>
              <a:rPr lang="fr-FR" sz="2400" dirty="0" err="1" smtClean="0"/>
              <a:t>GeoFlow</a:t>
            </a:r>
            <a:r>
              <a:rPr lang="fr-FR" sz="2400" dirty="0" smtClean="0"/>
              <a:t>)</a:t>
            </a:r>
            <a:endParaRPr lang="fr-FR" dirty="0" smtClean="0"/>
          </a:p>
          <a:p>
            <a:r>
              <a:rPr lang="fr-FR" dirty="0" smtClean="0"/>
              <a:t>Power BI Sites </a:t>
            </a:r>
            <a:r>
              <a:rPr lang="fr-FR" sz="2400" dirty="0" smtClean="0"/>
              <a:t>(on O365)</a:t>
            </a:r>
            <a:endParaRPr lang="fr-FR" dirty="0" smtClean="0"/>
          </a:p>
          <a:p>
            <a:r>
              <a:rPr lang="fr-FR" dirty="0" smtClean="0"/>
              <a:t>Power BI Q&amp;A </a:t>
            </a:r>
            <a:r>
              <a:rPr lang="fr-FR" sz="2400" dirty="0" smtClean="0"/>
              <a:t>(on O365)</a:t>
            </a:r>
            <a:endParaRPr lang="fr-FR" dirty="0" smtClean="0"/>
          </a:p>
          <a:p>
            <a:r>
              <a:rPr lang="fr-FR" dirty="0" smtClean="0"/>
              <a:t>Power BI Mobile App</a:t>
            </a:r>
          </a:p>
          <a:p>
            <a:r>
              <a:rPr lang="fr-FR" dirty="0" smtClean="0"/>
              <a:t>Data Management Gateway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7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4953740" y="1162975"/>
            <a:ext cx="0" cy="436781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043" y="1731146"/>
            <a:ext cx="3759298" cy="31160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dirty="0" smtClean="0"/>
              <a:t>Power BI </a:t>
            </a:r>
            <a:r>
              <a:rPr lang="fr-FR" dirty="0"/>
              <a:t>O</a:t>
            </a:r>
            <a:r>
              <a:rPr lang="fr-FR" dirty="0" smtClean="0"/>
              <a:t>365 Tenant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BI : The </a:t>
            </a:r>
            <a:r>
              <a:rPr lang="fr-FR" dirty="0" err="1" smtClean="0"/>
              <a:t>Big</a:t>
            </a:r>
            <a:r>
              <a:rPr lang="fr-FR" dirty="0" smtClean="0"/>
              <a:t> Picture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39060" y="2754364"/>
            <a:ext cx="1068278" cy="10460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 smtClean="0"/>
              <a:t>Power BI Admin Center</a:t>
            </a:r>
            <a:endParaRPr lang="fr-F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39668" y="2025665"/>
            <a:ext cx="1297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Data Management Gateway</a:t>
            </a:r>
            <a:endParaRPr lang="fr-FR" sz="1400" b="1" dirty="0"/>
          </a:p>
        </p:txBody>
      </p:sp>
      <p:sp>
        <p:nvSpPr>
          <p:cNvPr id="7" name="Can 6"/>
          <p:cNvSpPr/>
          <p:nvPr/>
        </p:nvSpPr>
        <p:spPr>
          <a:xfrm>
            <a:off x="7062499" y="1854723"/>
            <a:ext cx="1145219" cy="103868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On-Premises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2549063" y="2759345"/>
            <a:ext cx="1068278" cy="10360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/>
              <a:t>Data </a:t>
            </a:r>
            <a:r>
              <a:rPr lang="fr-FR" sz="1600" dirty="0" err="1" smtClean="0"/>
              <a:t>Catalog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20264" y="3915569"/>
            <a:ext cx="3297077" cy="660608"/>
          </a:xfrm>
          <a:custGeom>
            <a:avLst/>
            <a:gdLst>
              <a:gd name="connsiteX0" fmla="*/ 0 w 2953459"/>
              <a:gd name="connsiteY0" fmla="*/ 0 h 658415"/>
              <a:gd name="connsiteX1" fmla="*/ 2953459 w 2953459"/>
              <a:gd name="connsiteY1" fmla="*/ 0 h 658415"/>
              <a:gd name="connsiteX2" fmla="*/ 2953459 w 2953459"/>
              <a:gd name="connsiteY2" fmla="*/ 658415 h 658415"/>
              <a:gd name="connsiteX3" fmla="*/ 0 w 2953459"/>
              <a:gd name="connsiteY3" fmla="*/ 658415 h 658415"/>
              <a:gd name="connsiteX4" fmla="*/ 0 w 2953459"/>
              <a:gd name="connsiteY4" fmla="*/ 0 h 658415"/>
              <a:gd name="connsiteX0" fmla="*/ 0 w 2953459"/>
              <a:gd name="connsiteY0" fmla="*/ 2193 h 660608"/>
              <a:gd name="connsiteX1" fmla="*/ 2692543 w 2953459"/>
              <a:gd name="connsiteY1" fmla="*/ 0 h 660608"/>
              <a:gd name="connsiteX2" fmla="*/ 2953459 w 2953459"/>
              <a:gd name="connsiteY2" fmla="*/ 2193 h 660608"/>
              <a:gd name="connsiteX3" fmla="*/ 2953459 w 2953459"/>
              <a:gd name="connsiteY3" fmla="*/ 660608 h 660608"/>
              <a:gd name="connsiteX4" fmla="*/ 0 w 2953459"/>
              <a:gd name="connsiteY4" fmla="*/ 660608 h 660608"/>
              <a:gd name="connsiteX5" fmla="*/ 0 w 2953459"/>
              <a:gd name="connsiteY5" fmla="*/ 2193 h 6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459" h="660608">
                <a:moveTo>
                  <a:pt x="0" y="2193"/>
                </a:moveTo>
                <a:lnTo>
                  <a:pt x="2692543" y="0"/>
                </a:lnTo>
                <a:lnTo>
                  <a:pt x="2953459" y="2193"/>
                </a:lnTo>
                <a:lnTo>
                  <a:pt x="2953459" y="660608"/>
                </a:lnTo>
                <a:lnTo>
                  <a:pt x="0" y="660608"/>
                </a:lnTo>
                <a:lnTo>
                  <a:pt x="0" y="2193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Power BI Site</a:t>
            </a:r>
            <a:endParaRPr lang="fr-FR" sz="2000" dirty="0"/>
          </a:p>
        </p:txBody>
      </p:sp>
      <p:sp>
        <p:nvSpPr>
          <p:cNvPr id="14" name="Cloud 13"/>
          <p:cNvSpPr/>
          <p:nvPr/>
        </p:nvSpPr>
        <p:spPr>
          <a:xfrm>
            <a:off x="6935252" y="773385"/>
            <a:ext cx="1305018" cy="85519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/>
              <a:t>External</a:t>
            </a:r>
            <a:r>
              <a:rPr lang="fr-FR" dirty="0" smtClean="0"/>
              <a:t> Data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7" y="4965754"/>
            <a:ext cx="843379" cy="8433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264" y="2754363"/>
            <a:ext cx="1073455" cy="1046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/>
              <a:t>Q&amp;A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029724" y="3307398"/>
            <a:ext cx="1615736" cy="4261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Query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029724" y="4273558"/>
            <a:ext cx="1615736" cy="4261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View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029724" y="4699703"/>
            <a:ext cx="1615736" cy="4261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026337" y="3736469"/>
            <a:ext cx="1622511" cy="4261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Power Pivot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768572" y="4273557"/>
            <a:ext cx="257452" cy="85229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400" dirty="0" err="1" smtClean="0"/>
              <a:t>Visualize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7557817" y="3399048"/>
            <a:ext cx="544531" cy="1605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dirty="0" smtClean="0"/>
              <a:t>Excel</a:t>
            </a:r>
            <a:endParaRPr lang="fr-FR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380465" y="5703456"/>
            <a:ext cx="118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Mobile App</a:t>
            </a:r>
            <a:endParaRPr lang="fr-FR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6810958" y="2176819"/>
            <a:ext cx="309959" cy="347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3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Query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Power Query : </a:t>
            </a:r>
            <a:r>
              <a:rPr lang="fr-FR" dirty="0" err="1" smtClean="0"/>
              <a:t>why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26" name="Flèche droite 38"/>
          <p:cNvSpPr/>
          <p:nvPr/>
        </p:nvSpPr>
        <p:spPr>
          <a:xfrm>
            <a:off x="5406722" y="2547485"/>
            <a:ext cx="1552567" cy="9177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bg1"/>
                </a:solidFill>
              </a:rPr>
              <a:t>Restit</a:t>
            </a:r>
            <a:r>
              <a:rPr lang="fr-FR" sz="2800" b="1" dirty="0">
                <a:solidFill>
                  <a:schemeClr val="bg1"/>
                </a:solidFill>
              </a:rPr>
              <a:t>.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7" name="Rectangle 819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1569" y="1497082"/>
            <a:ext cx="613342" cy="81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680" y="2493593"/>
            <a:ext cx="1064465" cy="10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ounded Rectangle 8"/>
          <p:cNvSpPr/>
          <p:nvPr/>
        </p:nvSpPr>
        <p:spPr bwMode="auto">
          <a:xfrm>
            <a:off x="7363009" y="2458226"/>
            <a:ext cx="1201043" cy="1201043"/>
          </a:xfrm>
          <a:prstGeom prst="rect">
            <a:avLst/>
          </a:prstGeom>
          <a:solidFill>
            <a:srgbClr val="B5D33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lvl="2" indent="-174625" algn="ctr" defTabSz="1040625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80000"/>
              <a:tabLst>
                <a:tab pos="4572000" algn="r"/>
              </a:tabLst>
              <a:defRPr/>
            </a:pPr>
            <a:r>
              <a:rPr lang="en-US" sz="2800" b="1" kern="0" spc="-100" dirty="0" smtClean="0">
                <a:ln w="3175" cmpd="sng">
                  <a:solidFill>
                    <a:sysClr val="windowText" lastClr="000000">
                      <a:alpha val="2000"/>
                    </a:sysClr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Power BI</a:t>
            </a:r>
            <a:endParaRPr lang="en-US" sz="2800" b="1" kern="0" spc="-100" dirty="0">
              <a:ln w="3175" cmpd="sng">
                <a:solidFill>
                  <a:sysClr val="windowText" lastClr="000000">
                    <a:alpha val="2000"/>
                  </a:sysClr>
                </a:solidFill>
              </a:ln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itchFamily="2" charset="2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CFF00"/>
              </a:clrFrom>
              <a:clrTo>
                <a:srgbClr val="4C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3" y="1883400"/>
            <a:ext cx="360920" cy="36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5" y="3743586"/>
            <a:ext cx="628131" cy="628131"/>
          </a:xfrm>
          <a:prstGeom prst="rect">
            <a:avLst/>
          </a:prstGeom>
        </p:spPr>
      </p:pic>
      <p:pic>
        <p:nvPicPr>
          <p:cNvPr id="34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" y="3561498"/>
            <a:ext cx="454685" cy="382845"/>
          </a:xfrm>
          <a:prstGeom prst="rect">
            <a:avLst/>
          </a:prstGeom>
        </p:spPr>
      </p:pic>
      <p:pic>
        <p:nvPicPr>
          <p:cNvPr id="35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27"/>
          <a:stretch/>
        </p:blipFill>
        <p:spPr>
          <a:xfrm>
            <a:off x="583768" y="4440126"/>
            <a:ext cx="898006" cy="697551"/>
          </a:xfrm>
          <a:prstGeom prst="rect">
            <a:avLst/>
          </a:prstGeom>
        </p:spPr>
      </p:pic>
      <p:sp>
        <p:nvSpPr>
          <p:cNvPr id="36" name="Cylindre 31"/>
          <p:cNvSpPr/>
          <p:nvPr/>
        </p:nvSpPr>
        <p:spPr>
          <a:xfrm>
            <a:off x="755949" y="2510790"/>
            <a:ext cx="398345" cy="529798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Cylindre 32"/>
          <p:cNvSpPr/>
          <p:nvPr/>
        </p:nvSpPr>
        <p:spPr>
          <a:xfrm>
            <a:off x="1088877" y="2793849"/>
            <a:ext cx="398345" cy="529798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/>
          <p:cNvGrpSpPr/>
          <p:nvPr/>
        </p:nvGrpSpPr>
        <p:grpSpPr>
          <a:xfrm>
            <a:off x="541821" y="2840395"/>
            <a:ext cx="396201" cy="583782"/>
            <a:chOff x="923711" y="2360426"/>
            <a:chExt cx="396201" cy="583782"/>
          </a:xfrm>
        </p:grpSpPr>
        <p:sp>
          <p:nvSpPr>
            <p:cNvPr id="39" name="Oval 122"/>
            <p:cNvSpPr>
              <a:spLocks noChangeArrowheads="1"/>
            </p:cNvSpPr>
            <p:nvPr/>
          </p:nvSpPr>
          <p:spPr bwMode="auto">
            <a:xfrm>
              <a:off x="928881" y="2360426"/>
              <a:ext cx="391031" cy="9206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16">
                <a:defRPr/>
              </a:pPr>
              <a:endParaRPr lang="en-US" sz="13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23"/>
            <p:cNvSpPr>
              <a:spLocks noEditPoints="1"/>
            </p:cNvSpPr>
            <p:nvPr/>
          </p:nvSpPr>
          <p:spPr bwMode="auto">
            <a:xfrm>
              <a:off x="923711" y="2428013"/>
              <a:ext cx="396201" cy="516195"/>
            </a:xfrm>
            <a:custGeom>
              <a:avLst/>
              <a:gdLst>
                <a:gd name="T0" fmla="*/ 480 w 480"/>
                <a:gd name="T1" fmla="*/ 135 h 562"/>
                <a:gd name="T2" fmla="*/ 480 w 480"/>
                <a:gd name="T3" fmla="*/ 0 h 562"/>
                <a:gd name="T4" fmla="*/ 240 w 480"/>
                <a:gd name="T5" fmla="*/ 43 h 562"/>
                <a:gd name="T6" fmla="*/ 0 w 480"/>
                <a:gd name="T7" fmla="*/ 0 h 562"/>
                <a:gd name="T8" fmla="*/ 0 w 480"/>
                <a:gd name="T9" fmla="*/ 135 h 562"/>
                <a:gd name="T10" fmla="*/ 15 w 480"/>
                <a:gd name="T11" fmla="*/ 153 h 562"/>
                <a:gd name="T12" fmla="*/ 0 w 480"/>
                <a:gd name="T13" fmla="*/ 170 h 562"/>
                <a:gd name="T14" fmla="*/ 0 w 480"/>
                <a:gd name="T15" fmla="*/ 322 h 562"/>
                <a:gd name="T16" fmla="*/ 15 w 480"/>
                <a:gd name="T17" fmla="*/ 340 h 562"/>
                <a:gd name="T18" fmla="*/ 0 w 480"/>
                <a:gd name="T19" fmla="*/ 358 h 562"/>
                <a:gd name="T20" fmla="*/ 0 w 480"/>
                <a:gd name="T21" fmla="*/ 510 h 562"/>
                <a:gd name="T22" fmla="*/ 240 w 480"/>
                <a:gd name="T23" fmla="*/ 562 h 562"/>
                <a:gd name="T24" fmla="*/ 480 w 480"/>
                <a:gd name="T25" fmla="*/ 510 h 562"/>
                <a:gd name="T26" fmla="*/ 480 w 480"/>
                <a:gd name="T27" fmla="*/ 358 h 562"/>
                <a:gd name="T28" fmla="*/ 466 w 480"/>
                <a:gd name="T29" fmla="*/ 340 h 562"/>
                <a:gd name="T30" fmla="*/ 480 w 480"/>
                <a:gd name="T31" fmla="*/ 322 h 562"/>
                <a:gd name="T32" fmla="*/ 480 w 480"/>
                <a:gd name="T33" fmla="*/ 170 h 562"/>
                <a:gd name="T34" fmla="*/ 466 w 480"/>
                <a:gd name="T35" fmla="*/ 153 h 562"/>
                <a:gd name="T36" fmla="*/ 480 w 480"/>
                <a:gd name="T37" fmla="*/ 135 h 562"/>
                <a:gd name="T38" fmla="*/ 458 w 480"/>
                <a:gd name="T39" fmla="*/ 352 h 562"/>
                <a:gd name="T40" fmla="*/ 240 w 480"/>
                <a:gd name="T41" fmla="*/ 380 h 562"/>
                <a:gd name="T42" fmla="*/ 23 w 480"/>
                <a:gd name="T43" fmla="*/ 352 h 562"/>
                <a:gd name="T44" fmla="*/ 23 w 480"/>
                <a:gd name="T45" fmla="*/ 333 h 562"/>
                <a:gd name="T46" fmla="*/ 240 w 480"/>
                <a:gd name="T47" fmla="*/ 361 h 562"/>
                <a:gd name="T48" fmla="*/ 458 w 480"/>
                <a:gd name="T49" fmla="*/ 333 h 562"/>
                <a:gd name="T50" fmla="*/ 458 w 480"/>
                <a:gd name="T51" fmla="*/ 352 h 562"/>
                <a:gd name="T52" fmla="*/ 458 w 480"/>
                <a:gd name="T53" fmla="*/ 166 h 562"/>
                <a:gd name="T54" fmla="*/ 240 w 480"/>
                <a:gd name="T55" fmla="*/ 195 h 562"/>
                <a:gd name="T56" fmla="*/ 23 w 480"/>
                <a:gd name="T57" fmla="*/ 166 h 562"/>
                <a:gd name="T58" fmla="*/ 23 w 480"/>
                <a:gd name="T59" fmla="*/ 147 h 562"/>
                <a:gd name="T60" fmla="*/ 240 w 480"/>
                <a:gd name="T61" fmla="*/ 176 h 562"/>
                <a:gd name="T62" fmla="*/ 458 w 480"/>
                <a:gd name="T63" fmla="*/ 147 h 562"/>
                <a:gd name="T64" fmla="*/ 458 w 480"/>
                <a:gd name="T65" fmla="*/ 1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0" h="562">
                  <a:moveTo>
                    <a:pt x="480" y="135"/>
                  </a:moveTo>
                  <a:cubicBezTo>
                    <a:pt x="480" y="0"/>
                    <a:pt x="480" y="0"/>
                    <a:pt x="480" y="0"/>
                  </a:cubicBezTo>
                  <a:cubicBezTo>
                    <a:pt x="448" y="31"/>
                    <a:pt x="326" y="43"/>
                    <a:pt x="240" y="43"/>
                  </a:cubicBezTo>
                  <a:cubicBezTo>
                    <a:pt x="154" y="43"/>
                    <a:pt x="32" y="31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1"/>
                    <a:pt x="5" y="147"/>
                    <a:pt x="15" y="153"/>
                  </a:cubicBezTo>
                  <a:cubicBezTo>
                    <a:pt x="5" y="158"/>
                    <a:pt x="0" y="164"/>
                    <a:pt x="0" y="17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9"/>
                    <a:pt x="5" y="335"/>
                    <a:pt x="15" y="340"/>
                  </a:cubicBezTo>
                  <a:cubicBezTo>
                    <a:pt x="5" y="346"/>
                    <a:pt x="0" y="351"/>
                    <a:pt x="0" y="35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38"/>
                    <a:pt x="108" y="562"/>
                    <a:pt x="240" y="562"/>
                  </a:cubicBezTo>
                  <a:cubicBezTo>
                    <a:pt x="373" y="562"/>
                    <a:pt x="480" y="538"/>
                    <a:pt x="480" y="510"/>
                  </a:cubicBezTo>
                  <a:cubicBezTo>
                    <a:pt x="480" y="358"/>
                    <a:pt x="480" y="358"/>
                    <a:pt x="480" y="358"/>
                  </a:cubicBezTo>
                  <a:cubicBezTo>
                    <a:pt x="480" y="351"/>
                    <a:pt x="475" y="346"/>
                    <a:pt x="466" y="340"/>
                  </a:cubicBezTo>
                  <a:cubicBezTo>
                    <a:pt x="475" y="335"/>
                    <a:pt x="480" y="329"/>
                    <a:pt x="480" y="322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164"/>
                    <a:pt x="475" y="158"/>
                    <a:pt x="466" y="153"/>
                  </a:cubicBezTo>
                  <a:cubicBezTo>
                    <a:pt x="475" y="147"/>
                    <a:pt x="480" y="141"/>
                    <a:pt x="480" y="135"/>
                  </a:cubicBezTo>
                  <a:close/>
                  <a:moveTo>
                    <a:pt x="458" y="352"/>
                  </a:moveTo>
                  <a:cubicBezTo>
                    <a:pt x="458" y="368"/>
                    <a:pt x="361" y="380"/>
                    <a:pt x="240" y="380"/>
                  </a:cubicBezTo>
                  <a:cubicBezTo>
                    <a:pt x="120" y="380"/>
                    <a:pt x="23" y="368"/>
                    <a:pt x="23" y="352"/>
                  </a:cubicBezTo>
                  <a:cubicBezTo>
                    <a:pt x="23" y="333"/>
                    <a:pt x="23" y="333"/>
                    <a:pt x="23" y="333"/>
                  </a:cubicBezTo>
                  <a:cubicBezTo>
                    <a:pt x="23" y="349"/>
                    <a:pt x="120" y="361"/>
                    <a:pt x="240" y="361"/>
                  </a:cubicBezTo>
                  <a:cubicBezTo>
                    <a:pt x="361" y="361"/>
                    <a:pt x="458" y="349"/>
                    <a:pt x="458" y="333"/>
                  </a:cubicBezTo>
                  <a:lnTo>
                    <a:pt x="458" y="352"/>
                  </a:lnTo>
                  <a:close/>
                  <a:moveTo>
                    <a:pt x="458" y="166"/>
                  </a:moveTo>
                  <a:cubicBezTo>
                    <a:pt x="458" y="182"/>
                    <a:pt x="361" y="195"/>
                    <a:pt x="240" y="195"/>
                  </a:cubicBezTo>
                  <a:cubicBezTo>
                    <a:pt x="120" y="195"/>
                    <a:pt x="23" y="182"/>
                    <a:pt x="23" y="166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63"/>
                    <a:pt x="120" y="176"/>
                    <a:pt x="240" y="176"/>
                  </a:cubicBezTo>
                  <a:cubicBezTo>
                    <a:pt x="361" y="176"/>
                    <a:pt x="458" y="163"/>
                    <a:pt x="458" y="147"/>
                  </a:cubicBezTo>
                  <a:lnTo>
                    <a:pt x="458" y="1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16">
                <a:defRPr/>
              </a:pPr>
              <a:endParaRPr lang="en-US" sz="13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ZoneTexte 36"/>
          <p:cNvSpPr txBox="1"/>
          <p:nvPr/>
        </p:nvSpPr>
        <p:spPr>
          <a:xfrm>
            <a:off x="1491205" y="2610923"/>
            <a:ext cx="761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+mn-lt"/>
              </a:rPr>
              <a:t>SQL</a:t>
            </a:r>
          </a:p>
          <a:p>
            <a:r>
              <a:rPr lang="fr-FR" sz="1400" dirty="0" err="1">
                <a:solidFill>
                  <a:srgbClr val="0070C0"/>
                </a:solidFill>
                <a:latin typeface="+mn-lt"/>
              </a:rPr>
              <a:t>Legacy</a:t>
            </a:r>
            <a:endParaRPr lang="fr-FR" sz="1400" dirty="0">
              <a:solidFill>
                <a:srgbClr val="0070C0"/>
              </a:solidFill>
              <a:latin typeface="+mn-lt"/>
            </a:endParaRPr>
          </a:p>
          <a:p>
            <a:r>
              <a:rPr lang="fr-FR" sz="1400" dirty="0">
                <a:solidFill>
                  <a:srgbClr val="0070C0"/>
                </a:solidFill>
                <a:latin typeface="+mn-lt"/>
              </a:rPr>
              <a:t>Azure</a:t>
            </a:r>
          </a:p>
        </p:txBody>
      </p:sp>
      <p:sp>
        <p:nvSpPr>
          <p:cNvPr id="42" name="Rounded Rectangle 8"/>
          <p:cNvSpPr/>
          <p:nvPr/>
        </p:nvSpPr>
        <p:spPr bwMode="auto">
          <a:xfrm>
            <a:off x="2562128" y="2599528"/>
            <a:ext cx="813659" cy="813659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6800" rtlCol="0" anchor="ctr">
            <a:noAutofit/>
          </a:bodyPr>
          <a:lstStyle/>
          <a:p>
            <a:pPr marL="0" lvl="2" indent="-174625" algn="ctr" defTabSz="1040625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80000"/>
              <a:tabLst>
                <a:tab pos="4572000" algn="r"/>
              </a:tabLst>
              <a:defRPr/>
            </a:pPr>
            <a:r>
              <a:rPr lang="en-US" sz="5400" kern="0" spc="-100" dirty="0">
                <a:ln w="3175" cmpd="sng">
                  <a:solidFill>
                    <a:sysClr val="windowText" lastClr="000000">
                      <a:alpha val="2000"/>
                    </a:sysClr>
                  </a:solidFill>
                </a:ln>
                <a:solidFill>
                  <a:srgbClr val="FFFFFF"/>
                </a:solidFill>
                <a:latin typeface="Segoe UI Semibold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43" name="ZoneTexte 40"/>
          <p:cNvSpPr txBox="1"/>
          <p:nvPr/>
        </p:nvSpPr>
        <p:spPr>
          <a:xfrm>
            <a:off x="3326905" y="4057651"/>
            <a:ext cx="13995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Façonnage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Nettoyage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>
                <a:solidFill>
                  <a:schemeClr val="accent1"/>
                </a:solidFill>
              </a:rPr>
              <a:t>Formatage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Agrégation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Règles métiers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…</a:t>
            </a:r>
          </a:p>
        </p:txBody>
      </p:sp>
      <p:cxnSp>
        <p:nvCxnSpPr>
          <p:cNvPr id="44" name="Connecteur en angle 42"/>
          <p:cNvCxnSpPr>
            <a:stCxn id="42" idx="2"/>
            <a:endCxn id="43" idx="1"/>
          </p:cNvCxnSpPr>
          <p:nvPr/>
        </p:nvCxnSpPr>
        <p:spPr>
          <a:xfrm rot="16200000" flipH="1">
            <a:off x="2425590" y="3956554"/>
            <a:ext cx="1444683" cy="357947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478</Words>
  <Application>Microsoft Office PowerPoint</Application>
  <PresentationFormat>On-screen Show (4:3)</PresentationFormat>
  <Paragraphs>164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Segoe UI</vt:lpstr>
      <vt:lpstr>Segoe UI Light</vt:lpstr>
      <vt:lpstr>Segoe UI Semibold</vt:lpstr>
      <vt:lpstr>Wingdings</vt:lpstr>
      <vt:lpstr>Office Theme</vt:lpstr>
      <vt:lpstr>Power BI</vt:lpstr>
      <vt:lpstr>Nos sponsors</vt:lpstr>
      <vt:lpstr>PowerPoint Presentation</vt:lpstr>
      <vt:lpstr>PowerPoint Presentation</vt:lpstr>
      <vt:lpstr>PowerPoint Presentation</vt:lpstr>
      <vt:lpstr>Power BI : What’s in ?</vt:lpstr>
      <vt:lpstr>Power BI : The Big Picture</vt:lpstr>
      <vt:lpstr>Power Query</vt:lpstr>
      <vt:lpstr>Power Query : why ?</vt:lpstr>
      <vt:lpstr>Power Query (&amp; Power Pivot)</vt:lpstr>
      <vt:lpstr>Power Query : Summary</vt:lpstr>
      <vt:lpstr>Power Pivot</vt:lpstr>
      <vt:lpstr>Power Pivot : Summary</vt:lpstr>
      <vt:lpstr>Power View</vt:lpstr>
      <vt:lpstr>Power View</vt:lpstr>
      <vt:lpstr>Power View : Summary</vt:lpstr>
      <vt:lpstr>Power Map</vt:lpstr>
      <vt:lpstr>Power Map</vt:lpstr>
      <vt:lpstr>Power Map : Summary</vt:lpstr>
      <vt:lpstr>Power BI Sites</vt:lpstr>
      <vt:lpstr>Power BI Sites</vt:lpstr>
      <vt:lpstr>Power BI Sites : Summary</vt:lpstr>
      <vt:lpstr>Power BI Mobile App</vt:lpstr>
      <vt:lpstr> Power BI Mobile App</vt:lpstr>
      <vt:lpstr>Data Management Gateway</vt:lpstr>
      <vt:lpstr>Power BI Sites</vt:lpstr>
      <vt:lpstr>Data Management Gateway</vt:lpstr>
      <vt:lpstr>Power BI : The Big Picture</vt:lpstr>
      <vt:lpstr>…and after ?</vt:lpstr>
      <vt:lpstr>…and after ?</vt:lpstr>
      <vt:lpstr>Any Questions ?</vt:lpstr>
    </vt:vector>
  </TitlesOfParts>
  <Company>GUSS.fr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YYY - SQLSaturday Paris 2013</dc:title>
  <dc:creator>GUSS.fr</dc:creator>
  <cp:keywords>SQLSaturday, SQL Sarver, GUSS</cp:keywords>
  <cp:lastModifiedBy>Jean-Pierre Riehl</cp:lastModifiedBy>
  <cp:revision>60</cp:revision>
  <dcterms:created xsi:type="dcterms:W3CDTF">2011-08-19T20:30:49Z</dcterms:created>
  <dcterms:modified xsi:type="dcterms:W3CDTF">2013-09-13T23:07:51Z</dcterms:modified>
</cp:coreProperties>
</file>