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9" r:id="rId2"/>
    <p:sldId id="257" r:id="rId3"/>
    <p:sldId id="272" r:id="rId4"/>
    <p:sldId id="276" r:id="rId5"/>
    <p:sldId id="260" r:id="rId6"/>
    <p:sldId id="271" r:id="rId7"/>
    <p:sldId id="269" r:id="rId8"/>
    <p:sldId id="261" r:id="rId9"/>
    <p:sldId id="262" r:id="rId10"/>
    <p:sldId id="263" r:id="rId11"/>
    <p:sldId id="264" r:id="rId12"/>
    <p:sldId id="265" r:id="rId13"/>
    <p:sldId id="267" r:id="rId14"/>
    <p:sldId id="268" r:id="rId15"/>
    <p:sldId id="266" r:id="rId16"/>
    <p:sldId id="270" r:id="rId17"/>
    <p:sldId id="280" r:id="rId18"/>
    <p:sldId id="282" r:id="rId19"/>
    <p:sldId id="281" r:id="rId20"/>
    <p:sldId id="283" r:id="rId21"/>
    <p:sldId id="284" r:id="rId22"/>
    <p:sldId id="285" r:id="rId23"/>
    <p:sldId id="286" r:id="rId24"/>
    <p:sldId id="273" r:id="rId25"/>
    <p:sldId id="274" r:id="rId26"/>
    <p:sldId id="275" r:id="rId27"/>
    <p:sldId id="277" r:id="rId28"/>
    <p:sldId id="279" r:id="rId29"/>
    <p:sldId id="258" r:id="rId30"/>
    <p:sldId id="278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ACA8"/>
    <a:srgbClr val="FACAC6"/>
    <a:srgbClr val="D3B2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267" autoAdjust="0"/>
  </p:normalViewPr>
  <p:slideViewPr>
    <p:cSldViewPr snapToGrid="0" snapToObjects="1">
      <p:cViewPr varScale="1">
        <p:scale>
          <a:sx n="89" d="100"/>
          <a:sy n="89" d="100"/>
        </p:scale>
        <p:origin x="-226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C2AC3F-83AB-E546-903C-BE66D1A084A6}" type="datetimeFigureOut">
              <a:rPr lang="fr-FR" smtClean="0"/>
              <a:t>14/09/2013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8F7DB8-ECCC-3A48-9919-5CA54A6F267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4697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2B034-8BE0-48EF-80BF-691ADE8D2483}" type="datetimeFigureOut">
              <a:rPr lang="en-US" smtClean="0"/>
              <a:t>9/14/2013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A1D412-F410-4C08-B633-A15CC7896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535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1D412-F410-4C08-B633-A15CC7896CE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102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Basic</a:t>
            </a:r>
            <a:r>
              <a:rPr lang="fr-CH" baseline="0" dirty="0" smtClean="0"/>
              <a:t> </a:t>
            </a:r>
            <a:r>
              <a:rPr lang="fr-CH" baseline="0" dirty="0" err="1" smtClean="0"/>
              <a:t>targets</a:t>
            </a:r>
            <a:r>
              <a:rPr lang="fr-CH" baseline="0" dirty="0" smtClean="0"/>
              <a:t> </a:t>
            </a:r>
            <a:r>
              <a:rPr lang="fr-CH" baseline="0" dirty="0" err="1" smtClean="0"/>
              <a:t>requiere</a:t>
            </a:r>
            <a:r>
              <a:rPr lang="fr-CH" baseline="0" dirty="0" smtClean="0"/>
              <a:t> post </a:t>
            </a:r>
            <a:r>
              <a:rPr lang="fr-CH" baseline="0" dirty="0" err="1" smtClean="0"/>
              <a:t>collecting</a:t>
            </a:r>
            <a:r>
              <a:rPr lang="fr-CH" baseline="0" dirty="0" smtClean="0"/>
              <a:t> </a:t>
            </a:r>
            <a:r>
              <a:rPr lang="fr-CH" baseline="0" dirty="0" err="1" smtClean="0"/>
              <a:t>processing</a:t>
            </a:r>
            <a:r>
              <a:rPr lang="fr-CH" baseline="0" dirty="0" smtClean="0"/>
              <a:t> to </a:t>
            </a:r>
            <a:r>
              <a:rPr lang="fr-CH" baseline="0" dirty="0" err="1" smtClean="0"/>
              <a:t>analyze</a:t>
            </a:r>
            <a:r>
              <a:rPr lang="fr-CH" baseline="0" dirty="0" smtClean="0"/>
              <a:t> data </a:t>
            </a:r>
          </a:p>
          <a:p>
            <a:r>
              <a:rPr lang="fr-CH" dirty="0" err="1" smtClean="0"/>
              <a:t>Specialize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targets</a:t>
            </a:r>
            <a:r>
              <a:rPr lang="fr-CH" baseline="0" dirty="0" smtClean="0"/>
              <a:t> </a:t>
            </a:r>
            <a:r>
              <a:rPr lang="fr-CH" baseline="0" dirty="0" err="1" smtClean="0"/>
              <a:t>can</a:t>
            </a:r>
            <a:r>
              <a:rPr lang="fr-CH" baseline="0" dirty="0" smtClean="0"/>
              <a:t> </a:t>
            </a:r>
            <a:r>
              <a:rPr lang="fr-CH" baseline="0" dirty="0" err="1" smtClean="0"/>
              <a:t>be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used</a:t>
            </a:r>
            <a:r>
              <a:rPr lang="fr-CH" baseline="0" dirty="0" smtClean="0"/>
              <a:t> to </a:t>
            </a:r>
            <a:r>
              <a:rPr lang="fr-CH" baseline="0" dirty="0" err="1" smtClean="0"/>
              <a:t>simplify</a:t>
            </a:r>
            <a:r>
              <a:rPr lang="fr-CH" baseline="0" dirty="0" smtClean="0"/>
              <a:t> </a:t>
            </a:r>
            <a:r>
              <a:rPr lang="fr-CH" baseline="0" dirty="0" err="1" smtClean="0"/>
              <a:t>diagnosing</a:t>
            </a:r>
            <a:r>
              <a:rPr lang="fr-CH" baseline="0" dirty="0" smtClean="0"/>
              <a:t> </a:t>
            </a:r>
            <a:r>
              <a:rPr lang="fr-CH" baseline="0" dirty="0" err="1" smtClean="0"/>
              <a:t>problem</a:t>
            </a:r>
            <a:endParaRPr lang="fr-CH" baseline="0" dirty="0" smtClean="0"/>
          </a:p>
          <a:p>
            <a:endParaRPr lang="fr-CH" baseline="0" dirty="0" smtClean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CH" b="1" baseline="0" dirty="0" err="1" smtClean="0"/>
              <a:t>Histogram</a:t>
            </a:r>
            <a:r>
              <a:rPr lang="fr-CH" b="1" baseline="0" dirty="0" smtClean="0"/>
              <a:t> </a:t>
            </a:r>
            <a:r>
              <a:rPr lang="fr-CH" b="1" baseline="0" dirty="0" err="1" smtClean="0"/>
              <a:t>target</a:t>
            </a:r>
            <a:r>
              <a:rPr lang="fr-CH" b="1" baseline="0" dirty="0" smtClean="0"/>
              <a:t> </a:t>
            </a:r>
            <a:r>
              <a:rPr lang="fr-CH" b="0" baseline="0" dirty="0" smtClean="0"/>
              <a:t>(</a:t>
            </a:r>
            <a:r>
              <a:rPr lang="fr-CH" b="0" baseline="0" dirty="0" err="1" smtClean="0"/>
              <a:t>asynchronous</a:t>
            </a:r>
            <a:r>
              <a:rPr lang="fr-CH" b="0" baseline="0" dirty="0" smtClean="0"/>
              <a:t> </a:t>
            </a:r>
            <a:r>
              <a:rPr lang="fr-CH" b="0" baseline="0" dirty="0" err="1" smtClean="0"/>
              <a:t>with</a:t>
            </a:r>
            <a:r>
              <a:rPr lang="fr-CH" b="0" baseline="0" dirty="0" smtClean="0"/>
              <a:t> SQL Server 2012) </a:t>
            </a:r>
            <a:r>
              <a:rPr lang="fr-CH" b="0" baseline="0" dirty="0" err="1" smtClean="0"/>
              <a:t>is</a:t>
            </a:r>
            <a:r>
              <a:rPr lang="fr-CH" b="0" baseline="0" dirty="0" smtClean="0"/>
              <a:t> know as </a:t>
            </a:r>
            <a:r>
              <a:rPr lang="fr-CH" b="0" baseline="0" dirty="0" err="1" smtClean="0"/>
              <a:t>sychronous_bucketizer</a:t>
            </a:r>
            <a:r>
              <a:rPr lang="fr-CH" b="0" baseline="0" dirty="0" smtClean="0"/>
              <a:t> and </a:t>
            </a:r>
            <a:r>
              <a:rPr lang="fr-CH" b="0" baseline="0" dirty="0" err="1" smtClean="0"/>
              <a:t>asynchronous_bucketizer</a:t>
            </a:r>
            <a:r>
              <a:rPr lang="fr-CH" b="0" baseline="0" dirty="0" smtClean="0"/>
              <a:t> in SQL Server 2008</a:t>
            </a:r>
          </a:p>
          <a:p>
            <a:r>
              <a:rPr lang="fr-CH" baseline="0" dirty="0" err="1" smtClean="0"/>
              <a:t>Histogram</a:t>
            </a:r>
            <a:r>
              <a:rPr lang="fr-CH" baseline="0" dirty="0" smtClean="0"/>
              <a:t> </a:t>
            </a:r>
            <a:r>
              <a:rPr lang="fr-CH" baseline="0" dirty="0" err="1" smtClean="0"/>
              <a:t>aggregates</a:t>
            </a:r>
            <a:r>
              <a:rPr lang="fr-CH" baseline="0" dirty="0" smtClean="0"/>
              <a:t> </a:t>
            </a:r>
            <a:r>
              <a:rPr lang="fr-CH" baseline="0" dirty="0" err="1" smtClean="0"/>
              <a:t>events</a:t>
            </a:r>
            <a:r>
              <a:rPr lang="fr-CH" baseline="0" dirty="0" smtClean="0"/>
              <a:t> </a:t>
            </a:r>
            <a:r>
              <a:rPr lang="fr-CH" baseline="0" dirty="0" err="1" smtClean="0"/>
              <a:t>into</a:t>
            </a:r>
            <a:r>
              <a:rPr lang="fr-CH" baseline="0" dirty="0" smtClean="0"/>
              <a:t> </a:t>
            </a:r>
            <a:r>
              <a:rPr lang="fr-CH" baseline="0" dirty="0" err="1" smtClean="0"/>
              <a:t>buckets</a:t>
            </a:r>
            <a:r>
              <a:rPr lang="fr-CH" baseline="0" dirty="0" smtClean="0"/>
              <a:t> </a:t>
            </a:r>
            <a:r>
              <a:rPr lang="fr-CH" baseline="0" dirty="0" err="1" smtClean="0"/>
              <a:t>creating</a:t>
            </a:r>
            <a:r>
              <a:rPr lang="fr-CH" baseline="0" dirty="0" smtClean="0"/>
              <a:t> an </a:t>
            </a:r>
            <a:r>
              <a:rPr lang="fr-CH" baseline="0" dirty="0" err="1" smtClean="0"/>
              <a:t>histogram</a:t>
            </a:r>
            <a:r>
              <a:rPr lang="fr-CH" baseline="0" dirty="0" smtClean="0"/>
              <a:t> of the </a:t>
            </a:r>
            <a:r>
              <a:rPr lang="fr-CH" baseline="0" dirty="0" err="1" smtClean="0"/>
              <a:t>frequency</a:t>
            </a:r>
            <a:r>
              <a:rPr lang="fr-CH" baseline="0" dirty="0" smtClean="0"/>
              <a:t> </a:t>
            </a:r>
            <a:r>
              <a:rPr lang="fr-CH" baseline="0" dirty="0" err="1" smtClean="0"/>
              <a:t>that</a:t>
            </a:r>
            <a:r>
              <a:rPr lang="fr-CH" baseline="0" dirty="0" smtClean="0"/>
              <a:t> </a:t>
            </a:r>
            <a:r>
              <a:rPr lang="fr-CH" baseline="0" dirty="0" err="1" smtClean="0"/>
              <a:t>events</a:t>
            </a:r>
            <a:r>
              <a:rPr lang="fr-CH" baseline="0" dirty="0" smtClean="0"/>
              <a:t> </a:t>
            </a:r>
            <a:r>
              <a:rPr lang="fr-CH" baseline="0" dirty="0" err="1" smtClean="0"/>
              <a:t>fire</a:t>
            </a:r>
            <a:endParaRPr lang="fr-CH" baseline="0" dirty="0" smtClean="0"/>
          </a:p>
          <a:p>
            <a:r>
              <a:rPr lang="fr-CH" baseline="0" dirty="0" err="1" smtClean="0"/>
              <a:t>Only</a:t>
            </a:r>
            <a:r>
              <a:rPr lang="fr-CH" baseline="0" dirty="0" smtClean="0"/>
              <a:t> </a:t>
            </a:r>
            <a:r>
              <a:rPr lang="fr-CH" baseline="0" dirty="0" err="1" smtClean="0"/>
              <a:t>provides</a:t>
            </a:r>
            <a:r>
              <a:rPr lang="fr-CH" baseline="0" dirty="0" smtClean="0"/>
              <a:t> a count of occurrences</a:t>
            </a:r>
          </a:p>
          <a:p>
            <a:endParaRPr lang="fr-CH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H" b="1" baseline="0" dirty="0" smtClean="0"/>
              <a:t>Pair </a:t>
            </a:r>
            <a:r>
              <a:rPr lang="fr-CH" b="1" baseline="0" dirty="0" err="1" smtClean="0"/>
              <a:t>matching</a:t>
            </a:r>
            <a:r>
              <a:rPr lang="fr-CH" b="1" baseline="0" dirty="0" smtClean="0"/>
              <a:t> </a:t>
            </a:r>
            <a:r>
              <a:rPr lang="fr-CH" b="1" baseline="0" dirty="0" err="1" smtClean="0"/>
              <a:t>target</a:t>
            </a:r>
            <a:endParaRPr lang="fr-CH" b="1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fr-CH" baseline="0" dirty="0" smtClean="0"/>
              <a:t>Matches </a:t>
            </a:r>
            <a:r>
              <a:rPr lang="fr-CH" baseline="0" dirty="0" err="1" smtClean="0"/>
              <a:t>events</a:t>
            </a:r>
            <a:r>
              <a:rPr lang="fr-CH" baseline="0" dirty="0" smtClean="0"/>
              <a:t> </a:t>
            </a:r>
            <a:r>
              <a:rPr lang="fr-CH" baseline="0" dirty="0" err="1" smtClean="0"/>
              <a:t>based</a:t>
            </a:r>
            <a:r>
              <a:rPr lang="fr-CH" baseline="0" dirty="0" smtClean="0"/>
              <a:t> on a </a:t>
            </a:r>
            <a:r>
              <a:rPr lang="fr-CH" baseline="0" dirty="0" err="1" smtClean="0"/>
              <a:t>criteria</a:t>
            </a:r>
            <a:r>
              <a:rPr lang="fr-CH" baseline="0" dirty="0" smtClean="0"/>
              <a:t> and </a:t>
            </a:r>
            <a:r>
              <a:rPr lang="fr-CH" baseline="0" dirty="0" err="1" smtClean="0"/>
              <a:t>discards</a:t>
            </a:r>
            <a:r>
              <a:rPr lang="fr-CH" baseline="0" dirty="0" smtClean="0"/>
              <a:t> the </a:t>
            </a:r>
            <a:r>
              <a:rPr lang="fr-CH" baseline="0" dirty="0" err="1" smtClean="0"/>
              <a:t>matched</a:t>
            </a:r>
            <a:r>
              <a:rPr lang="fr-CH" baseline="0" dirty="0" smtClean="0"/>
              <a:t> pair, </a:t>
            </a:r>
            <a:r>
              <a:rPr lang="fr-CH" baseline="0" dirty="0" err="1" smtClean="0"/>
              <a:t>leaving</a:t>
            </a:r>
            <a:r>
              <a:rPr lang="fr-CH" baseline="0" dirty="0" smtClean="0"/>
              <a:t> </a:t>
            </a:r>
            <a:r>
              <a:rPr lang="fr-CH" baseline="0" dirty="0" err="1" smtClean="0"/>
              <a:t>unmatched</a:t>
            </a:r>
            <a:r>
              <a:rPr lang="fr-CH" baseline="0" dirty="0" smtClean="0"/>
              <a:t> </a:t>
            </a:r>
            <a:r>
              <a:rPr lang="fr-CH" baseline="0" dirty="0" err="1" smtClean="0"/>
              <a:t>events</a:t>
            </a:r>
            <a:r>
              <a:rPr lang="fr-CH" baseline="0" dirty="0" smtClean="0"/>
              <a:t> </a:t>
            </a:r>
            <a:r>
              <a:rPr lang="fr-CH" baseline="0" dirty="0" err="1" smtClean="0"/>
              <a:t>only</a:t>
            </a:r>
            <a:r>
              <a:rPr lang="fr-CH" baseline="0" dirty="0" smtClean="0"/>
              <a:t> as data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baseline="0" dirty="0" smtClean="0"/>
              <a:t>Be sur </a:t>
            </a:r>
            <a:r>
              <a:rPr lang="fr-CH" baseline="0" dirty="0" err="1" smtClean="0"/>
              <a:t>events</a:t>
            </a:r>
            <a:r>
              <a:rPr lang="fr-CH" baseline="0" dirty="0" smtClean="0"/>
              <a:t> </a:t>
            </a:r>
            <a:r>
              <a:rPr lang="fr-CH" baseline="0" dirty="0" err="1" smtClean="0"/>
              <a:t>can</a:t>
            </a:r>
            <a:r>
              <a:rPr lang="fr-CH" baseline="0" dirty="0" smtClean="0"/>
              <a:t> </a:t>
            </a:r>
            <a:r>
              <a:rPr lang="fr-CH" baseline="0" dirty="0" err="1" smtClean="0"/>
              <a:t>be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paired</a:t>
            </a:r>
            <a:r>
              <a:rPr lang="fr-CH" baseline="0" dirty="0" smtClean="0"/>
              <a:t> (</a:t>
            </a:r>
            <a:r>
              <a:rPr lang="fr-CH" baseline="0" dirty="0" err="1" smtClean="0"/>
              <a:t>eg</a:t>
            </a:r>
            <a:r>
              <a:rPr lang="fr-CH" baseline="0" dirty="0" smtClean="0"/>
              <a:t>. </a:t>
            </a:r>
            <a:r>
              <a:rPr lang="fr-CH" baseline="0" dirty="0" err="1" smtClean="0"/>
              <a:t>Locks</a:t>
            </a:r>
            <a:r>
              <a:rPr lang="fr-CH" baseline="0" dirty="0" smtClean="0"/>
              <a:t> </a:t>
            </a:r>
            <a:r>
              <a:rPr lang="fr-CH" baseline="0" dirty="0" err="1" smtClean="0"/>
              <a:t>acquired</a:t>
            </a:r>
            <a:r>
              <a:rPr lang="fr-CH" baseline="0" dirty="0" smtClean="0"/>
              <a:t>, </a:t>
            </a:r>
            <a:r>
              <a:rPr lang="fr-CH" baseline="0" dirty="0" err="1" smtClean="0"/>
              <a:t>lock</a:t>
            </a:r>
            <a:r>
              <a:rPr lang="fr-CH" baseline="0" dirty="0" smtClean="0"/>
              <a:t> </a:t>
            </a:r>
            <a:r>
              <a:rPr lang="fr-CH" baseline="0" dirty="0" err="1" smtClean="0"/>
              <a:t>released</a:t>
            </a:r>
            <a:r>
              <a:rPr lang="fr-CH" baseline="0" dirty="0" smtClean="0"/>
              <a:t> </a:t>
            </a:r>
            <a:r>
              <a:rPr lang="fr-CH" baseline="0" dirty="0" smtClean="0">
                <a:sym typeface="Wingdings" panose="05000000000000000000" pitchFamily="2" charset="2"/>
              </a:rPr>
              <a:t> </a:t>
            </a:r>
            <a:r>
              <a:rPr lang="fr-CH" baseline="0" dirty="0" err="1" smtClean="0">
                <a:sym typeface="Wingdings" panose="05000000000000000000" pitchFamily="2" charset="2"/>
              </a:rPr>
              <a:t>Lock</a:t>
            </a:r>
            <a:r>
              <a:rPr lang="fr-CH" baseline="0" dirty="0" smtClean="0">
                <a:sym typeface="Wingdings" panose="05000000000000000000" pitchFamily="2" charset="2"/>
              </a:rPr>
              <a:t> </a:t>
            </a:r>
            <a:r>
              <a:rPr lang="fr-CH" baseline="0" dirty="0" err="1" smtClean="0">
                <a:sym typeface="Wingdings" panose="05000000000000000000" pitchFamily="2" charset="2"/>
              </a:rPr>
              <a:t>escalation</a:t>
            </a:r>
            <a:r>
              <a:rPr lang="fr-CH" baseline="0" dirty="0" smtClean="0">
                <a:sym typeface="Wingdings" panose="05000000000000000000" pitchFamily="2" charset="2"/>
              </a:rPr>
              <a:t> case for </a:t>
            </a:r>
            <a:r>
              <a:rPr lang="fr-CH" baseline="0" dirty="0" err="1" smtClean="0">
                <a:sym typeface="Wingdings" panose="05000000000000000000" pitchFamily="2" charset="2"/>
              </a:rPr>
              <a:t>example</a:t>
            </a:r>
            <a:r>
              <a:rPr lang="fr-CH" baseline="0" dirty="0" smtClean="0">
                <a:sym typeface="Wingdings" panose="05000000000000000000" pitchFamily="2" charset="2"/>
              </a:rPr>
              <a:t> : </a:t>
            </a:r>
            <a:r>
              <a:rPr lang="fr-CH" baseline="0" dirty="0" err="1" smtClean="0">
                <a:sym typeface="Wingdings" panose="05000000000000000000" pitchFamily="2" charset="2"/>
              </a:rPr>
              <a:t>many</a:t>
            </a:r>
            <a:r>
              <a:rPr lang="fr-CH" baseline="0" dirty="0" smtClean="0">
                <a:sym typeface="Wingdings" panose="05000000000000000000" pitchFamily="2" charset="2"/>
              </a:rPr>
              <a:t> </a:t>
            </a:r>
            <a:r>
              <a:rPr lang="fr-CH" baseline="0" dirty="0" err="1" smtClean="0">
                <a:sym typeface="Wingdings" panose="05000000000000000000" pitchFamily="2" charset="2"/>
              </a:rPr>
              <a:t>locks</a:t>
            </a:r>
            <a:r>
              <a:rPr lang="fr-CH" baseline="0" dirty="0" smtClean="0">
                <a:sym typeface="Wingdings" panose="05000000000000000000" pitchFamily="2" charset="2"/>
              </a:rPr>
              <a:t> are </a:t>
            </a:r>
            <a:r>
              <a:rPr lang="fr-CH" baseline="0" dirty="0" err="1" smtClean="0">
                <a:sym typeface="Wingdings" panose="05000000000000000000" pitchFamily="2" charset="2"/>
              </a:rPr>
              <a:t>acquired</a:t>
            </a:r>
            <a:r>
              <a:rPr lang="fr-CH" baseline="0" dirty="0" smtClean="0">
                <a:sym typeface="Wingdings" panose="05000000000000000000" pitchFamily="2" charset="2"/>
              </a:rPr>
              <a:t> but </a:t>
            </a:r>
            <a:r>
              <a:rPr lang="fr-CH" baseline="0" dirty="0" err="1" smtClean="0">
                <a:sym typeface="Wingdings" panose="05000000000000000000" pitchFamily="2" charset="2"/>
              </a:rPr>
              <a:t>only</a:t>
            </a:r>
            <a:r>
              <a:rPr lang="fr-CH" baseline="0" dirty="0" smtClean="0">
                <a:sym typeface="Wingdings" panose="05000000000000000000" pitchFamily="2" charset="2"/>
              </a:rPr>
              <a:t> one </a:t>
            </a:r>
            <a:r>
              <a:rPr lang="fr-CH" baseline="0" dirty="0" err="1" smtClean="0">
                <a:sym typeface="Wingdings" panose="05000000000000000000" pitchFamily="2" charset="2"/>
              </a:rPr>
              <a:t>lock</a:t>
            </a:r>
            <a:r>
              <a:rPr lang="fr-CH" baseline="0" dirty="0" smtClean="0">
                <a:sym typeface="Wingdings" panose="05000000000000000000" pitchFamily="2" charset="2"/>
              </a:rPr>
              <a:t> </a:t>
            </a:r>
            <a:r>
              <a:rPr lang="fr-CH" baseline="0" dirty="0" err="1" smtClean="0">
                <a:sym typeface="Wingdings" panose="05000000000000000000" pitchFamily="2" charset="2"/>
              </a:rPr>
              <a:t>is</a:t>
            </a:r>
            <a:r>
              <a:rPr lang="fr-CH" baseline="0" dirty="0" smtClean="0">
                <a:sym typeface="Wingdings" panose="05000000000000000000" pitchFamily="2" charset="2"/>
              </a:rPr>
              <a:t> </a:t>
            </a:r>
            <a:r>
              <a:rPr lang="fr-CH" baseline="0" dirty="0" err="1" smtClean="0">
                <a:sym typeface="Wingdings" panose="05000000000000000000" pitchFamily="2" charset="2"/>
              </a:rPr>
              <a:t>released</a:t>
            </a:r>
            <a:r>
              <a:rPr lang="fr-CH" baseline="0" dirty="0" smtClean="0">
                <a:sym typeface="Wingdings" panose="05000000000000000000" pitchFamily="2" charset="2"/>
              </a:rPr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baseline="0" dirty="0" err="1" smtClean="0">
                <a:sym typeface="Wingdings" panose="05000000000000000000" pitchFamily="2" charset="2"/>
              </a:rPr>
              <a:t>Same</a:t>
            </a:r>
            <a:r>
              <a:rPr lang="fr-CH" baseline="0" dirty="0" smtClean="0">
                <a:sym typeface="Wingdings" panose="05000000000000000000" pitchFamily="2" charset="2"/>
              </a:rPr>
              <a:t> XML output as the </a:t>
            </a:r>
            <a:r>
              <a:rPr lang="fr-CH" baseline="0" dirty="0" err="1" smtClean="0">
                <a:sym typeface="Wingdings" panose="05000000000000000000" pitchFamily="2" charset="2"/>
              </a:rPr>
              <a:t>ring_buffer</a:t>
            </a:r>
            <a:r>
              <a:rPr lang="fr-CH" baseline="0" dirty="0" smtClean="0">
                <a:sym typeface="Wingdings" panose="05000000000000000000" pitchFamily="2" charset="2"/>
              </a:rPr>
              <a:t> </a:t>
            </a:r>
            <a:r>
              <a:rPr lang="fr-CH" baseline="0" dirty="0" err="1" smtClean="0">
                <a:sym typeface="Wingdings" panose="05000000000000000000" pitchFamily="2" charset="2"/>
              </a:rPr>
              <a:t>target</a:t>
            </a:r>
            <a:endParaRPr lang="fr-CH" baseline="0" dirty="0" smtClean="0">
              <a:sym typeface="Wingdings" panose="05000000000000000000" pitchFamily="2" charset="2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CH" baseline="0" dirty="0" smtClean="0">
              <a:sym typeface="Wingdings" panose="05000000000000000000" pitchFamily="2" charset="2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H" b="1" baseline="0" dirty="0" err="1" smtClean="0"/>
              <a:t>Event_counter</a:t>
            </a:r>
            <a:endParaRPr lang="fr-CH" b="1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H" b="0" baseline="0" dirty="0" smtClean="0"/>
              <a:t>Count </a:t>
            </a:r>
            <a:r>
              <a:rPr lang="fr-CH" b="0" baseline="0" dirty="0" err="1" smtClean="0"/>
              <a:t>events</a:t>
            </a:r>
            <a:r>
              <a:rPr lang="fr-CH" b="0" baseline="0" dirty="0" smtClean="0"/>
              <a:t> </a:t>
            </a:r>
            <a:r>
              <a:rPr lang="fr-CH" b="0" baseline="0" dirty="0" err="1" smtClean="0"/>
              <a:t>occured</a:t>
            </a:r>
            <a:r>
              <a:rPr lang="fr-CH" b="0" baseline="0" dirty="0" smtClean="0"/>
              <a:t> for an </a:t>
            </a:r>
            <a:r>
              <a:rPr lang="fr-CH" b="0" baseline="0" dirty="0" err="1" smtClean="0"/>
              <a:t>event</a:t>
            </a:r>
            <a:r>
              <a:rPr lang="fr-CH" b="0" baseline="0" dirty="0" smtClean="0"/>
              <a:t> session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H" b="0" baseline="0" dirty="0" smtClean="0"/>
              <a:t>Can </a:t>
            </a:r>
            <a:r>
              <a:rPr lang="fr-CH" b="0" baseline="0" dirty="0" err="1" smtClean="0"/>
              <a:t>be</a:t>
            </a:r>
            <a:r>
              <a:rPr lang="fr-CH" b="0" baseline="0" dirty="0" smtClean="0"/>
              <a:t> use </a:t>
            </a:r>
            <a:r>
              <a:rPr lang="fr-CH" b="0" baseline="0" dirty="0" err="1" smtClean="0"/>
              <a:t>when</a:t>
            </a:r>
            <a:r>
              <a:rPr lang="fr-CH" b="0" baseline="0" dirty="0" smtClean="0"/>
              <a:t> </a:t>
            </a:r>
            <a:r>
              <a:rPr lang="fr-CH" b="0" baseline="0" dirty="0" err="1" smtClean="0"/>
              <a:t>defined</a:t>
            </a:r>
            <a:r>
              <a:rPr lang="fr-CH" b="0" baseline="0" dirty="0" smtClean="0"/>
              <a:t> an </a:t>
            </a:r>
            <a:r>
              <a:rPr lang="fr-CH" b="0" baseline="0" dirty="0" err="1" smtClean="0"/>
              <a:t>event</a:t>
            </a:r>
            <a:r>
              <a:rPr lang="fr-CH" b="0" baseline="0" dirty="0" smtClean="0"/>
              <a:t> session for an </a:t>
            </a:r>
            <a:r>
              <a:rPr lang="fr-CH" b="0" baseline="0" dirty="0" err="1" smtClean="0"/>
              <a:t>unknow</a:t>
            </a:r>
            <a:r>
              <a:rPr lang="fr-CH" b="0" baseline="0" dirty="0" smtClean="0"/>
              <a:t> </a:t>
            </a:r>
            <a:r>
              <a:rPr lang="fr-CH" b="0" baseline="0" dirty="0" err="1" smtClean="0"/>
              <a:t>workload</a:t>
            </a:r>
            <a:r>
              <a:rPr lang="fr-CH" b="0" baseline="0" dirty="0" smtClean="0"/>
              <a:t> to </a:t>
            </a:r>
            <a:r>
              <a:rPr lang="fr-CH" b="0" baseline="0" dirty="0" err="1" smtClean="0"/>
              <a:t>determine</a:t>
            </a:r>
            <a:r>
              <a:rPr lang="fr-CH" b="0" baseline="0" dirty="0" smtClean="0"/>
              <a:t> how </a:t>
            </a:r>
            <a:r>
              <a:rPr lang="fr-CH" b="0" baseline="0" dirty="0" err="1" smtClean="0"/>
              <a:t>many</a:t>
            </a:r>
            <a:r>
              <a:rPr lang="fr-CH" b="0" baseline="0" dirty="0" smtClean="0"/>
              <a:t> </a:t>
            </a:r>
            <a:r>
              <a:rPr lang="fr-CH" b="0" baseline="0" dirty="0" err="1" smtClean="0"/>
              <a:t>events</a:t>
            </a:r>
            <a:r>
              <a:rPr lang="fr-CH" b="0" baseline="0" dirty="0" smtClean="0"/>
              <a:t> </a:t>
            </a:r>
            <a:r>
              <a:rPr lang="fr-CH" b="0" baseline="0" dirty="0" err="1" smtClean="0"/>
              <a:t>you</a:t>
            </a:r>
            <a:r>
              <a:rPr lang="fr-CH" b="0" baseline="0" dirty="0" smtClean="0"/>
              <a:t> </a:t>
            </a:r>
            <a:r>
              <a:rPr lang="fr-CH" b="0" baseline="0" dirty="0" err="1" smtClean="0"/>
              <a:t>can</a:t>
            </a:r>
            <a:r>
              <a:rPr lang="fr-CH" b="0" baseline="0" dirty="0" smtClean="0"/>
              <a:t> </a:t>
            </a:r>
            <a:r>
              <a:rPr lang="fr-CH" b="0" baseline="0" dirty="0" err="1" smtClean="0"/>
              <a:t>except</a:t>
            </a:r>
            <a:r>
              <a:rPr lang="fr-CH" b="0" baseline="0" dirty="0" smtClean="0"/>
              <a:t> </a:t>
            </a:r>
            <a:r>
              <a:rPr lang="fr-CH" b="0" baseline="0" dirty="0" err="1" smtClean="0"/>
              <a:t>based</a:t>
            </a:r>
            <a:r>
              <a:rPr lang="fr-CH" b="0" baseline="0" dirty="0" smtClean="0"/>
              <a:t> on </a:t>
            </a:r>
            <a:r>
              <a:rPr lang="fr-CH" b="0" baseline="0" dirty="0" err="1" smtClean="0"/>
              <a:t>you</a:t>
            </a:r>
            <a:r>
              <a:rPr lang="fr-CH" b="0" baseline="0" dirty="0" smtClean="0"/>
              <a:t> </a:t>
            </a:r>
            <a:r>
              <a:rPr lang="fr-CH" b="0" baseline="0" dirty="0" err="1" smtClean="0"/>
              <a:t>event</a:t>
            </a:r>
            <a:r>
              <a:rPr lang="fr-CH" b="0" baseline="0" dirty="0" smtClean="0"/>
              <a:t> </a:t>
            </a:r>
            <a:r>
              <a:rPr lang="fr-CH" b="0" baseline="0" dirty="0" err="1" smtClean="0"/>
              <a:t>session’s</a:t>
            </a:r>
            <a:r>
              <a:rPr lang="fr-CH" b="0" baseline="0" dirty="0" smtClean="0"/>
              <a:t> </a:t>
            </a:r>
            <a:r>
              <a:rPr lang="fr-CH" b="0" baseline="0" dirty="0" err="1" smtClean="0"/>
              <a:t>definition</a:t>
            </a:r>
            <a:r>
              <a:rPr lang="fr-CH" b="0" baseline="0" dirty="0" smtClean="0"/>
              <a:t> </a:t>
            </a:r>
            <a:r>
              <a:rPr lang="fr-CH" b="0" baseline="0" dirty="0" smtClean="0">
                <a:sym typeface="Wingdings" panose="05000000000000000000" pitchFamily="2" charset="2"/>
              </a:rPr>
              <a:t> </a:t>
            </a:r>
            <a:r>
              <a:rPr lang="fr-CH" b="0" baseline="0" dirty="0" err="1" smtClean="0">
                <a:sym typeface="Wingdings" panose="05000000000000000000" pitchFamily="2" charset="2"/>
              </a:rPr>
              <a:t>useful</a:t>
            </a:r>
            <a:r>
              <a:rPr lang="fr-CH" b="0" baseline="0" dirty="0" smtClean="0">
                <a:sym typeface="Wingdings" panose="05000000000000000000" pitchFamily="2" charset="2"/>
              </a:rPr>
              <a:t> for </a:t>
            </a:r>
            <a:r>
              <a:rPr lang="fr-CH" b="0" baseline="0" dirty="0" err="1" smtClean="0">
                <a:sym typeface="Wingdings" panose="05000000000000000000" pitchFamily="2" charset="2"/>
              </a:rPr>
              <a:t>definied</a:t>
            </a:r>
            <a:r>
              <a:rPr lang="fr-CH" b="0" baseline="0" dirty="0" smtClean="0">
                <a:sym typeface="Wingdings" panose="05000000000000000000" pitchFamily="2" charset="2"/>
              </a:rPr>
              <a:t> the </a:t>
            </a:r>
            <a:r>
              <a:rPr lang="fr-CH" b="0" baseline="0" dirty="0" err="1" smtClean="0">
                <a:sym typeface="Wingdings" panose="05000000000000000000" pitchFamily="2" charset="2"/>
              </a:rPr>
              <a:t>appropriate</a:t>
            </a:r>
            <a:r>
              <a:rPr lang="fr-CH" b="0" baseline="0" dirty="0" smtClean="0">
                <a:sym typeface="Wingdings" panose="05000000000000000000" pitchFamily="2" charset="2"/>
              </a:rPr>
              <a:t> </a:t>
            </a:r>
            <a:r>
              <a:rPr lang="fr-CH" b="0" baseline="0" dirty="0" err="1" smtClean="0">
                <a:sym typeface="Wingdings" panose="05000000000000000000" pitchFamily="2" charset="2"/>
              </a:rPr>
              <a:t>targets</a:t>
            </a:r>
            <a:r>
              <a:rPr lang="fr-CH" b="0" baseline="0" dirty="0" smtClean="0">
                <a:sym typeface="Wingdings" panose="05000000000000000000" pitchFamily="2" charset="2"/>
              </a:rPr>
              <a:t> to use for the </a:t>
            </a:r>
            <a:r>
              <a:rPr lang="fr-CH" b="0" baseline="0" dirty="0" err="1" smtClean="0">
                <a:sym typeface="Wingdings" panose="05000000000000000000" pitchFamily="2" charset="2"/>
              </a:rPr>
              <a:t>concerned</a:t>
            </a:r>
            <a:r>
              <a:rPr lang="fr-CH" b="0" baseline="0" dirty="0" smtClean="0">
                <a:sym typeface="Wingdings" panose="05000000000000000000" pitchFamily="2" charset="2"/>
              </a:rPr>
              <a:t> session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CH" b="0" baseline="0" dirty="0" smtClean="0">
              <a:sym typeface="Wingdings" panose="05000000000000000000" pitchFamily="2" charset="2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H" b="1" baseline="0" dirty="0" smtClean="0">
                <a:sym typeface="Wingdings" panose="05000000000000000000" pitchFamily="2" charset="2"/>
              </a:rPr>
              <a:t>ETW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H" b="0" baseline="0" dirty="0" err="1" smtClean="0">
                <a:sym typeface="Wingdings" panose="05000000000000000000" pitchFamily="2" charset="2"/>
              </a:rPr>
              <a:t>Integrates</a:t>
            </a:r>
            <a:r>
              <a:rPr lang="fr-CH" b="0" baseline="0" dirty="0" smtClean="0">
                <a:sym typeface="Wingdings" panose="05000000000000000000" pitchFamily="2" charset="2"/>
              </a:rPr>
              <a:t> diagnostics data </a:t>
            </a:r>
            <a:r>
              <a:rPr lang="fr-CH" b="0" baseline="0" dirty="0" err="1" smtClean="0">
                <a:sym typeface="Wingdings" panose="05000000000000000000" pitchFamily="2" charset="2"/>
              </a:rPr>
              <a:t>generated</a:t>
            </a:r>
            <a:r>
              <a:rPr lang="fr-CH" b="0" baseline="0" dirty="0" smtClean="0">
                <a:sym typeface="Wingdings" panose="05000000000000000000" pitchFamily="2" charset="2"/>
              </a:rPr>
              <a:t> by SQL Server </a:t>
            </a:r>
            <a:r>
              <a:rPr lang="fr-CH" b="0" baseline="0" dirty="0" err="1" smtClean="0">
                <a:sym typeface="Wingdings" panose="05000000000000000000" pitchFamily="2" charset="2"/>
              </a:rPr>
              <a:t>with</a:t>
            </a:r>
            <a:r>
              <a:rPr lang="fr-CH" b="0" baseline="0" dirty="0" smtClean="0">
                <a:sym typeface="Wingdings" panose="05000000000000000000" pitchFamily="2" charset="2"/>
              </a:rPr>
              <a:t> </a:t>
            </a:r>
            <a:r>
              <a:rPr lang="fr-CH" b="0" baseline="0" dirty="0" err="1" smtClean="0">
                <a:sym typeface="Wingdings" panose="05000000000000000000" pitchFamily="2" charset="2"/>
              </a:rPr>
              <a:t>event</a:t>
            </a:r>
            <a:r>
              <a:rPr lang="fr-CH" b="0" baseline="0" dirty="0" smtClean="0">
                <a:sym typeface="Wingdings" panose="05000000000000000000" pitchFamily="2" charset="2"/>
              </a:rPr>
              <a:t> </a:t>
            </a:r>
            <a:r>
              <a:rPr lang="fr-CH" b="0" baseline="0" dirty="0" err="1" smtClean="0">
                <a:sym typeface="Wingdings" panose="05000000000000000000" pitchFamily="2" charset="2"/>
              </a:rPr>
              <a:t>Tracing</a:t>
            </a:r>
            <a:r>
              <a:rPr lang="fr-CH" b="0" baseline="0" dirty="0" smtClean="0">
                <a:sym typeface="Wingdings" panose="05000000000000000000" pitchFamily="2" charset="2"/>
              </a:rPr>
              <a:t> for Windows (ETW)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H" b="0" baseline="0" dirty="0" err="1" smtClean="0">
                <a:sym typeface="Wingdings" panose="05000000000000000000" pitchFamily="2" charset="2"/>
              </a:rPr>
              <a:t>Leverages</a:t>
            </a:r>
            <a:r>
              <a:rPr lang="fr-CH" b="0" baseline="0" dirty="0" smtClean="0">
                <a:sym typeface="Wingdings" panose="05000000000000000000" pitchFamily="2" charset="2"/>
              </a:rPr>
              <a:t> the </a:t>
            </a:r>
            <a:r>
              <a:rPr lang="fr-CH" b="0" baseline="0" dirty="0" err="1" smtClean="0">
                <a:sym typeface="Wingdings" panose="05000000000000000000" pitchFamily="2" charset="2"/>
              </a:rPr>
              <a:t>classic</a:t>
            </a:r>
            <a:r>
              <a:rPr lang="fr-CH" b="0" baseline="0" dirty="0" smtClean="0">
                <a:sym typeface="Wingdings" panose="05000000000000000000" pitchFamily="2" charset="2"/>
              </a:rPr>
              <a:t> ETW provider and not the </a:t>
            </a:r>
            <a:r>
              <a:rPr lang="fr-CH" b="0" baseline="0" dirty="0" err="1" smtClean="0">
                <a:sym typeface="Wingdings" panose="05000000000000000000" pitchFamily="2" charset="2"/>
              </a:rPr>
              <a:t>newer</a:t>
            </a:r>
            <a:r>
              <a:rPr lang="fr-CH" b="0" baseline="0" dirty="0" smtClean="0">
                <a:sym typeface="Wingdings" panose="05000000000000000000" pitchFamily="2" charset="2"/>
              </a:rPr>
              <a:t> Windows 2008+ </a:t>
            </a:r>
            <a:r>
              <a:rPr lang="fr-CH" b="0" baseline="0" dirty="0" err="1" smtClean="0">
                <a:sym typeface="Wingdings" panose="05000000000000000000" pitchFamily="2" charset="2"/>
              </a:rPr>
              <a:t>manifest-based</a:t>
            </a:r>
            <a:r>
              <a:rPr lang="fr-CH" b="0" baseline="0" dirty="0" smtClean="0">
                <a:sym typeface="Wingdings" panose="05000000000000000000" pitchFamily="2" charset="2"/>
              </a:rPr>
              <a:t> ETW provider in Windows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H" b="0" baseline="0" dirty="0" smtClean="0">
                <a:sym typeface="Wingdings" panose="05000000000000000000" pitchFamily="2" charset="2"/>
              </a:rPr>
              <a:t>  </a:t>
            </a:r>
            <a:r>
              <a:rPr lang="fr-CH" b="0" baseline="0" dirty="0" err="1" smtClean="0">
                <a:sym typeface="Wingdings" panose="05000000000000000000" pitchFamily="2" charset="2"/>
              </a:rPr>
              <a:t>Backwards</a:t>
            </a:r>
            <a:r>
              <a:rPr lang="fr-CH" b="0" baseline="0" dirty="0" smtClean="0">
                <a:sym typeface="Wingdings" panose="05000000000000000000" pitchFamily="2" charset="2"/>
              </a:rPr>
              <a:t> </a:t>
            </a:r>
            <a:r>
              <a:rPr lang="fr-CH" b="0" baseline="0" dirty="0" err="1" smtClean="0">
                <a:sym typeface="Wingdings" panose="05000000000000000000" pitchFamily="2" charset="2"/>
              </a:rPr>
              <a:t>compability</a:t>
            </a:r>
            <a:r>
              <a:rPr lang="fr-CH" b="0" baseline="0" dirty="0" smtClean="0">
                <a:sym typeface="Wingdings" panose="05000000000000000000" pitchFamily="2" charset="2"/>
              </a:rPr>
              <a:t> </a:t>
            </a:r>
            <a:r>
              <a:rPr lang="fr-CH" b="0" baseline="0" dirty="0" err="1" smtClean="0">
                <a:sym typeface="Wingdings" panose="05000000000000000000" pitchFamily="2" charset="2"/>
              </a:rPr>
              <a:t>only</a:t>
            </a:r>
            <a:r>
              <a:rPr lang="fr-CH" b="0" baseline="0" dirty="0" smtClean="0">
                <a:sym typeface="Wingdings" panose="05000000000000000000" pitchFamily="2" charset="2"/>
              </a:rPr>
              <a:t> </a:t>
            </a:r>
            <a:r>
              <a:rPr lang="fr-CH" b="0" baseline="0" dirty="0" err="1" smtClean="0">
                <a:sym typeface="Wingdings" panose="05000000000000000000" pitchFamily="2" charset="2"/>
              </a:rPr>
              <a:t>with</a:t>
            </a:r>
            <a:r>
              <a:rPr lang="fr-CH" b="0" baseline="0" dirty="0" smtClean="0">
                <a:sym typeface="Wingdings" panose="05000000000000000000" pitchFamily="2" charset="2"/>
              </a:rPr>
              <a:t> </a:t>
            </a:r>
            <a:r>
              <a:rPr lang="fr-CH" b="0" baseline="0" dirty="0" err="1" smtClean="0">
                <a:sym typeface="Wingdings" panose="05000000000000000000" pitchFamily="2" charset="2"/>
              </a:rPr>
              <a:t>older</a:t>
            </a:r>
            <a:r>
              <a:rPr lang="fr-CH" b="0" baseline="0" dirty="0" smtClean="0">
                <a:sym typeface="Wingdings" panose="05000000000000000000" pitchFamily="2" charset="2"/>
              </a:rPr>
              <a:t> versions of Windows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H" b="0" baseline="0" dirty="0" smtClean="0">
                <a:sym typeface="Wingdings" panose="05000000000000000000" pitchFamily="2" charset="2"/>
              </a:rPr>
              <a:t>  </a:t>
            </a:r>
            <a:r>
              <a:rPr lang="fr-CH" b="0" baseline="0" dirty="0" err="1" smtClean="0">
                <a:sym typeface="Wingdings" panose="05000000000000000000" pitchFamily="2" charset="2"/>
              </a:rPr>
              <a:t>Useful</a:t>
            </a:r>
            <a:r>
              <a:rPr lang="fr-CH" b="0" baseline="0" dirty="0" smtClean="0">
                <a:sym typeface="Wingdings" panose="05000000000000000000" pitchFamily="2" charset="2"/>
              </a:rPr>
              <a:t> for </a:t>
            </a:r>
            <a:r>
              <a:rPr lang="fr-CH" b="0" baseline="0" dirty="0" err="1" smtClean="0">
                <a:sym typeface="Wingdings" panose="05000000000000000000" pitchFamily="2" charset="2"/>
              </a:rPr>
              <a:t>developpers</a:t>
            </a:r>
            <a:r>
              <a:rPr lang="fr-CH" b="0" baseline="0" dirty="0" smtClean="0">
                <a:sym typeface="Wingdings" panose="05000000000000000000" pitchFamily="2" charset="2"/>
              </a:rPr>
              <a:t> and to </a:t>
            </a:r>
            <a:r>
              <a:rPr lang="fr-CH" b="0" baseline="0" dirty="0" err="1" smtClean="0">
                <a:sym typeface="Wingdings" panose="05000000000000000000" pitchFamily="2" charset="2"/>
              </a:rPr>
              <a:t>understand</a:t>
            </a:r>
            <a:r>
              <a:rPr lang="fr-CH" b="0" baseline="0" dirty="0" smtClean="0">
                <a:sym typeface="Wingdings" panose="05000000000000000000" pitchFamily="2" charset="2"/>
              </a:rPr>
              <a:t> how </a:t>
            </a:r>
            <a:r>
              <a:rPr lang="fr-CH" b="0" baseline="0" dirty="0" err="1" smtClean="0">
                <a:sym typeface="Wingdings" panose="05000000000000000000" pitchFamily="2" charset="2"/>
              </a:rPr>
              <a:t>things</a:t>
            </a:r>
            <a:r>
              <a:rPr lang="fr-CH" b="0" baseline="0" dirty="0" smtClean="0">
                <a:sym typeface="Wingdings" panose="05000000000000000000" pitchFamily="2" charset="2"/>
              </a:rPr>
              <a:t> </a:t>
            </a:r>
            <a:r>
              <a:rPr lang="fr-CH" b="0" baseline="0" dirty="0" err="1" smtClean="0">
                <a:sym typeface="Wingdings" panose="05000000000000000000" pitchFamily="2" charset="2"/>
              </a:rPr>
              <a:t>work</a:t>
            </a:r>
            <a:r>
              <a:rPr lang="fr-CH" b="0" baseline="0" dirty="0" smtClean="0">
                <a:sym typeface="Wingdings" panose="05000000000000000000" pitchFamily="2" charset="2"/>
              </a:rPr>
              <a:t> but </a:t>
            </a:r>
            <a:r>
              <a:rPr lang="fr-CH" b="0" baseline="0" dirty="0" err="1" smtClean="0">
                <a:sym typeface="Wingdings" panose="05000000000000000000" pitchFamily="2" charset="2"/>
              </a:rPr>
              <a:t>impratical</a:t>
            </a:r>
            <a:r>
              <a:rPr lang="fr-CH" b="0" baseline="0" dirty="0" smtClean="0">
                <a:sym typeface="Wingdings" panose="05000000000000000000" pitchFamily="2" charset="2"/>
              </a:rPr>
              <a:t> for </a:t>
            </a:r>
            <a:r>
              <a:rPr lang="fr-CH" b="0" baseline="0" dirty="0" err="1" smtClean="0">
                <a:sym typeface="Wingdings" panose="05000000000000000000" pitchFamily="2" charset="2"/>
              </a:rPr>
              <a:t>general</a:t>
            </a:r>
            <a:r>
              <a:rPr lang="fr-CH" b="0" baseline="0" dirty="0" smtClean="0">
                <a:sym typeface="Wingdings" panose="05000000000000000000" pitchFamily="2" charset="2"/>
              </a:rPr>
              <a:t> administration </a:t>
            </a:r>
            <a:r>
              <a:rPr lang="fr-CH" b="0" baseline="0" dirty="0" err="1" smtClean="0">
                <a:sym typeface="Wingdings" panose="05000000000000000000" pitchFamily="2" charset="2"/>
              </a:rPr>
              <a:t>work</a:t>
            </a:r>
            <a:endParaRPr lang="fr-CH" b="0" baseline="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fr-CH" baseline="0" dirty="0" smtClean="0">
              <a:sym typeface="Wingdings" panose="05000000000000000000" pitchFamily="2" charset="2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H" b="1" baseline="0" dirty="0" smtClean="0">
                <a:sym typeface="Wingdings" panose="05000000000000000000" pitchFamily="2" charset="2"/>
              </a:rPr>
              <a:t>Live Data </a:t>
            </a:r>
            <a:r>
              <a:rPr lang="fr-CH" b="1" baseline="0" dirty="0" err="1" smtClean="0">
                <a:sym typeface="Wingdings" panose="05000000000000000000" pitchFamily="2" charset="2"/>
              </a:rPr>
              <a:t>viewer</a:t>
            </a:r>
            <a:endParaRPr lang="fr-CH" b="1" baseline="0" dirty="0" smtClean="0">
              <a:sym typeface="Wingdings" panose="05000000000000000000" pitchFamily="2" charset="2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H" b="0" baseline="0" dirty="0" smtClean="0">
                <a:sym typeface="Wingdings" panose="05000000000000000000" pitchFamily="2" charset="2"/>
              </a:rPr>
              <a:t>Attaches a streaming </a:t>
            </a:r>
            <a:r>
              <a:rPr lang="fr-CH" b="0" baseline="0" dirty="0" err="1" smtClean="0">
                <a:sym typeface="Wingdings" panose="05000000000000000000" pitchFamily="2" charset="2"/>
              </a:rPr>
              <a:t>target</a:t>
            </a:r>
            <a:r>
              <a:rPr lang="fr-CH" b="0" baseline="0" dirty="0" smtClean="0">
                <a:sym typeface="Wingdings" panose="05000000000000000000" pitchFamily="2" charset="2"/>
              </a:rPr>
              <a:t> to the </a:t>
            </a:r>
            <a:r>
              <a:rPr lang="fr-CH" b="0" baseline="0" dirty="0" err="1" smtClean="0">
                <a:sym typeface="Wingdings" panose="05000000000000000000" pitchFamily="2" charset="2"/>
              </a:rPr>
              <a:t>event</a:t>
            </a:r>
            <a:r>
              <a:rPr lang="fr-CH" b="0" baseline="0" dirty="0" smtClean="0">
                <a:sym typeface="Wingdings" panose="05000000000000000000" pitchFamily="2" charset="2"/>
              </a:rPr>
              <a:t> session and </a:t>
            </a:r>
            <a:r>
              <a:rPr lang="fr-CH" b="0" baseline="0" dirty="0" err="1" smtClean="0">
                <a:sym typeface="Wingdings" panose="05000000000000000000" pitchFamily="2" charset="2"/>
              </a:rPr>
              <a:t>reads</a:t>
            </a:r>
            <a:r>
              <a:rPr lang="fr-CH" b="0" baseline="0" dirty="0" smtClean="0">
                <a:sym typeface="Wingdings" panose="05000000000000000000" pitchFamily="2" charset="2"/>
              </a:rPr>
              <a:t> live </a:t>
            </a:r>
            <a:r>
              <a:rPr lang="fr-CH" b="0" baseline="0" dirty="0" err="1" smtClean="0">
                <a:sym typeface="Wingdings" panose="05000000000000000000" pitchFamily="2" charset="2"/>
              </a:rPr>
              <a:t>event</a:t>
            </a:r>
            <a:r>
              <a:rPr lang="fr-CH" b="0" baseline="0" dirty="0" smtClean="0">
                <a:sym typeface="Wingdings" panose="05000000000000000000" pitchFamily="2" charset="2"/>
              </a:rPr>
              <a:t> </a:t>
            </a:r>
            <a:r>
              <a:rPr lang="fr-CH" b="0" baseline="0" dirty="0" err="1" smtClean="0">
                <a:sym typeface="Wingdings" panose="05000000000000000000" pitchFamily="2" charset="2"/>
              </a:rPr>
              <a:t>stream</a:t>
            </a:r>
            <a:r>
              <a:rPr lang="fr-CH" b="0" baseline="0" dirty="0" smtClean="0">
                <a:sym typeface="Wingdings" panose="05000000000000000000" pitchFamily="2" charset="2"/>
              </a:rPr>
              <a:t> as the memory buffers are </a:t>
            </a:r>
            <a:r>
              <a:rPr lang="fr-CH" b="0" baseline="0" dirty="0" err="1" smtClean="0">
                <a:sym typeface="Wingdings" panose="05000000000000000000" pitchFamily="2" charset="2"/>
              </a:rPr>
              <a:t>dispatched</a:t>
            </a:r>
            <a:r>
              <a:rPr lang="fr-CH" b="0" baseline="0" dirty="0" smtClean="0">
                <a:sym typeface="Wingdings" panose="05000000000000000000" pitchFamily="2" charset="2"/>
              </a:rPr>
              <a:t> by the server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H" b="0" baseline="0" dirty="0" err="1" smtClean="0">
                <a:sym typeface="Wingdings" panose="05000000000000000000" pitchFamily="2" charset="2"/>
              </a:rPr>
              <a:t>Reads</a:t>
            </a:r>
            <a:r>
              <a:rPr lang="fr-CH" b="0" baseline="0" dirty="0" smtClean="0">
                <a:sym typeface="Wingdings" panose="05000000000000000000" pitchFamily="2" charset="2"/>
              </a:rPr>
              <a:t> the </a:t>
            </a:r>
            <a:r>
              <a:rPr lang="fr-CH" b="0" baseline="0" dirty="0" err="1" smtClean="0">
                <a:sym typeface="Wingdings" panose="05000000000000000000" pitchFamily="2" charset="2"/>
              </a:rPr>
              <a:t>raw</a:t>
            </a:r>
            <a:r>
              <a:rPr lang="fr-CH" b="0" baseline="0" dirty="0" smtClean="0">
                <a:sym typeface="Wingdings" panose="05000000000000000000" pitchFamily="2" charset="2"/>
              </a:rPr>
              <a:t> </a:t>
            </a:r>
            <a:r>
              <a:rPr lang="fr-CH" b="0" baseline="0" dirty="0" err="1" smtClean="0">
                <a:sym typeface="Wingdings" panose="05000000000000000000" pitchFamily="2" charset="2"/>
              </a:rPr>
              <a:t>event</a:t>
            </a:r>
            <a:r>
              <a:rPr lang="fr-CH" b="0" baseline="0" dirty="0" smtClean="0">
                <a:sym typeface="Wingdings" panose="05000000000000000000" pitchFamily="2" charset="2"/>
              </a:rPr>
              <a:t> data for the </a:t>
            </a:r>
            <a:r>
              <a:rPr lang="fr-CH" b="0" baseline="0" dirty="0" err="1" smtClean="0">
                <a:sym typeface="Wingdings" panose="05000000000000000000" pitchFamily="2" charset="2"/>
              </a:rPr>
              <a:t>concerned</a:t>
            </a:r>
            <a:r>
              <a:rPr lang="fr-CH" b="0" baseline="0" dirty="0" smtClean="0">
                <a:sym typeface="Wingdings" panose="05000000000000000000" pitchFamily="2" charset="2"/>
              </a:rPr>
              <a:t> session, </a:t>
            </a:r>
            <a:r>
              <a:rPr lang="fr-CH" b="0" baseline="0" dirty="0" err="1" smtClean="0">
                <a:sym typeface="Wingdings" panose="05000000000000000000" pitchFamily="2" charset="2"/>
              </a:rPr>
              <a:t>even</a:t>
            </a:r>
            <a:r>
              <a:rPr lang="fr-CH" b="0" baseline="0" dirty="0" smtClean="0">
                <a:sym typeface="Wingdings" panose="05000000000000000000" pitchFamily="2" charset="2"/>
              </a:rPr>
              <a:t> if no </a:t>
            </a:r>
            <a:r>
              <a:rPr lang="fr-CH" b="0" baseline="0" dirty="0" err="1" smtClean="0">
                <a:sym typeface="Wingdings" panose="05000000000000000000" pitchFamily="2" charset="2"/>
              </a:rPr>
              <a:t>targets</a:t>
            </a:r>
            <a:r>
              <a:rPr lang="fr-CH" b="0" baseline="0" dirty="0" smtClean="0">
                <a:sym typeface="Wingdings" panose="05000000000000000000" pitchFamily="2" charset="2"/>
              </a:rPr>
              <a:t> are </a:t>
            </a:r>
            <a:r>
              <a:rPr lang="fr-CH" b="0" baseline="0" dirty="0" err="1" smtClean="0">
                <a:sym typeface="Wingdings" panose="05000000000000000000" pitchFamily="2" charset="2"/>
              </a:rPr>
              <a:t>defined</a:t>
            </a:r>
            <a:r>
              <a:rPr lang="fr-CH" b="0" baseline="0" dirty="0" smtClean="0">
                <a:sym typeface="Wingdings" panose="05000000000000000000" pitchFamily="2" charset="2"/>
              </a:rPr>
              <a:t> to </a:t>
            </a:r>
            <a:r>
              <a:rPr lang="fr-CH" b="0" baseline="0" dirty="0" err="1" smtClean="0">
                <a:sym typeface="Wingdings" panose="05000000000000000000" pitchFamily="2" charset="2"/>
              </a:rPr>
              <a:t>read</a:t>
            </a:r>
            <a:r>
              <a:rPr lang="fr-CH" b="0" baseline="0" dirty="0" smtClean="0">
                <a:sym typeface="Wingdings" panose="05000000000000000000" pitchFamily="2" charset="2"/>
              </a:rPr>
              <a:t> </a:t>
            </a:r>
            <a:r>
              <a:rPr lang="fr-CH" b="0" baseline="0" dirty="0" err="1" smtClean="0">
                <a:sym typeface="Wingdings" panose="05000000000000000000" pitchFamily="2" charset="2"/>
              </a:rPr>
              <a:t>row</a:t>
            </a:r>
            <a:r>
              <a:rPr lang="fr-CH" b="0" baseline="0" dirty="0" smtClean="0">
                <a:sym typeface="Wingdings" panose="05000000000000000000" pitchFamily="2" charset="2"/>
              </a:rPr>
              <a:t> data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H" b="0" baseline="0" dirty="0" smtClean="0">
                <a:sym typeface="Wingdings" panose="05000000000000000000" pitchFamily="2" charset="2"/>
              </a:rPr>
              <a:t>Will </a:t>
            </a:r>
            <a:r>
              <a:rPr lang="fr-CH" b="0" baseline="0" dirty="0" err="1" smtClean="0">
                <a:sym typeface="Wingdings" panose="05000000000000000000" pitchFamily="2" charset="2"/>
              </a:rPr>
              <a:t>be</a:t>
            </a:r>
            <a:r>
              <a:rPr lang="fr-CH" b="0" baseline="0" dirty="0" smtClean="0">
                <a:sym typeface="Wingdings" panose="05000000000000000000" pitchFamily="2" charset="2"/>
              </a:rPr>
              <a:t> </a:t>
            </a:r>
            <a:r>
              <a:rPr lang="fr-CH" b="0" baseline="0" dirty="0" err="1" smtClean="0">
                <a:sym typeface="Wingdings" panose="05000000000000000000" pitchFamily="2" charset="2"/>
              </a:rPr>
              <a:t>disconnected</a:t>
            </a:r>
            <a:r>
              <a:rPr lang="fr-CH" b="0" baseline="0" dirty="0" smtClean="0">
                <a:sym typeface="Wingdings" panose="05000000000000000000" pitchFamily="2" charset="2"/>
              </a:rPr>
              <a:t> by SQL Server if the </a:t>
            </a:r>
            <a:r>
              <a:rPr lang="fr-CH" b="0" baseline="0" dirty="0" err="1" smtClean="0">
                <a:sym typeface="Wingdings" panose="05000000000000000000" pitchFamily="2" charset="2"/>
              </a:rPr>
              <a:t>number</a:t>
            </a:r>
            <a:r>
              <a:rPr lang="fr-CH" b="0" baseline="0" dirty="0" smtClean="0">
                <a:sym typeface="Wingdings" panose="05000000000000000000" pitchFamily="2" charset="2"/>
              </a:rPr>
              <a:t> of </a:t>
            </a:r>
            <a:r>
              <a:rPr lang="fr-CH" b="0" baseline="0" dirty="0" err="1" smtClean="0">
                <a:sym typeface="Wingdings" panose="05000000000000000000" pitchFamily="2" charset="2"/>
              </a:rPr>
              <a:t>events</a:t>
            </a:r>
            <a:r>
              <a:rPr lang="fr-CH" b="0" baseline="0" dirty="0" smtClean="0">
                <a:sym typeface="Wingdings" panose="05000000000000000000" pitchFamily="2" charset="2"/>
              </a:rPr>
              <a:t> </a:t>
            </a:r>
            <a:r>
              <a:rPr lang="fr-CH" b="0" baseline="0" dirty="0" err="1" smtClean="0">
                <a:sym typeface="Wingdings" panose="05000000000000000000" pitchFamily="2" charset="2"/>
              </a:rPr>
              <a:t>being</a:t>
            </a:r>
            <a:r>
              <a:rPr lang="fr-CH" b="0" baseline="0" dirty="0" smtClean="0">
                <a:sym typeface="Wingdings" panose="05000000000000000000" pitchFamily="2" charset="2"/>
              </a:rPr>
              <a:t> </a:t>
            </a:r>
            <a:r>
              <a:rPr lang="fr-CH" b="0" baseline="0" dirty="0" err="1" smtClean="0">
                <a:sym typeface="Wingdings" panose="05000000000000000000" pitchFamily="2" charset="2"/>
              </a:rPr>
              <a:t>generated</a:t>
            </a:r>
            <a:r>
              <a:rPr lang="fr-CH" b="0" baseline="0" dirty="0" smtClean="0">
                <a:sym typeface="Wingdings" panose="05000000000000000000" pitchFamily="2" charset="2"/>
              </a:rPr>
              <a:t> </a:t>
            </a:r>
            <a:r>
              <a:rPr lang="fr-CH" b="0" baseline="0" dirty="0" err="1" smtClean="0">
                <a:sym typeface="Wingdings" panose="05000000000000000000" pitchFamily="2" charset="2"/>
              </a:rPr>
              <a:t>exceeds</a:t>
            </a:r>
            <a:r>
              <a:rPr lang="fr-CH" b="0" baseline="0" dirty="0" smtClean="0">
                <a:sym typeface="Wingdings" panose="05000000000000000000" pitchFamily="2" charset="2"/>
              </a:rPr>
              <a:t> </a:t>
            </a:r>
            <a:r>
              <a:rPr lang="fr-CH" b="0" baseline="0" dirty="0" err="1" smtClean="0">
                <a:sym typeface="Wingdings" panose="05000000000000000000" pitchFamily="2" charset="2"/>
              </a:rPr>
              <a:t>what</a:t>
            </a:r>
            <a:r>
              <a:rPr lang="fr-CH" b="0" baseline="0" dirty="0" smtClean="0">
                <a:sym typeface="Wingdings" panose="05000000000000000000" pitchFamily="2" charset="2"/>
              </a:rPr>
              <a:t> </a:t>
            </a:r>
            <a:r>
              <a:rPr lang="fr-CH" b="0" baseline="0" dirty="0" err="1" smtClean="0">
                <a:sym typeface="Wingdings" panose="05000000000000000000" pitchFamily="2" charset="2"/>
              </a:rPr>
              <a:t>can</a:t>
            </a:r>
            <a:r>
              <a:rPr lang="fr-CH" b="0" baseline="0" dirty="0" smtClean="0">
                <a:sym typeface="Wingdings" panose="05000000000000000000" pitchFamily="2" charset="2"/>
              </a:rPr>
              <a:t> </a:t>
            </a:r>
            <a:r>
              <a:rPr lang="fr-CH" b="0" baseline="0" dirty="0" err="1" smtClean="0">
                <a:sym typeface="Wingdings" panose="05000000000000000000" pitchFamily="2" charset="2"/>
              </a:rPr>
              <a:t>be</a:t>
            </a:r>
            <a:r>
              <a:rPr lang="fr-CH" b="0" baseline="0" dirty="0" smtClean="0">
                <a:sym typeface="Wingdings" panose="05000000000000000000" pitchFamily="2" charset="2"/>
              </a:rPr>
              <a:t> </a:t>
            </a:r>
            <a:r>
              <a:rPr lang="fr-CH" b="0" baseline="0" dirty="0" err="1" smtClean="0">
                <a:sym typeface="Wingdings" panose="05000000000000000000" pitchFamily="2" charset="2"/>
              </a:rPr>
              <a:t>buffered</a:t>
            </a:r>
            <a:r>
              <a:rPr lang="fr-CH" b="0" baseline="0" dirty="0" smtClean="0">
                <a:sym typeface="Wingdings" panose="05000000000000000000" pitchFamily="2" charset="2"/>
              </a:rPr>
              <a:t> </a:t>
            </a:r>
            <a:r>
              <a:rPr lang="fr-CH" b="0" baseline="0" dirty="0" err="1" smtClean="0">
                <a:sym typeface="Wingdings" panose="05000000000000000000" pitchFamily="2" charset="2"/>
              </a:rPr>
              <a:t>without</a:t>
            </a:r>
            <a:r>
              <a:rPr lang="fr-CH" b="0" baseline="0" dirty="0" smtClean="0">
                <a:sym typeface="Wingdings" panose="05000000000000000000" pitchFamily="2" charset="2"/>
              </a:rPr>
              <a:t> performance impact to the UI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H" b="0" baseline="0" dirty="0" smtClean="0">
                <a:sym typeface="Wingdings" panose="05000000000000000000" pitchFamily="2" charset="2"/>
              </a:rPr>
              <a:t>Limited to display one million of </a:t>
            </a:r>
            <a:r>
              <a:rPr lang="fr-CH" b="0" baseline="0" dirty="0" err="1" smtClean="0">
                <a:sym typeface="Wingdings" panose="05000000000000000000" pitchFamily="2" charset="2"/>
              </a:rPr>
              <a:t>rows</a:t>
            </a:r>
            <a:endParaRPr lang="fr-CH" b="0" baseline="0" dirty="0" smtClean="0">
              <a:sym typeface="Wingdings" panose="05000000000000000000" pitchFamily="2" charset="2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CH" baseline="0" dirty="0" smtClean="0">
              <a:sym typeface="Wingdings" panose="05000000000000000000" pitchFamily="2" charset="2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1D412-F410-4C08-B633-A15CC7896CE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66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NODE = 3 buffers (default)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7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PER_NODE = 3 buffers for each NUMA node (node locality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improvments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event session --&gt; performance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improvment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 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7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PER_CPU = 2.5 buffers per scheduler 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7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event generation is expected important, may allow the event session to retain events that would be dropped with others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partionning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modes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7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Allows to control the buffer size and allocate 2.5 buffers for each scheduler --&gt; data in buffer can be consumed by an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asychronous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while other buffer can fill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7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7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1D412-F410-4C08-B633-A15CC7896CE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78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1D412-F410-4C08-B633-A15CC7896CE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257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1D412-F410-4C08-B633-A15CC7896CE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257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1D412-F410-4C08-B633-A15CC7896CE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257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err="1" smtClean="0"/>
              <a:t>Attach_activity_id_xfer</a:t>
            </a:r>
            <a:r>
              <a:rPr lang="fr-CH" baseline="0" dirty="0" smtClean="0"/>
              <a:t> comprises </a:t>
            </a:r>
            <a:r>
              <a:rPr lang="fr-CH" baseline="0" dirty="0" err="1" smtClean="0"/>
              <a:t>two</a:t>
            </a:r>
            <a:r>
              <a:rPr lang="fr-CH" baseline="0" dirty="0" smtClean="0"/>
              <a:t> parts :</a:t>
            </a:r>
          </a:p>
          <a:p>
            <a:endParaRPr lang="fr-CH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H" baseline="0" dirty="0" smtClean="0"/>
              <a:t>GUID : </a:t>
            </a:r>
            <a:r>
              <a:rPr lang="fr-CH" baseline="0" dirty="0" err="1" smtClean="0"/>
              <a:t>track</a:t>
            </a:r>
            <a:r>
              <a:rPr lang="fr-CH" baseline="0" dirty="0" smtClean="0"/>
              <a:t> </a:t>
            </a:r>
            <a:r>
              <a:rPr lang="fr-CH" baseline="0" dirty="0" err="1" smtClean="0"/>
              <a:t>events</a:t>
            </a:r>
            <a:r>
              <a:rPr lang="fr-CH" baseline="0" dirty="0" smtClean="0"/>
              <a:t> </a:t>
            </a:r>
            <a:r>
              <a:rPr lang="fr-CH" baseline="0" dirty="0" err="1" smtClean="0"/>
              <a:t>that</a:t>
            </a:r>
            <a:r>
              <a:rPr lang="fr-CH" baseline="0" dirty="0" smtClean="0"/>
              <a:t> relate to </a:t>
            </a:r>
            <a:r>
              <a:rPr lang="fr-CH" baseline="0" dirty="0" err="1" smtClean="0"/>
              <a:t>each</a:t>
            </a:r>
            <a:r>
              <a:rPr lang="fr-CH" baseline="0" dirty="0" smtClean="0"/>
              <a:t> </a:t>
            </a:r>
            <a:r>
              <a:rPr lang="fr-CH" baseline="0" dirty="0" err="1" smtClean="0"/>
              <a:t>other</a:t>
            </a:r>
            <a:endParaRPr lang="fr-CH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H" baseline="0" dirty="0" smtClean="0"/>
              <a:t>A </a:t>
            </a:r>
            <a:r>
              <a:rPr lang="fr-CH" baseline="0" dirty="0" err="1" smtClean="0"/>
              <a:t>sequence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number</a:t>
            </a:r>
            <a:r>
              <a:rPr lang="fr-CH" baseline="0" dirty="0" smtClean="0"/>
              <a:t> (</a:t>
            </a:r>
            <a:r>
              <a:rPr lang="fr-CH" baseline="0" dirty="0" err="1" smtClean="0"/>
              <a:t>seq</a:t>
            </a:r>
            <a:r>
              <a:rPr lang="fr-CH" baseline="0" dirty="0" smtClean="0"/>
              <a:t>) : </a:t>
            </a:r>
            <a:r>
              <a:rPr lang="fr-CH" baseline="0" dirty="0" err="1" smtClean="0"/>
              <a:t>provides</a:t>
            </a:r>
            <a:r>
              <a:rPr lang="fr-CH" baseline="0" dirty="0" smtClean="0"/>
              <a:t> the </a:t>
            </a:r>
            <a:r>
              <a:rPr lang="fr-CH" baseline="0" dirty="0" err="1" smtClean="0"/>
              <a:t>order</a:t>
            </a:r>
            <a:r>
              <a:rPr lang="fr-CH" baseline="0" dirty="0" smtClean="0"/>
              <a:t> the </a:t>
            </a:r>
            <a:r>
              <a:rPr lang="fr-CH" baseline="0" dirty="0" err="1" smtClean="0"/>
              <a:t>events</a:t>
            </a:r>
            <a:r>
              <a:rPr lang="fr-CH" baseline="0" dirty="0" smtClean="0"/>
              <a:t> </a:t>
            </a:r>
            <a:r>
              <a:rPr lang="fr-CH" baseline="0" dirty="0" err="1" smtClean="0"/>
              <a:t>fired</a:t>
            </a:r>
            <a:r>
              <a:rPr lang="fr-CH" baseline="0" dirty="0" smtClean="0"/>
              <a:t> </a:t>
            </a:r>
            <a:r>
              <a:rPr lang="fr-CH" baseline="0" dirty="0" err="1" smtClean="0"/>
              <a:t>within</a:t>
            </a:r>
            <a:r>
              <a:rPr lang="fr-CH" baseline="0" dirty="0" smtClean="0"/>
              <a:t> a </a:t>
            </a:r>
            <a:r>
              <a:rPr lang="fr-CH" baseline="0" dirty="0" err="1" smtClean="0"/>
              <a:t>sequence</a:t>
            </a:r>
            <a:endParaRPr lang="fr-CH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1D412-F410-4C08-B633-A15CC7896CE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2577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Event session </a:t>
            </a:r>
            <a:r>
              <a:rPr lang="fr-CH" dirty="0" err="1" smtClean="0"/>
              <a:t>definition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stored</a:t>
            </a:r>
            <a:r>
              <a:rPr lang="fr-CH" baseline="0" dirty="0" smtClean="0"/>
              <a:t> in system </a:t>
            </a:r>
            <a:r>
              <a:rPr lang="fr-CH" baseline="0" dirty="0" err="1" smtClean="0"/>
              <a:t>catalog</a:t>
            </a:r>
            <a:r>
              <a:rPr lang="fr-CH" baseline="0" dirty="0" smtClean="0"/>
              <a:t> vs SQL trace </a:t>
            </a:r>
            <a:r>
              <a:rPr lang="fr-CH" baseline="0" dirty="0" err="1" smtClean="0"/>
              <a:t>defined</a:t>
            </a:r>
            <a:r>
              <a:rPr lang="fr-CH" baseline="0" dirty="0" smtClean="0"/>
              <a:t> in master </a:t>
            </a:r>
            <a:r>
              <a:rPr lang="fr-CH" baseline="0" dirty="0" err="1" smtClean="0"/>
              <a:t>database</a:t>
            </a:r>
            <a:r>
              <a:rPr lang="fr-CH" baseline="0" dirty="0" smtClean="0"/>
              <a:t> and </a:t>
            </a:r>
            <a:r>
              <a:rPr lang="fr-CH" baseline="0" dirty="0" err="1" smtClean="0"/>
              <a:t>related</a:t>
            </a:r>
            <a:r>
              <a:rPr lang="fr-CH" baseline="0" dirty="0" smtClean="0"/>
              <a:t> </a:t>
            </a:r>
            <a:r>
              <a:rPr lang="fr-CH" baseline="0" dirty="0" err="1" smtClean="0"/>
              <a:t>procedure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is</a:t>
            </a:r>
            <a:r>
              <a:rPr lang="fr-CH" baseline="0" dirty="0" smtClean="0"/>
              <a:t> </a:t>
            </a:r>
            <a:r>
              <a:rPr lang="fr-CH" baseline="0" dirty="0" err="1" smtClean="0"/>
              <a:t>marked</a:t>
            </a:r>
            <a:r>
              <a:rPr lang="fr-CH" baseline="0" dirty="0" smtClean="0"/>
              <a:t> to </a:t>
            </a:r>
            <a:r>
              <a:rPr lang="fr-CH" baseline="0" dirty="0" err="1" smtClean="0"/>
              <a:t>start</a:t>
            </a:r>
            <a:r>
              <a:rPr lang="fr-CH" baseline="0" dirty="0" smtClean="0"/>
              <a:t> </a:t>
            </a:r>
            <a:r>
              <a:rPr lang="fr-CH" baseline="0" dirty="0" err="1" smtClean="0"/>
              <a:t>automatically</a:t>
            </a:r>
            <a:r>
              <a:rPr lang="fr-CH" baseline="0" dirty="0" smtClean="0"/>
              <a:t> </a:t>
            </a:r>
            <a:r>
              <a:rPr lang="fr-CH" baseline="0" dirty="0" err="1" smtClean="0"/>
              <a:t>with</a:t>
            </a:r>
            <a:r>
              <a:rPr lang="fr-CH" baseline="0" dirty="0" smtClean="0"/>
              <a:t> SQL Server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1D412-F410-4C08-B633-A15CC7896CE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257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425"/>
            <a:ext cx="9143999" cy="67586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8408" y="516685"/>
            <a:ext cx="8203153" cy="1470025"/>
          </a:xfrm>
        </p:spPr>
        <p:txBody>
          <a:bodyPr>
            <a:normAutofit/>
          </a:bodyPr>
          <a:lstStyle>
            <a:lvl1pPr algn="l">
              <a:defRPr sz="40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SQL Trace </a:t>
            </a:r>
            <a:r>
              <a:rPr lang="en-US" dirty="0" err="1" smtClean="0"/>
              <a:t>vs</a:t>
            </a:r>
            <a:r>
              <a:rPr lang="en-US" dirty="0" smtClean="0"/>
              <a:t> Extended Events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8408" y="1907341"/>
            <a:ext cx="7925349" cy="1752600"/>
          </a:xfrm>
        </p:spPr>
        <p:txBody>
          <a:bodyPr>
            <a:normAutofit/>
          </a:bodyPr>
          <a:lstStyle>
            <a:lvl1pPr marL="0" indent="0" algn="l">
              <a:buNone/>
              <a:defRPr sz="3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David </a:t>
            </a:r>
            <a:r>
              <a:rPr lang="en-US" dirty="0" err="1" smtClean="0"/>
              <a:t>Barbarin</a:t>
            </a:r>
            <a:endParaRPr lang="en-US" dirty="0" smtClean="0"/>
          </a:p>
          <a:p>
            <a:r>
              <a:rPr lang="fr-CH" dirty="0" err="1" smtClean="0"/>
              <a:t>Database</a:t>
            </a:r>
            <a:r>
              <a:rPr lang="fr-CH" dirty="0" smtClean="0"/>
              <a:t> Architect </a:t>
            </a:r>
          </a:p>
          <a:p>
            <a:r>
              <a:rPr lang="fr-CH" dirty="0" smtClean="0"/>
              <a:t>david.barbarin@insentia.ch</a:t>
            </a:r>
            <a:endParaRPr lang="en-US" dirty="0" smtClean="0"/>
          </a:p>
          <a:p>
            <a:endParaRPr lang="fr-CH" dirty="0" smtClean="0"/>
          </a:p>
        </p:txBody>
      </p:sp>
      <p:pic>
        <p:nvPicPr>
          <p:cNvPr id="10" name="Picture 9" descr="SQLSaturday_Final_Web.jpg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786" y="6052890"/>
            <a:ext cx="1653825" cy="8269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144" y="5592932"/>
            <a:ext cx="856781" cy="13089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258" y="6210610"/>
            <a:ext cx="1609124" cy="517707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257452" y="6281680"/>
            <a:ext cx="3506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SQLSaturday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#251 – Paris 2013</a:t>
            </a:r>
          </a:p>
        </p:txBody>
      </p:sp>
    </p:spTree>
    <p:extLst>
      <p:ext uri="{BB962C8B-B14F-4D97-AF65-F5344CB8AC3E}">
        <p14:creationId xmlns:p14="http://schemas.microsoft.com/office/powerpoint/2010/main" val="800730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87" y="6312205"/>
            <a:ext cx="31537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FFFFFF"/>
                </a:solidFill>
              </a:defRPr>
            </a:lvl1pPr>
          </a:lstStyle>
          <a:p>
            <a:r>
              <a:rPr lang="en-US" dirty="0" err="1" smtClean="0"/>
              <a:t>SQLSaturday</a:t>
            </a:r>
            <a:r>
              <a:rPr lang="en-US" dirty="0" smtClean="0"/>
              <a:t> #251 – Paris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243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536576" y="1299672"/>
            <a:ext cx="8686800" cy="0"/>
          </a:xfrm>
          <a:prstGeom prst="line">
            <a:avLst/>
          </a:prstGeom>
          <a:ln w="127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87" y="6312205"/>
            <a:ext cx="31537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FFFFFF"/>
                </a:solidFill>
              </a:defRPr>
            </a:lvl1pPr>
          </a:lstStyle>
          <a:p>
            <a:r>
              <a:rPr lang="en-US" dirty="0" err="1" smtClean="0"/>
              <a:t>SQLSaturday</a:t>
            </a:r>
            <a:r>
              <a:rPr lang="en-US" dirty="0" smtClean="0"/>
              <a:t> #251 – Paris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735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87" y="6312205"/>
            <a:ext cx="31537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FFFFFF"/>
                </a:solidFill>
              </a:defRPr>
            </a:lvl1pPr>
          </a:lstStyle>
          <a:p>
            <a:r>
              <a:rPr lang="en-US" dirty="0" err="1" smtClean="0"/>
              <a:t>SQLSaturday</a:t>
            </a:r>
            <a:r>
              <a:rPr lang="en-US" dirty="0" smtClean="0"/>
              <a:t> #251 – Paris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754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charset="2"/>
              <a:buChar char="§"/>
              <a:defRPr>
                <a:solidFill>
                  <a:schemeClr val="tx2"/>
                </a:solidFill>
              </a:defRPr>
            </a:lvl1pPr>
            <a:lvl2pPr marL="742950" indent="-285750">
              <a:buFont typeface="Wingdings" charset="2"/>
              <a:buChar char="§"/>
              <a:defRPr>
                <a:solidFill>
                  <a:srgbClr val="474947"/>
                </a:solidFill>
              </a:defRPr>
            </a:lvl2pPr>
            <a:lvl3pPr marL="1143000" indent="-228600">
              <a:buFont typeface="Wingdings" charset="2"/>
              <a:buChar char="§"/>
              <a:defRPr>
                <a:solidFill>
                  <a:srgbClr val="474947"/>
                </a:solidFill>
              </a:defRPr>
            </a:lvl3pPr>
            <a:lvl4pPr marL="1600200" indent="-228600">
              <a:buFont typeface="Wingdings" charset="2"/>
              <a:buChar char="§"/>
              <a:defRPr>
                <a:solidFill>
                  <a:srgbClr val="474947"/>
                </a:solidFill>
              </a:defRPr>
            </a:lvl4pPr>
            <a:lvl5pPr marL="2057400" indent="-228600">
              <a:buFont typeface="Wingdings" charset="2"/>
              <a:buChar char="§"/>
              <a:defRPr>
                <a:solidFill>
                  <a:srgbClr val="474947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536576" y="1299672"/>
            <a:ext cx="8686800" cy="0"/>
          </a:xfrm>
          <a:prstGeom prst="line">
            <a:avLst/>
          </a:prstGeom>
          <a:ln w="127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87" y="6312205"/>
            <a:ext cx="31537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FFFFFF"/>
                </a:solidFill>
              </a:defRPr>
            </a:lvl1pPr>
          </a:lstStyle>
          <a:p>
            <a:r>
              <a:rPr lang="en-US" dirty="0" err="1" smtClean="0"/>
              <a:t>SQLSaturday</a:t>
            </a:r>
            <a:r>
              <a:rPr lang="en-US" dirty="0" smtClean="0"/>
              <a:t> #251 – Paris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140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err="1" smtClean="0"/>
              <a:t>Nos</a:t>
            </a:r>
            <a:r>
              <a:rPr lang="en-US" dirty="0" smtClean="0"/>
              <a:t> sponsors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536576" y="1299672"/>
            <a:ext cx="8686800" cy="0"/>
          </a:xfrm>
          <a:prstGeom prst="line">
            <a:avLst/>
          </a:prstGeom>
          <a:ln w="127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 4" descr="Epitech-NEW-BASELINE-BL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324" y="4575182"/>
            <a:ext cx="1969059" cy="719965"/>
          </a:xfrm>
          <a:prstGeom prst="rect">
            <a:avLst/>
          </a:prstGeom>
        </p:spPr>
      </p:pic>
      <p:pic>
        <p:nvPicPr>
          <p:cNvPr id="6" name="Image 5" descr="Logo-AZEO.T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432" y="2535176"/>
            <a:ext cx="1828800" cy="731520"/>
          </a:xfrm>
          <a:prstGeom prst="rect">
            <a:avLst/>
          </a:prstGeom>
        </p:spPr>
      </p:pic>
      <p:pic>
        <p:nvPicPr>
          <p:cNvPr id="7" name="Image 6" descr="Logo-FusionIO - Vert_Black_HiRes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62" y="1846946"/>
            <a:ext cx="4129377" cy="2064690"/>
          </a:xfrm>
          <a:prstGeom prst="rect">
            <a:avLst/>
          </a:prstGeom>
        </p:spPr>
      </p:pic>
      <p:pic>
        <p:nvPicPr>
          <p:cNvPr id="8" name="Image 7" descr="pass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992" y="3978776"/>
            <a:ext cx="1460500" cy="1727200"/>
          </a:xfrm>
          <a:prstGeom prst="rect">
            <a:avLst/>
          </a:prstGeom>
        </p:spPr>
      </p:pic>
      <p:pic>
        <p:nvPicPr>
          <p:cNvPr id="9" name="Image 8" descr="logo-epita-hd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930" y="4575182"/>
            <a:ext cx="1177195" cy="701732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87" y="6312205"/>
            <a:ext cx="31537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FFFFFF"/>
                </a:solidFill>
              </a:defRPr>
            </a:lvl1pPr>
          </a:lstStyle>
          <a:p>
            <a:r>
              <a:rPr lang="en-US" dirty="0" err="1" smtClean="0"/>
              <a:t>SQLSaturday</a:t>
            </a:r>
            <a:r>
              <a:rPr lang="en-US" dirty="0" smtClean="0"/>
              <a:t> #251 – Paris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635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i="0" cap="all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87" y="6312205"/>
            <a:ext cx="31537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FFFFFF"/>
                </a:solidFill>
              </a:defRPr>
            </a:lvl1pPr>
          </a:lstStyle>
          <a:p>
            <a:r>
              <a:rPr lang="en-US" dirty="0" err="1" smtClean="0"/>
              <a:t>SQLSaturday</a:t>
            </a:r>
            <a:r>
              <a:rPr lang="en-US" dirty="0" smtClean="0"/>
              <a:t> #251 – Paris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596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536576" y="1299672"/>
            <a:ext cx="8686800" cy="0"/>
          </a:xfrm>
          <a:prstGeom prst="line">
            <a:avLst/>
          </a:prstGeom>
          <a:ln w="127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87" y="6312205"/>
            <a:ext cx="31537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FFFFFF"/>
                </a:solidFill>
              </a:defRPr>
            </a:lvl1pPr>
          </a:lstStyle>
          <a:p>
            <a:r>
              <a:rPr lang="en-US" dirty="0" err="1" smtClean="0"/>
              <a:t>SQLSaturday</a:t>
            </a:r>
            <a:r>
              <a:rPr lang="en-US" dirty="0" smtClean="0"/>
              <a:t> #251 – Paris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983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536576" y="1299672"/>
            <a:ext cx="8686800" cy="0"/>
          </a:xfrm>
          <a:prstGeom prst="line">
            <a:avLst/>
          </a:prstGeom>
          <a:ln w="127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80687" y="6312205"/>
            <a:ext cx="31537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FFFFFF"/>
                </a:solidFill>
              </a:defRPr>
            </a:lvl1pPr>
          </a:lstStyle>
          <a:p>
            <a:r>
              <a:rPr lang="en-US" dirty="0" err="1" smtClean="0"/>
              <a:t>SQLSaturday</a:t>
            </a:r>
            <a:r>
              <a:rPr lang="en-US" dirty="0" smtClean="0"/>
              <a:t> #251 – Paris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26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536576" y="1299672"/>
            <a:ext cx="8686800" cy="0"/>
          </a:xfrm>
          <a:prstGeom prst="line">
            <a:avLst/>
          </a:prstGeom>
          <a:ln w="127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87" y="6312205"/>
            <a:ext cx="31537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FFFFFF"/>
                </a:solidFill>
              </a:defRPr>
            </a:lvl1pPr>
          </a:lstStyle>
          <a:p>
            <a:r>
              <a:rPr lang="en-US" dirty="0" err="1" smtClean="0"/>
              <a:t>SQLSaturday</a:t>
            </a:r>
            <a:r>
              <a:rPr lang="en-US" dirty="0" smtClean="0"/>
              <a:t> #251 – Paris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537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87" y="6312205"/>
            <a:ext cx="31537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FFFFFF"/>
                </a:solidFill>
              </a:defRPr>
            </a:lvl1pPr>
          </a:lstStyle>
          <a:p>
            <a:r>
              <a:rPr lang="en-US" dirty="0" err="1" smtClean="0"/>
              <a:t>SQLSaturday</a:t>
            </a:r>
            <a:r>
              <a:rPr lang="en-US" dirty="0" smtClean="0"/>
              <a:t> #251 – Paris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986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87" y="6312205"/>
            <a:ext cx="31537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FFFFFF"/>
                </a:solidFill>
              </a:defRPr>
            </a:lvl1pPr>
          </a:lstStyle>
          <a:p>
            <a:r>
              <a:rPr lang="en-US" dirty="0" err="1" smtClean="0"/>
              <a:t>SQLSaturday</a:t>
            </a:r>
            <a:r>
              <a:rPr lang="en-US" dirty="0" smtClean="0"/>
              <a:t> #251 – Paris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090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61639" y="6072791"/>
            <a:ext cx="7392133" cy="79513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260044" y="12203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 descr="SQLSaturday_Final_Web.jpg"/>
          <p:cNvPicPr>
            <a:picLocks noChangeAspect="1"/>
          </p:cNvPicPr>
          <p:nvPr userDrawn="1"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786" y="6052890"/>
            <a:ext cx="1653825" cy="8269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998" y="5208165"/>
            <a:ext cx="1108628" cy="16937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258" y="6210610"/>
            <a:ext cx="1609124" cy="517707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39155" y="6273214"/>
            <a:ext cx="3506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solidFill>
                  <a:schemeClr val="bg1"/>
                </a:solidFill>
              </a:rPr>
              <a:t>SQLSaturday</a:t>
            </a:r>
            <a:r>
              <a:rPr lang="en-US" dirty="0" smtClean="0">
                <a:solidFill>
                  <a:schemeClr val="bg1"/>
                </a:solidFill>
              </a:rPr>
              <a:t> #251 – Paris 2013</a:t>
            </a:r>
          </a:p>
        </p:txBody>
      </p:sp>
    </p:spTree>
    <p:extLst>
      <p:ext uri="{BB962C8B-B14F-4D97-AF65-F5344CB8AC3E}">
        <p14:creationId xmlns:p14="http://schemas.microsoft.com/office/powerpoint/2010/main" val="517766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charset="2"/>
        <a:buChar char="§"/>
        <a:defRPr sz="30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Wingdings" charset="2"/>
        <a:buChar char="§"/>
        <a:defRPr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charset="2"/>
        <a:buChar char="§"/>
        <a:defRPr sz="22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Wingdings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video.fr.msn.com/watch/video/nouveaux-evenements-etendus-dans-sql-server-2012-journees-sql-server/zqc7i9et" TargetMode="External"/><Relationship Id="rId2" Type="http://schemas.openxmlformats.org/officeDocument/2006/relationships/hyperlink" Target="http://elsuket.developpez.com/tutoriels/sqlserveur/EvenementsEtendusSQLServer2008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qlblog.com/blogs/jonathan_kehayias/archive/tags/XEvent+A+Day/default.aspx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8408" y="597500"/>
            <a:ext cx="8203153" cy="1470025"/>
          </a:xfrm>
        </p:spPr>
        <p:txBody>
          <a:bodyPr/>
          <a:lstStyle/>
          <a:p>
            <a:r>
              <a:rPr lang="fr-CH" dirty="0" smtClean="0"/>
              <a:t>SQL Trace vs Extended Events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408" y="2067525"/>
            <a:ext cx="7925349" cy="220326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David </a:t>
            </a:r>
            <a:r>
              <a:rPr lang="en-US" dirty="0" err="1" smtClean="0"/>
              <a:t>Barbarin</a:t>
            </a:r>
            <a:endParaRPr lang="en-US" dirty="0" smtClean="0"/>
          </a:p>
          <a:p>
            <a:r>
              <a:rPr lang="fr-CH" sz="1800" dirty="0" err="1" smtClean="0"/>
              <a:t>Database</a:t>
            </a:r>
            <a:r>
              <a:rPr lang="fr-CH" sz="1800" dirty="0" smtClean="0"/>
              <a:t> </a:t>
            </a:r>
            <a:r>
              <a:rPr lang="fr-CH" sz="1800" dirty="0" smtClean="0"/>
              <a:t>Architect</a:t>
            </a:r>
          </a:p>
          <a:p>
            <a:endParaRPr lang="fr-CH" sz="1800" dirty="0" smtClean="0"/>
          </a:p>
          <a:p>
            <a:r>
              <a:rPr lang="fr-CH" sz="1800" u="sng" dirty="0" smtClean="0">
                <a:solidFill>
                  <a:srgbClr val="0070C0"/>
                </a:solidFill>
              </a:rPr>
              <a:t>david.barbarin@insentia.ch</a:t>
            </a:r>
          </a:p>
          <a:p>
            <a:endParaRPr lang="fr-CH" sz="1800" dirty="0" smtClean="0"/>
          </a:p>
          <a:p>
            <a:r>
              <a:rPr lang="fr-CH" sz="1800" u="sng" dirty="0" smtClean="0">
                <a:solidFill>
                  <a:srgbClr val="0070C0"/>
                </a:solidFill>
              </a:rPr>
              <a:t>http://mikedavem.developpez.com</a:t>
            </a:r>
            <a:endParaRPr lang="fr-CH" sz="1800" u="sng" dirty="0">
              <a:solidFill>
                <a:srgbClr val="0070C0"/>
              </a:solidFill>
            </a:endParaRPr>
          </a:p>
          <a:p>
            <a:r>
              <a:rPr lang="fr-CH" sz="1800" u="sng" dirty="0" smtClean="0">
                <a:solidFill>
                  <a:srgbClr val="0070C0"/>
                </a:solidFill>
              </a:rPr>
              <a:t>http://blog.developpez.com/mikedavem</a:t>
            </a:r>
            <a:endParaRPr lang="en-US" sz="1800" u="sng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072" y="2208423"/>
            <a:ext cx="937638" cy="14708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659" y="2392482"/>
            <a:ext cx="1905000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43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Events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H" dirty="0" smtClean="0"/>
              <a:t>An </a:t>
            </a:r>
            <a:r>
              <a:rPr lang="fr-CH" dirty="0" err="1" smtClean="0"/>
              <a:t>event</a:t>
            </a:r>
            <a:r>
              <a:rPr lang="fr-CH" dirty="0" smtClean="0"/>
              <a:t> corresponds to a </a:t>
            </a:r>
            <a:r>
              <a:rPr lang="fr-CH" dirty="0" err="1" smtClean="0"/>
              <a:t>well</a:t>
            </a:r>
            <a:r>
              <a:rPr lang="fr-CH" dirty="0" smtClean="0"/>
              <a:t>-know point in the code (</a:t>
            </a:r>
            <a:r>
              <a:rPr lang="fr-CH" sz="2400" dirty="0" err="1" smtClean="0"/>
              <a:t>CheckPoint</a:t>
            </a:r>
            <a:r>
              <a:rPr lang="fr-CH" sz="2400" dirty="0" smtClean="0"/>
              <a:t>, Page split, </a:t>
            </a:r>
            <a:r>
              <a:rPr lang="fr-CH" sz="2400" dirty="0" err="1" smtClean="0"/>
              <a:t>FileGrowth</a:t>
            </a:r>
            <a:r>
              <a:rPr lang="fr-CH" sz="2400" dirty="0" smtClean="0"/>
              <a:t> …</a:t>
            </a:r>
            <a:r>
              <a:rPr lang="fr-CH" dirty="0" smtClean="0"/>
              <a:t>)</a:t>
            </a:r>
          </a:p>
          <a:p>
            <a:r>
              <a:rPr lang="fr-CH" dirty="0" err="1" smtClean="0"/>
              <a:t>Delivers</a:t>
            </a:r>
            <a:r>
              <a:rPr lang="fr-CH" dirty="0" smtClean="0"/>
              <a:t> a basic </a:t>
            </a:r>
            <a:r>
              <a:rPr lang="fr-CH" dirty="0" err="1" smtClean="0"/>
              <a:t>payload</a:t>
            </a:r>
            <a:r>
              <a:rPr lang="fr-CH" dirty="0" smtClean="0"/>
              <a:t> of information </a:t>
            </a:r>
            <a:r>
              <a:rPr lang="fr-CH" dirty="0" err="1" smtClean="0"/>
              <a:t>defined</a:t>
            </a:r>
            <a:r>
              <a:rPr lang="fr-CH" dirty="0" smtClean="0"/>
              <a:t> by a </a:t>
            </a:r>
            <a:r>
              <a:rPr lang="fr-CH" dirty="0" err="1" smtClean="0"/>
              <a:t>schema</a:t>
            </a:r>
            <a:r>
              <a:rPr lang="fr-CH" dirty="0" smtClean="0"/>
              <a:t> </a:t>
            </a:r>
          </a:p>
          <a:p>
            <a:r>
              <a:rPr lang="fr-CH" dirty="0" smtClean="0"/>
              <a:t>Events </a:t>
            </a:r>
            <a:r>
              <a:rPr lang="fr-CH" dirty="0" err="1" smtClean="0"/>
              <a:t>may</a:t>
            </a:r>
            <a:r>
              <a:rPr lang="fr-CH" dirty="0" smtClean="0"/>
              <a:t> </a:t>
            </a:r>
            <a:r>
              <a:rPr lang="fr-CH" dirty="0" err="1" smtClean="0"/>
              <a:t>contain</a:t>
            </a:r>
            <a:r>
              <a:rPr lang="fr-CH" dirty="0" smtClean="0"/>
              <a:t> </a:t>
            </a:r>
            <a:r>
              <a:rPr lang="fr-CH" dirty="0" err="1" smtClean="0"/>
              <a:t>customizable</a:t>
            </a:r>
            <a:r>
              <a:rPr lang="fr-CH" dirty="0" smtClean="0"/>
              <a:t> (</a:t>
            </a:r>
            <a:r>
              <a:rPr lang="fr-CH" dirty="0" err="1" smtClean="0"/>
              <a:t>optional</a:t>
            </a:r>
            <a:r>
              <a:rPr lang="fr-CH" dirty="0" smtClean="0"/>
              <a:t>) data </a:t>
            </a:r>
            <a:r>
              <a:rPr lang="fr-CH" dirty="0" err="1" smtClean="0"/>
              <a:t>elements</a:t>
            </a:r>
            <a:r>
              <a:rPr lang="fr-CH" dirty="0" smtClean="0"/>
              <a:t> </a:t>
            </a:r>
            <a:r>
              <a:rPr lang="fr-CH" dirty="0" err="1" smtClean="0"/>
              <a:t>collected</a:t>
            </a:r>
            <a:r>
              <a:rPr lang="fr-CH" dirty="0" smtClean="0"/>
              <a:t> </a:t>
            </a:r>
            <a:r>
              <a:rPr lang="fr-CH" dirty="0" err="1" smtClean="0"/>
              <a:t>when</a:t>
            </a:r>
            <a:r>
              <a:rPr lang="fr-CH" dirty="0" smtClean="0"/>
              <a:t> </a:t>
            </a:r>
            <a:r>
              <a:rPr lang="fr-CH" dirty="0" err="1" smtClean="0"/>
              <a:t>specified</a:t>
            </a:r>
            <a:endParaRPr lang="fr-CH" dirty="0" smtClean="0"/>
          </a:p>
          <a:p>
            <a:r>
              <a:rPr lang="fr-CH" dirty="0" smtClean="0"/>
              <a:t>Events are </a:t>
            </a:r>
            <a:r>
              <a:rPr lang="fr-CH" dirty="0" err="1" smtClean="0"/>
              <a:t>defined</a:t>
            </a:r>
            <a:r>
              <a:rPr lang="fr-CH" dirty="0" smtClean="0"/>
              <a:t> </a:t>
            </a:r>
            <a:r>
              <a:rPr lang="fr-CH" dirty="0" err="1" smtClean="0"/>
              <a:t>using</a:t>
            </a:r>
            <a:r>
              <a:rPr lang="fr-CH" dirty="0" smtClean="0"/>
              <a:t> the ETW model (</a:t>
            </a:r>
            <a:r>
              <a:rPr lang="fr-CH" dirty="0" err="1" smtClean="0"/>
              <a:t>channel</a:t>
            </a:r>
            <a:r>
              <a:rPr lang="fr-CH" dirty="0" smtClean="0"/>
              <a:t>, keyword) to </a:t>
            </a:r>
            <a:r>
              <a:rPr lang="fr-CH" dirty="0" err="1" smtClean="0"/>
              <a:t>allow</a:t>
            </a:r>
            <a:r>
              <a:rPr lang="fr-CH" dirty="0" smtClean="0"/>
              <a:t> </a:t>
            </a:r>
            <a:r>
              <a:rPr lang="fr-CH" dirty="0" err="1" smtClean="0"/>
              <a:t>integration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 ETW</a:t>
            </a:r>
          </a:p>
          <a:p>
            <a:pPr marL="457200" lvl="1" indent="0">
              <a:buNone/>
            </a:pPr>
            <a:endParaRPr lang="fr-CH" dirty="0" smtClean="0"/>
          </a:p>
        </p:txBody>
      </p:sp>
    </p:spTree>
    <p:extLst>
      <p:ext uri="{BB962C8B-B14F-4D97-AF65-F5344CB8AC3E}">
        <p14:creationId xmlns:p14="http://schemas.microsoft.com/office/powerpoint/2010/main" val="151916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Actions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err="1" smtClean="0"/>
              <a:t>Additionnal</a:t>
            </a:r>
            <a:r>
              <a:rPr lang="fr-CH" dirty="0" smtClean="0"/>
              <a:t> state of data to an </a:t>
            </a:r>
            <a:r>
              <a:rPr lang="fr-CH" dirty="0" err="1" smtClean="0"/>
              <a:t>event</a:t>
            </a:r>
            <a:r>
              <a:rPr lang="fr-CH" dirty="0" smtClean="0"/>
              <a:t> </a:t>
            </a:r>
          </a:p>
          <a:p>
            <a:r>
              <a:rPr lang="fr-CH" dirty="0" smtClean="0"/>
              <a:t>Actions are </a:t>
            </a:r>
            <a:r>
              <a:rPr lang="fr-CH" dirty="0" err="1" smtClean="0"/>
              <a:t>executed</a:t>
            </a:r>
            <a:r>
              <a:rPr lang="fr-CH" dirty="0" smtClean="0"/>
              <a:t> </a:t>
            </a:r>
            <a:r>
              <a:rPr lang="fr-CH" dirty="0" err="1" smtClean="0"/>
              <a:t>after</a:t>
            </a:r>
            <a:r>
              <a:rPr lang="fr-CH" dirty="0" smtClean="0"/>
              <a:t> </a:t>
            </a:r>
            <a:r>
              <a:rPr lang="fr-CH" dirty="0" err="1" smtClean="0"/>
              <a:t>predicates</a:t>
            </a:r>
            <a:r>
              <a:rPr lang="fr-CH" dirty="0"/>
              <a:t> </a:t>
            </a:r>
            <a:r>
              <a:rPr lang="fr-CH" dirty="0" err="1" smtClean="0"/>
              <a:t>evaluation</a:t>
            </a:r>
            <a:endParaRPr lang="fr-CH" dirty="0" smtClean="0"/>
          </a:p>
          <a:p>
            <a:r>
              <a:rPr lang="fr-CH" dirty="0" err="1" smtClean="0"/>
              <a:t>Execute</a:t>
            </a:r>
            <a:r>
              <a:rPr lang="fr-CH" dirty="0" smtClean="0"/>
              <a:t> </a:t>
            </a:r>
            <a:r>
              <a:rPr lang="fr-CH" dirty="0" err="1" smtClean="0"/>
              <a:t>synchronously</a:t>
            </a:r>
            <a:r>
              <a:rPr lang="fr-CH" dirty="0" smtClean="0"/>
              <a:t> on the thread </a:t>
            </a:r>
            <a:r>
              <a:rPr lang="fr-CH" dirty="0" err="1" smtClean="0"/>
              <a:t>that</a:t>
            </a:r>
            <a:r>
              <a:rPr lang="fr-CH" dirty="0" smtClean="0"/>
              <a:t> </a:t>
            </a:r>
            <a:r>
              <a:rPr lang="fr-CH" dirty="0" err="1" smtClean="0"/>
              <a:t>fires</a:t>
            </a:r>
            <a:r>
              <a:rPr lang="fr-CH" dirty="0" smtClean="0"/>
              <a:t> the </a:t>
            </a:r>
            <a:r>
              <a:rPr lang="fr-CH" dirty="0" err="1" smtClean="0"/>
              <a:t>event</a:t>
            </a:r>
            <a:endParaRPr lang="fr-CH" dirty="0" smtClean="0"/>
          </a:p>
          <a:p>
            <a:r>
              <a:rPr lang="fr-CH" dirty="0" err="1" smtClean="0"/>
              <a:t>Some</a:t>
            </a:r>
            <a:r>
              <a:rPr lang="fr-CH" dirty="0" smtClean="0"/>
              <a:t> actions </a:t>
            </a:r>
            <a:r>
              <a:rPr lang="fr-CH" dirty="0" err="1" smtClean="0"/>
              <a:t>can</a:t>
            </a:r>
            <a:r>
              <a:rPr lang="fr-CH" dirty="0" smtClean="0"/>
              <a:t> have a </a:t>
            </a:r>
            <a:r>
              <a:rPr lang="fr-CH" dirty="0" err="1" smtClean="0"/>
              <a:t>side</a:t>
            </a:r>
            <a:r>
              <a:rPr lang="fr-CH" dirty="0" smtClean="0"/>
              <a:t> </a:t>
            </a:r>
            <a:r>
              <a:rPr lang="fr-CH" dirty="0" err="1" smtClean="0"/>
              <a:t>effect</a:t>
            </a:r>
            <a:r>
              <a:rPr lang="fr-CH" dirty="0" smtClean="0"/>
              <a:t>   </a:t>
            </a:r>
          </a:p>
          <a:p>
            <a:r>
              <a:rPr lang="fr-CH" dirty="0" smtClean="0"/>
              <a:t>Use TRACK_CAUSALITY </a:t>
            </a:r>
            <a:r>
              <a:rPr lang="fr-CH" dirty="0" err="1" smtClean="0"/>
              <a:t>rather</a:t>
            </a:r>
            <a:r>
              <a:rPr lang="fr-CH" dirty="0" smtClean="0"/>
              <a:t> </a:t>
            </a:r>
            <a:r>
              <a:rPr lang="fr-CH" dirty="0" err="1" smtClean="0"/>
              <a:t>than</a:t>
            </a:r>
            <a:r>
              <a:rPr lang="fr-CH" dirty="0" smtClean="0"/>
              <a:t> </a:t>
            </a:r>
            <a:r>
              <a:rPr lang="fr-CH" dirty="0" err="1" smtClean="0"/>
              <a:t>perform</a:t>
            </a:r>
            <a:r>
              <a:rPr lang="fr-CH" dirty="0" smtClean="0"/>
              <a:t> post-collection </a:t>
            </a:r>
            <a:r>
              <a:rPr lang="fr-CH" dirty="0" err="1" smtClean="0"/>
              <a:t>event</a:t>
            </a:r>
            <a:r>
              <a:rPr lang="fr-CH" dirty="0" smtClean="0"/>
              <a:t> </a:t>
            </a:r>
            <a:r>
              <a:rPr lang="fr-CH" dirty="0" err="1" smtClean="0"/>
              <a:t>correlation</a:t>
            </a:r>
            <a:endParaRPr lang="fr-CH" dirty="0" smtClean="0"/>
          </a:p>
          <a:p>
            <a:pPr marL="457200" lvl="1" indent="0">
              <a:buNone/>
            </a:pPr>
            <a:endParaRPr lang="fr-CH" dirty="0" smtClean="0"/>
          </a:p>
        </p:txBody>
      </p:sp>
    </p:spTree>
    <p:extLst>
      <p:ext uri="{BB962C8B-B14F-4D97-AF65-F5344CB8AC3E}">
        <p14:creationId xmlns:p14="http://schemas.microsoft.com/office/powerpoint/2010/main" val="82587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Predicates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H" dirty="0" err="1" smtClean="0"/>
              <a:t>Boolean</a:t>
            </a:r>
            <a:r>
              <a:rPr lang="fr-CH" dirty="0" smtClean="0"/>
              <a:t> expressions </a:t>
            </a:r>
            <a:r>
              <a:rPr lang="fr-CH" dirty="0" err="1" smtClean="0"/>
              <a:t>that</a:t>
            </a:r>
            <a:r>
              <a:rPr lang="fr-CH" dirty="0" smtClean="0"/>
              <a:t> </a:t>
            </a:r>
            <a:r>
              <a:rPr lang="fr-CH" dirty="0" err="1" smtClean="0"/>
              <a:t>define</a:t>
            </a:r>
            <a:r>
              <a:rPr lang="fr-CH" dirty="0" smtClean="0"/>
              <a:t> the conditions </a:t>
            </a:r>
            <a:r>
              <a:rPr lang="fr-CH" dirty="0" err="1" smtClean="0"/>
              <a:t>required</a:t>
            </a:r>
            <a:r>
              <a:rPr lang="fr-CH" dirty="0" smtClean="0"/>
              <a:t> for an </a:t>
            </a:r>
            <a:r>
              <a:rPr lang="fr-CH" dirty="0" err="1" smtClean="0"/>
              <a:t>event</a:t>
            </a:r>
            <a:r>
              <a:rPr lang="fr-CH" dirty="0" smtClean="0"/>
              <a:t> to </a:t>
            </a:r>
            <a:r>
              <a:rPr lang="fr-CH" dirty="0" err="1" smtClean="0"/>
              <a:t>fire</a:t>
            </a:r>
            <a:endParaRPr lang="fr-CH" dirty="0" smtClean="0"/>
          </a:p>
          <a:p>
            <a:r>
              <a:rPr lang="fr-CH" dirty="0" err="1" smtClean="0"/>
              <a:t>Predicates</a:t>
            </a:r>
            <a:r>
              <a:rPr lang="fr-CH" dirty="0" smtClean="0"/>
              <a:t> support short-circuit </a:t>
            </a:r>
            <a:r>
              <a:rPr lang="fr-CH" dirty="0" err="1" smtClean="0"/>
              <a:t>evaluation</a:t>
            </a:r>
            <a:endParaRPr lang="fr-CH" dirty="0" smtClean="0"/>
          </a:p>
          <a:p>
            <a:r>
              <a:rPr lang="fr-CH" dirty="0" err="1" smtClean="0"/>
              <a:t>Using</a:t>
            </a:r>
            <a:r>
              <a:rPr lang="fr-CH" dirty="0" smtClean="0"/>
              <a:t> of basic or </a:t>
            </a:r>
            <a:r>
              <a:rPr lang="fr-CH" dirty="0" err="1" smtClean="0"/>
              <a:t>textual</a:t>
            </a:r>
            <a:r>
              <a:rPr lang="fr-CH" dirty="0" smtClean="0"/>
              <a:t> </a:t>
            </a:r>
            <a:r>
              <a:rPr lang="fr-CH" dirty="0" err="1" smtClean="0"/>
              <a:t>operators</a:t>
            </a:r>
            <a:r>
              <a:rPr lang="fr-CH" dirty="0" smtClean="0"/>
              <a:t> (</a:t>
            </a:r>
            <a:r>
              <a:rPr lang="fr-CH" dirty="0" err="1" smtClean="0"/>
              <a:t>eg</a:t>
            </a:r>
            <a:r>
              <a:rPr lang="fr-CH" dirty="0" smtClean="0"/>
              <a:t>. </a:t>
            </a:r>
            <a:r>
              <a:rPr lang="fr-CH" sz="2400" i="1" dirty="0" smtClean="0"/>
              <a:t>&gt;, =, &lt; </a:t>
            </a:r>
            <a:r>
              <a:rPr lang="fr-CH" dirty="0" smtClean="0"/>
              <a:t>or </a:t>
            </a:r>
            <a:r>
              <a:rPr lang="fr-CH" sz="2400" i="1" dirty="0" smtClean="0"/>
              <a:t>compare_i_unint64, </a:t>
            </a:r>
            <a:r>
              <a:rPr lang="fr-CH" sz="2400" i="1" dirty="0" err="1" smtClean="0"/>
              <a:t>like_i_sql_unicode_string</a:t>
            </a:r>
            <a:r>
              <a:rPr lang="fr-CH" sz="2400" dirty="0" smtClean="0"/>
              <a:t>)</a:t>
            </a:r>
          </a:p>
          <a:p>
            <a:r>
              <a:rPr lang="fr-CH" dirty="0" err="1" smtClean="0"/>
              <a:t>Operate</a:t>
            </a:r>
            <a:r>
              <a:rPr lang="fr-CH" dirty="0" smtClean="0"/>
              <a:t> to an </a:t>
            </a:r>
            <a:r>
              <a:rPr lang="fr-CH" dirty="0" err="1" smtClean="0"/>
              <a:t>event</a:t>
            </a:r>
            <a:r>
              <a:rPr lang="fr-CH" dirty="0" smtClean="0"/>
              <a:t> </a:t>
            </a:r>
            <a:r>
              <a:rPr lang="fr-CH" dirty="0" err="1" smtClean="0"/>
              <a:t>column</a:t>
            </a:r>
            <a:r>
              <a:rPr lang="fr-CH" dirty="0" smtClean="0"/>
              <a:t> or to a global </a:t>
            </a:r>
            <a:r>
              <a:rPr lang="fr-CH" dirty="0" err="1" smtClean="0"/>
              <a:t>field</a:t>
            </a:r>
            <a:endParaRPr lang="fr-CH" dirty="0" smtClean="0"/>
          </a:p>
        </p:txBody>
      </p:sp>
    </p:spTree>
    <p:extLst>
      <p:ext uri="{BB962C8B-B14F-4D97-AF65-F5344CB8AC3E}">
        <p14:creationId xmlns:p14="http://schemas.microsoft.com/office/powerpoint/2010/main" val="14771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Maps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H" dirty="0" smtClean="0"/>
              <a:t>Tables </a:t>
            </a:r>
            <a:r>
              <a:rPr lang="fr-CH" dirty="0" err="1" smtClean="0"/>
              <a:t>that</a:t>
            </a:r>
            <a:r>
              <a:rPr lang="fr-CH" dirty="0" smtClean="0"/>
              <a:t> </a:t>
            </a:r>
            <a:r>
              <a:rPr lang="fr-CH" dirty="0" err="1" smtClean="0"/>
              <a:t>provide</a:t>
            </a:r>
            <a:r>
              <a:rPr lang="fr-CH" dirty="0" smtClean="0"/>
              <a:t> a </a:t>
            </a:r>
            <a:r>
              <a:rPr lang="fr-CH" dirty="0" err="1" smtClean="0"/>
              <a:t>lookup</a:t>
            </a:r>
            <a:r>
              <a:rPr lang="fr-CH" dirty="0"/>
              <a:t> </a:t>
            </a:r>
            <a:r>
              <a:rPr lang="fr-CH" dirty="0" err="1" smtClean="0"/>
              <a:t>between</a:t>
            </a:r>
            <a:r>
              <a:rPr lang="fr-CH" dirty="0" smtClean="0"/>
              <a:t> code values and </a:t>
            </a:r>
            <a:r>
              <a:rPr lang="fr-CH" dirty="0" err="1" smtClean="0"/>
              <a:t>human</a:t>
            </a:r>
            <a:r>
              <a:rPr lang="fr-CH" dirty="0" smtClean="0"/>
              <a:t> </a:t>
            </a:r>
            <a:r>
              <a:rPr lang="fr-CH" dirty="0" err="1" smtClean="0"/>
              <a:t>readable</a:t>
            </a:r>
            <a:r>
              <a:rPr lang="fr-CH" dirty="0" smtClean="0"/>
              <a:t> values</a:t>
            </a:r>
          </a:p>
          <a:p>
            <a:r>
              <a:rPr lang="fr-CH" dirty="0" err="1" smtClean="0"/>
              <a:t>Maps</a:t>
            </a:r>
            <a:r>
              <a:rPr lang="fr-CH" dirty="0" smtClean="0"/>
              <a:t> are </a:t>
            </a:r>
            <a:r>
              <a:rPr lang="fr-CH" dirty="0" err="1"/>
              <a:t>u</a:t>
            </a:r>
            <a:r>
              <a:rPr lang="fr-CH" dirty="0" err="1" smtClean="0"/>
              <a:t>sed</a:t>
            </a:r>
            <a:r>
              <a:rPr lang="fr-CH" dirty="0" smtClean="0"/>
              <a:t> as types by the SQL Server </a:t>
            </a:r>
            <a:r>
              <a:rPr lang="fr-CH" dirty="0" err="1" smtClean="0"/>
              <a:t>engine</a:t>
            </a:r>
            <a:endParaRPr lang="fr-CH" dirty="0" smtClean="0"/>
          </a:p>
        </p:txBody>
      </p:sp>
    </p:spTree>
    <p:extLst>
      <p:ext uri="{BB962C8B-B14F-4D97-AF65-F5344CB8AC3E}">
        <p14:creationId xmlns:p14="http://schemas.microsoft.com/office/powerpoint/2010/main" val="13597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H" dirty="0" err="1" smtClean="0"/>
              <a:t>Define</a:t>
            </a:r>
            <a:r>
              <a:rPr lang="fr-CH" dirty="0" smtClean="0"/>
              <a:t> data type for an </a:t>
            </a:r>
            <a:r>
              <a:rPr lang="fr-CH" dirty="0" err="1" smtClean="0"/>
              <a:t>event</a:t>
            </a:r>
            <a:r>
              <a:rPr lang="fr-CH" dirty="0" smtClean="0"/>
              <a:t>, a </a:t>
            </a:r>
            <a:r>
              <a:rPr lang="fr-CH" dirty="0" err="1" smtClean="0"/>
              <a:t>predicate</a:t>
            </a:r>
            <a:r>
              <a:rPr lang="fr-CH" dirty="0" smtClean="0"/>
              <a:t>, a </a:t>
            </a:r>
            <a:r>
              <a:rPr lang="fr-CH" dirty="0" err="1" smtClean="0"/>
              <a:t>target</a:t>
            </a:r>
            <a:r>
              <a:rPr lang="fr-CH" dirty="0" smtClean="0"/>
              <a:t> or an action</a:t>
            </a:r>
          </a:p>
        </p:txBody>
      </p:sp>
    </p:spTree>
    <p:extLst>
      <p:ext uri="{BB962C8B-B14F-4D97-AF65-F5344CB8AC3E}">
        <p14:creationId xmlns:p14="http://schemas.microsoft.com/office/powerpoint/2010/main" val="25219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Targets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H" dirty="0" err="1" smtClean="0"/>
              <a:t>Consumers</a:t>
            </a:r>
            <a:r>
              <a:rPr lang="fr-CH" dirty="0" smtClean="0"/>
              <a:t> of </a:t>
            </a:r>
            <a:r>
              <a:rPr lang="fr-CH" dirty="0" err="1" smtClean="0"/>
              <a:t>events</a:t>
            </a:r>
            <a:endParaRPr lang="fr-CH" dirty="0" smtClean="0"/>
          </a:p>
          <a:p>
            <a:r>
              <a:rPr lang="fr-CH" dirty="0" smtClean="0"/>
              <a:t>Can </a:t>
            </a:r>
            <a:r>
              <a:rPr lang="fr-CH" dirty="0" err="1" smtClean="0"/>
              <a:t>be</a:t>
            </a:r>
            <a:r>
              <a:rPr lang="fr-CH" dirty="0" smtClean="0"/>
              <a:t> </a:t>
            </a:r>
            <a:r>
              <a:rPr lang="fr-CH" dirty="0" err="1" smtClean="0"/>
              <a:t>synchronous</a:t>
            </a:r>
            <a:r>
              <a:rPr lang="fr-CH" dirty="0" smtClean="0"/>
              <a:t> or </a:t>
            </a:r>
            <a:r>
              <a:rPr lang="fr-CH" dirty="0" err="1" smtClean="0"/>
              <a:t>asynchronous</a:t>
            </a:r>
            <a:endParaRPr lang="fr-CH" dirty="0" smtClean="0"/>
          </a:p>
          <a:p>
            <a:r>
              <a:rPr lang="fr-CH" dirty="0" err="1"/>
              <a:t>Targets</a:t>
            </a:r>
            <a:r>
              <a:rPr lang="fr-CH" dirty="0"/>
              <a:t> are memory </a:t>
            </a:r>
            <a:r>
              <a:rPr lang="fr-CH" dirty="0" err="1"/>
              <a:t>based</a:t>
            </a:r>
            <a:r>
              <a:rPr lang="fr-CH" dirty="0"/>
              <a:t> or file </a:t>
            </a:r>
            <a:r>
              <a:rPr lang="fr-CH" dirty="0" err="1"/>
              <a:t>based</a:t>
            </a:r>
            <a:r>
              <a:rPr lang="fr-CH" dirty="0"/>
              <a:t> </a:t>
            </a:r>
            <a:r>
              <a:rPr lang="fr-CH" dirty="0" err="1" smtClean="0"/>
              <a:t>consumers</a:t>
            </a:r>
            <a:endParaRPr lang="fr-CH" dirty="0" smtClean="0"/>
          </a:p>
          <a:p>
            <a:r>
              <a:rPr lang="fr-CH" dirty="0" smtClean="0"/>
              <a:t>Basic </a:t>
            </a:r>
            <a:r>
              <a:rPr lang="fr-CH" dirty="0" err="1" smtClean="0"/>
              <a:t>targets</a:t>
            </a:r>
            <a:r>
              <a:rPr lang="fr-CH" dirty="0" smtClean="0"/>
              <a:t> : ring </a:t>
            </a:r>
            <a:r>
              <a:rPr lang="fr-CH" dirty="0" smtClean="0"/>
              <a:t>buffer, </a:t>
            </a:r>
            <a:r>
              <a:rPr lang="fr-CH" dirty="0" err="1" smtClean="0"/>
              <a:t>target</a:t>
            </a:r>
            <a:r>
              <a:rPr lang="fr-CH" dirty="0" smtClean="0"/>
              <a:t>, </a:t>
            </a:r>
            <a:r>
              <a:rPr lang="fr-CH" dirty="0" err="1" smtClean="0"/>
              <a:t>event</a:t>
            </a:r>
            <a:r>
              <a:rPr lang="fr-CH" dirty="0"/>
              <a:t> </a:t>
            </a:r>
            <a:r>
              <a:rPr lang="fr-CH" dirty="0" smtClean="0"/>
              <a:t>file</a:t>
            </a:r>
          </a:p>
          <a:p>
            <a:r>
              <a:rPr lang="fr-CH" dirty="0" err="1" smtClean="0"/>
              <a:t>Specialize</a:t>
            </a:r>
            <a:r>
              <a:rPr lang="fr-CH" dirty="0" smtClean="0"/>
              <a:t> </a:t>
            </a:r>
            <a:r>
              <a:rPr lang="fr-CH" dirty="0" err="1" smtClean="0"/>
              <a:t>targets</a:t>
            </a:r>
            <a:r>
              <a:rPr lang="fr-CH" dirty="0" smtClean="0"/>
              <a:t> : </a:t>
            </a:r>
            <a:r>
              <a:rPr lang="fr-CH" dirty="0" err="1" smtClean="0"/>
              <a:t>histogram</a:t>
            </a:r>
            <a:r>
              <a:rPr lang="fr-CH" dirty="0" smtClean="0"/>
              <a:t>, pair </a:t>
            </a:r>
            <a:r>
              <a:rPr lang="fr-CH" dirty="0" err="1" smtClean="0"/>
              <a:t>matching</a:t>
            </a:r>
            <a:r>
              <a:rPr lang="fr-CH" dirty="0" smtClean="0"/>
              <a:t>, </a:t>
            </a:r>
            <a:r>
              <a:rPr lang="fr-CH" dirty="0" err="1" smtClean="0"/>
              <a:t>event</a:t>
            </a:r>
            <a:r>
              <a:rPr lang="fr-CH" dirty="0" smtClean="0"/>
              <a:t> </a:t>
            </a:r>
            <a:r>
              <a:rPr lang="fr-CH" dirty="0" err="1" smtClean="0"/>
              <a:t>counter</a:t>
            </a:r>
            <a:r>
              <a:rPr lang="fr-CH" dirty="0" smtClean="0"/>
              <a:t>, ETW, live data </a:t>
            </a:r>
            <a:r>
              <a:rPr lang="fr-CH" dirty="0" err="1" smtClean="0"/>
              <a:t>viewer</a:t>
            </a:r>
            <a:endParaRPr lang="fr-CH" dirty="0" smtClean="0"/>
          </a:p>
        </p:txBody>
      </p:sp>
    </p:spTree>
    <p:extLst>
      <p:ext uri="{BB962C8B-B14F-4D97-AF65-F5344CB8AC3E}">
        <p14:creationId xmlns:p14="http://schemas.microsoft.com/office/powerpoint/2010/main" val="56694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options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H" dirty="0" smtClean="0"/>
              <a:t>MAX_MEMORY</a:t>
            </a:r>
          </a:p>
          <a:p>
            <a:r>
              <a:rPr lang="fr-CH" dirty="0" smtClean="0"/>
              <a:t>MEMORY_PARTITION_MODE</a:t>
            </a:r>
          </a:p>
          <a:p>
            <a:r>
              <a:rPr lang="fr-CH" dirty="0" smtClean="0"/>
              <a:t>EVENT_RETENTION_MODE</a:t>
            </a:r>
          </a:p>
          <a:p>
            <a:r>
              <a:rPr lang="fr-CH" dirty="0" smtClean="0"/>
              <a:t>MAX_DISPATCH_LATENCY</a:t>
            </a:r>
          </a:p>
          <a:p>
            <a:r>
              <a:rPr lang="fr-CH" dirty="0" smtClean="0"/>
              <a:t>MAX_EVENT_SIZE</a:t>
            </a:r>
          </a:p>
          <a:p>
            <a:r>
              <a:rPr lang="fr-CH" dirty="0" smtClean="0"/>
              <a:t>TRACK_CAUSALITY</a:t>
            </a:r>
          </a:p>
          <a:p>
            <a:r>
              <a:rPr lang="fr-CH" dirty="0" smtClean="0"/>
              <a:t>STARTUP_STATE</a:t>
            </a:r>
          </a:p>
        </p:txBody>
      </p:sp>
    </p:spTree>
    <p:extLst>
      <p:ext uri="{BB962C8B-B14F-4D97-AF65-F5344CB8AC3E}">
        <p14:creationId xmlns:p14="http://schemas.microsoft.com/office/powerpoint/2010/main" val="373873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option : MAX_MEMORY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H" dirty="0" smtClean="0"/>
              <a:t>Configures the relative maximum size of the </a:t>
            </a:r>
            <a:r>
              <a:rPr lang="fr-CH" dirty="0" err="1" smtClean="0"/>
              <a:t>event</a:t>
            </a:r>
            <a:r>
              <a:rPr lang="fr-CH" dirty="0" smtClean="0"/>
              <a:t> session buffer</a:t>
            </a:r>
          </a:p>
          <a:p>
            <a:r>
              <a:rPr lang="fr-CH" dirty="0" err="1" smtClean="0"/>
              <a:t>Correlates</a:t>
            </a:r>
            <a:r>
              <a:rPr lang="fr-CH" dirty="0" smtClean="0"/>
              <a:t> </a:t>
            </a:r>
            <a:r>
              <a:rPr lang="fr-CH" dirty="0" err="1" smtClean="0"/>
              <a:t>directly</a:t>
            </a:r>
            <a:r>
              <a:rPr lang="fr-CH" dirty="0" smtClean="0"/>
              <a:t> to the </a:t>
            </a:r>
            <a:r>
              <a:rPr lang="fr-CH" sz="1600" dirty="0" smtClean="0"/>
              <a:t>MEMORY_PARTITION_MODE</a:t>
            </a:r>
            <a:r>
              <a:rPr lang="fr-CH" dirty="0" smtClean="0"/>
              <a:t> option</a:t>
            </a:r>
          </a:p>
          <a:p>
            <a:r>
              <a:rPr lang="fr-CH" dirty="0" smtClean="0"/>
              <a:t>Control the size of the file </a:t>
            </a:r>
            <a:r>
              <a:rPr lang="fr-CH" dirty="0" err="1" smtClean="0"/>
              <a:t>writes</a:t>
            </a:r>
            <a:r>
              <a:rPr lang="fr-CH" dirty="0" smtClean="0"/>
              <a:t> to a file </a:t>
            </a:r>
            <a:r>
              <a:rPr lang="fr-CH" dirty="0" err="1" smtClean="0"/>
              <a:t>target</a:t>
            </a:r>
            <a:r>
              <a:rPr lang="fr-CH" dirty="0" smtClean="0"/>
              <a:t> for </a:t>
            </a:r>
            <a:r>
              <a:rPr lang="fr-CH" dirty="0" err="1" smtClean="0"/>
              <a:t>heavily</a:t>
            </a:r>
            <a:r>
              <a:rPr lang="fr-CH" dirty="0" smtClean="0"/>
              <a:t> </a:t>
            </a:r>
            <a:r>
              <a:rPr lang="fr-CH" dirty="0" err="1" smtClean="0"/>
              <a:t>event</a:t>
            </a:r>
            <a:r>
              <a:rPr lang="fr-CH" dirty="0" smtClean="0"/>
              <a:t> sessions</a:t>
            </a:r>
          </a:p>
          <a:p>
            <a:r>
              <a:rPr lang="fr-CH" dirty="0" smtClean="0"/>
              <a:t>Default </a:t>
            </a:r>
            <a:r>
              <a:rPr lang="fr-CH" dirty="0" err="1" smtClean="0"/>
              <a:t>is</a:t>
            </a:r>
            <a:r>
              <a:rPr lang="fr-CH" dirty="0" smtClean="0"/>
              <a:t> 4 MB </a:t>
            </a:r>
          </a:p>
        </p:txBody>
      </p:sp>
    </p:spTree>
    <p:extLst>
      <p:ext uri="{BB962C8B-B14F-4D97-AF65-F5344CB8AC3E}">
        <p14:creationId xmlns:p14="http://schemas.microsoft.com/office/powerpoint/2010/main" val="46119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Session option : </a:t>
            </a:r>
            <a:r>
              <a:rPr lang="en-US" sz="2000" dirty="0" smtClean="0"/>
              <a:t>MEMORY_PARTITION_MODE</a:t>
            </a:r>
            <a:endParaRPr lang="en-US" sz="2000" dirty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H" dirty="0" err="1" smtClean="0"/>
              <a:t>Determines</a:t>
            </a:r>
            <a:r>
              <a:rPr lang="fr-CH" dirty="0" smtClean="0"/>
              <a:t> the final </a:t>
            </a:r>
            <a:r>
              <a:rPr lang="fr-CH" dirty="0" err="1" smtClean="0"/>
              <a:t>number</a:t>
            </a:r>
            <a:r>
              <a:rPr lang="fr-CH" dirty="0" smtClean="0"/>
              <a:t> of buffers for an </a:t>
            </a:r>
            <a:r>
              <a:rPr lang="fr-CH" dirty="0" err="1" smtClean="0"/>
              <a:t>event</a:t>
            </a:r>
            <a:r>
              <a:rPr lang="fr-CH" dirty="0" smtClean="0"/>
              <a:t> session</a:t>
            </a:r>
          </a:p>
          <a:p>
            <a:r>
              <a:rPr lang="fr-CH" sz="2000" dirty="0" smtClean="0"/>
              <a:t>NODE</a:t>
            </a:r>
            <a:r>
              <a:rPr lang="fr-CH" dirty="0" smtClean="0"/>
              <a:t> (default) = 3 buffers </a:t>
            </a:r>
          </a:p>
          <a:p>
            <a:r>
              <a:rPr lang="fr-CH" sz="2000" dirty="0" smtClean="0"/>
              <a:t>PER_NODE</a:t>
            </a:r>
            <a:r>
              <a:rPr lang="fr-CH" dirty="0" smtClean="0"/>
              <a:t> = 3 buffers for </a:t>
            </a:r>
            <a:r>
              <a:rPr lang="fr-CH" dirty="0" err="1" smtClean="0"/>
              <a:t>each</a:t>
            </a:r>
            <a:r>
              <a:rPr lang="fr-CH" dirty="0" smtClean="0"/>
              <a:t> NUMA </a:t>
            </a:r>
            <a:r>
              <a:rPr lang="fr-CH" dirty="0" err="1" smtClean="0"/>
              <a:t>node</a:t>
            </a:r>
            <a:endParaRPr lang="fr-CH" dirty="0" smtClean="0"/>
          </a:p>
          <a:p>
            <a:r>
              <a:rPr lang="fr-CH" sz="2000" dirty="0" smtClean="0"/>
              <a:t>PER_CPU</a:t>
            </a:r>
            <a:r>
              <a:rPr lang="fr-CH" dirty="0" smtClean="0"/>
              <a:t> = 2.5 buffers for </a:t>
            </a:r>
            <a:r>
              <a:rPr lang="fr-CH" dirty="0" err="1" smtClean="0"/>
              <a:t>each</a:t>
            </a:r>
            <a:r>
              <a:rPr lang="fr-CH" dirty="0" smtClean="0"/>
              <a:t> </a:t>
            </a:r>
            <a:r>
              <a:rPr lang="fr-CH" dirty="0" err="1" smtClean="0"/>
              <a:t>scheduler</a:t>
            </a:r>
            <a:endParaRPr lang="fr-CH" dirty="0" smtClean="0"/>
          </a:p>
        </p:txBody>
      </p:sp>
    </p:spTree>
    <p:extLst>
      <p:ext uri="{BB962C8B-B14F-4D97-AF65-F5344CB8AC3E}">
        <p14:creationId xmlns:p14="http://schemas.microsoft.com/office/powerpoint/2010/main" val="57901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Session option : </a:t>
            </a:r>
            <a:r>
              <a:rPr lang="en-US" sz="2200" dirty="0" smtClean="0"/>
              <a:t>EVENT_RETENTION_MODE</a:t>
            </a:r>
            <a:endParaRPr lang="en-US" sz="2200" dirty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H" dirty="0" err="1" smtClean="0"/>
              <a:t>Determines</a:t>
            </a:r>
            <a:r>
              <a:rPr lang="fr-CH" dirty="0" smtClean="0"/>
              <a:t> </a:t>
            </a:r>
            <a:r>
              <a:rPr lang="fr-CH" dirty="0" err="1" smtClean="0"/>
              <a:t>whether</a:t>
            </a:r>
            <a:r>
              <a:rPr lang="fr-CH" dirty="0" smtClean="0"/>
              <a:t> single </a:t>
            </a:r>
            <a:r>
              <a:rPr lang="fr-CH" dirty="0" err="1" smtClean="0"/>
              <a:t>event</a:t>
            </a:r>
            <a:r>
              <a:rPr lang="fr-CH" dirty="0" smtClean="0"/>
              <a:t>, </a:t>
            </a:r>
            <a:r>
              <a:rPr lang="fr-CH" dirty="0" err="1" smtClean="0"/>
              <a:t>entire</a:t>
            </a:r>
            <a:r>
              <a:rPr lang="fr-CH" dirty="0" smtClean="0"/>
              <a:t> buffer or no </a:t>
            </a:r>
            <a:r>
              <a:rPr lang="fr-CH" dirty="0" err="1" smtClean="0"/>
              <a:t>events</a:t>
            </a:r>
            <a:r>
              <a:rPr lang="fr-CH" dirty="0" smtClean="0"/>
              <a:t> </a:t>
            </a:r>
            <a:r>
              <a:rPr lang="fr-CH" dirty="0" err="1" smtClean="0"/>
              <a:t>can</a:t>
            </a:r>
            <a:r>
              <a:rPr lang="fr-CH" dirty="0" smtClean="0"/>
              <a:t> </a:t>
            </a:r>
            <a:r>
              <a:rPr lang="fr-CH" dirty="0" err="1" smtClean="0"/>
              <a:t>be</a:t>
            </a:r>
            <a:r>
              <a:rPr lang="fr-CH" dirty="0" smtClean="0"/>
              <a:t> </a:t>
            </a:r>
            <a:r>
              <a:rPr lang="fr-CH" dirty="0" err="1" smtClean="0"/>
              <a:t>lost</a:t>
            </a:r>
            <a:r>
              <a:rPr lang="fr-CH" dirty="0" smtClean="0"/>
              <a:t> by XE session</a:t>
            </a:r>
          </a:p>
          <a:p>
            <a:r>
              <a:rPr lang="fr-CH" sz="2000" dirty="0" smtClean="0"/>
              <a:t>NO_EVENT_LOSS</a:t>
            </a:r>
            <a:r>
              <a:rPr lang="fr-CH" dirty="0" smtClean="0"/>
              <a:t> </a:t>
            </a:r>
            <a:r>
              <a:rPr lang="fr-CH" dirty="0" err="1" smtClean="0"/>
              <a:t>can</a:t>
            </a:r>
            <a:r>
              <a:rPr lang="fr-CH" dirty="0" smtClean="0"/>
              <a:t> impact performance </a:t>
            </a:r>
            <a:r>
              <a:rPr lang="fr-CH" dirty="0" err="1" smtClean="0"/>
              <a:t>under</a:t>
            </a:r>
            <a:r>
              <a:rPr lang="fr-CH" dirty="0" smtClean="0"/>
              <a:t> </a:t>
            </a:r>
            <a:r>
              <a:rPr lang="fr-CH" dirty="0" err="1" smtClean="0"/>
              <a:t>heavy</a:t>
            </a:r>
            <a:r>
              <a:rPr lang="fr-CH" dirty="0" smtClean="0"/>
              <a:t> </a:t>
            </a:r>
            <a:r>
              <a:rPr lang="fr-CH" dirty="0" err="1" smtClean="0"/>
              <a:t>event</a:t>
            </a:r>
            <a:r>
              <a:rPr lang="fr-CH" dirty="0" smtClean="0"/>
              <a:t> </a:t>
            </a:r>
            <a:r>
              <a:rPr lang="fr-CH" dirty="0" err="1" smtClean="0"/>
              <a:t>generation</a:t>
            </a:r>
            <a:endParaRPr lang="fr-CH" dirty="0" smtClean="0"/>
          </a:p>
          <a:p>
            <a:r>
              <a:rPr lang="fr-CH" sz="2000" dirty="0" smtClean="0"/>
              <a:t>NO_EVENT_LOSS</a:t>
            </a:r>
            <a:r>
              <a:rPr lang="fr-CH" sz="3200" dirty="0" smtClean="0"/>
              <a:t> </a:t>
            </a:r>
            <a:r>
              <a:rPr lang="fr-CH" sz="3200" dirty="0" err="1" smtClean="0"/>
              <a:t>can</a:t>
            </a:r>
            <a:r>
              <a:rPr lang="fr-CH" sz="3200" dirty="0" smtClean="0"/>
              <a:t> </a:t>
            </a:r>
            <a:r>
              <a:rPr lang="fr-CH" sz="3200" dirty="0" err="1" smtClean="0"/>
              <a:t>limit</a:t>
            </a:r>
            <a:r>
              <a:rPr lang="fr-CH" sz="3200" dirty="0" smtClean="0"/>
              <a:t> the </a:t>
            </a:r>
            <a:r>
              <a:rPr lang="fr-CH" sz="3200" dirty="0" err="1" smtClean="0"/>
              <a:t>number</a:t>
            </a:r>
            <a:r>
              <a:rPr lang="fr-CH" sz="3200" dirty="0" smtClean="0"/>
              <a:t> of </a:t>
            </a:r>
            <a:r>
              <a:rPr lang="fr-CH" sz="3200" dirty="0" err="1" smtClean="0"/>
              <a:t>events</a:t>
            </a:r>
            <a:r>
              <a:rPr lang="fr-CH" sz="3200" dirty="0" smtClean="0"/>
              <a:t> (</a:t>
            </a:r>
            <a:r>
              <a:rPr lang="fr-CH" sz="3200" dirty="0" err="1" smtClean="0"/>
              <a:t>eg</a:t>
            </a:r>
            <a:r>
              <a:rPr lang="fr-CH" sz="3200" dirty="0" smtClean="0"/>
              <a:t>. </a:t>
            </a:r>
            <a:r>
              <a:rPr lang="fr-CH" sz="3200" dirty="0" err="1" smtClean="0"/>
              <a:t>page_read</a:t>
            </a:r>
            <a:r>
              <a:rPr lang="fr-CH" dirty="0"/>
              <a:t>)</a:t>
            </a:r>
            <a:endParaRPr lang="fr-CH" dirty="0" smtClean="0"/>
          </a:p>
        </p:txBody>
      </p:sp>
    </p:spTree>
    <p:extLst>
      <p:ext uri="{BB962C8B-B14F-4D97-AF65-F5344CB8AC3E}">
        <p14:creationId xmlns:p14="http://schemas.microsoft.com/office/powerpoint/2010/main" val="262012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Extended events and architecture</a:t>
            </a:r>
          </a:p>
          <a:p>
            <a:r>
              <a:rPr lang="en-US" dirty="0" smtClean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388021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Session option : </a:t>
            </a:r>
            <a:r>
              <a:rPr lang="en-US" sz="2200" dirty="0" smtClean="0"/>
              <a:t>MAX_DISPATCH_LATENCY</a:t>
            </a:r>
            <a:endParaRPr lang="en-US" sz="2200" dirty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H" dirty="0" smtClean="0"/>
              <a:t>Configures the maximum time an </a:t>
            </a:r>
            <a:r>
              <a:rPr lang="fr-CH" dirty="0" err="1" smtClean="0"/>
              <a:t>event</a:t>
            </a:r>
            <a:r>
              <a:rPr lang="fr-CH" dirty="0" smtClean="0"/>
              <a:t> </a:t>
            </a:r>
            <a:r>
              <a:rPr lang="fr-CH" dirty="0" err="1" smtClean="0"/>
              <a:t>will</a:t>
            </a:r>
            <a:r>
              <a:rPr lang="fr-CH" dirty="0" smtClean="0"/>
              <a:t> </a:t>
            </a:r>
            <a:r>
              <a:rPr lang="fr-CH" dirty="0" err="1" smtClean="0"/>
              <a:t>remain</a:t>
            </a:r>
            <a:r>
              <a:rPr lang="fr-CH" dirty="0" smtClean="0"/>
              <a:t> in a memory buffer </a:t>
            </a:r>
            <a:r>
              <a:rPr lang="fr-CH" dirty="0" err="1" smtClean="0"/>
              <a:t>before</a:t>
            </a:r>
            <a:r>
              <a:rPr lang="fr-CH" dirty="0" smtClean="0"/>
              <a:t> </a:t>
            </a:r>
            <a:r>
              <a:rPr lang="fr-CH" dirty="0" err="1" smtClean="0"/>
              <a:t>being</a:t>
            </a:r>
            <a:r>
              <a:rPr lang="fr-CH" dirty="0" smtClean="0"/>
              <a:t> </a:t>
            </a:r>
            <a:r>
              <a:rPr lang="fr-CH" dirty="0" err="1" smtClean="0"/>
              <a:t>dispatch</a:t>
            </a:r>
            <a:r>
              <a:rPr lang="fr-CH" dirty="0" smtClean="0"/>
              <a:t> to </a:t>
            </a:r>
            <a:r>
              <a:rPr lang="fr-CH" dirty="0" err="1" smtClean="0"/>
              <a:t>asynchronous</a:t>
            </a:r>
            <a:r>
              <a:rPr lang="fr-CH" dirty="0" smtClean="0"/>
              <a:t> </a:t>
            </a:r>
            <a:r>
              <a:rPr lang="fr-CH" dirty="0" err="1" smtClean="0"/>
              <a:t>target</a:t>
            </a:r>
            <a:r>
              <a:rPr lang="fr-CH" dirty="0" smtClean="0"/>
              <a:t> </a:t>
            </a:r>
          </a:p>
          <a:p>
            <a:endParaRPr lang="fr-CH" dirty="0" smtClean="0"/>
          </a:p>
          <a:p>
            <a:r>
              <a:rPr lang="fr-CH" dirty="0" smtClean="0"/>
              <a:t>Default </a:t>
            </a:r>
            <a:r>
              <a:rPr lang="fr-CH" dirty="0" err="1" smtClean="0"/>
              <a:t>is</a:t>
            </a:r>
            <a:r>
              <a:rPr lang="fr-CH" dirty="0" smtClean="0"/>
              <a:t> 30 secondes</a:t>
            </a:r>
          </a:p>
        </p:txBody>
      </p:sp>
    </p:spTree>
    <p:extLst>
      <p:ext uri="{BB962C8B-B14F-4D97-AF65-F5344CB8AC3E}">
        <p14:creationId xmlns:p14="http://schemas.microsoft.com/office/powerpoint/2010/main" val="183710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Session option : </a:t>
            </a:r>
            <a:r>
              <a:rPr lang="en-US" sz="2200" dirty="0" smtClean="0"/>
              <a:t>MAX_EVENT_SIZE</a:t>
            </a:r>
            <a:endParaRPr lang="en-US" sz="2200" dirty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H" dirty="0" err="1" smtClean="0"/>
              <a:t>Etablishes</a:t>
            </a:r>
            <a:r>
              <a:rPr lang="fr-CH" dirty="0" smtClean="0"/>
              <a:t> the size of large buffers </a:t>
            </a:r>
            <a:r>
              <a:rPr lang="fr-CH" dirty="0" err="1" smtClean="0"/>
              <a:t>associated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 an </a:t>
            </a:r>
            <a:r>
              <a:rPr lang="fr-CH" dirty="0" err="1" smtClean="0"/>
              <a:t>event</a:t>
            </a:r>
            <a:r>
              <a:rPr lang="fr-CH" dirty="0" smtClean="0"/>
              <a:t> for collection of </a:t>
            </a:r>
            <a:r>
              <a:rPr lang="fr-CH" dirty="0" err="1" smtClean="0"/>
              <a:t>events</a:t>
            </a:r>
            <a:r>
              <a:rPr lang="fr-CH" dirty="0" smtClean="0"/>
              <a:t> </a:t>
            </a:r>
            <a:r>
              <a:rPr lang="fr-CH" dirty="0" err="1" smtClean="0"/>
              <a:t>larger</a:t>
            </a:r>
            <a:r>
              <a:rPr lang="fr-CH" dirty="0" smtClean="0"/>
              <a:t> </a:t>
            </a:r>
            <a:r>
              <a:rPr lang="fr-CH" dirty="0" err="1" smtClean="0"/>
              <a:t>than</a:t>
            </a:r>
            <a:r>
              <a:rPr lang="fr-CH" dirty="0" smtClean="0"/>
              <a:t> the buffer standard size</a:t>
            </a:r>
          </a:p>
          <a:p>
            <a:r>
              <a:rPr lang="fr-CH" dirty="0" smtClean="0"/>
              <a:t> </a:t>
            </a:r>
            <a:r>
              <a:rPr lang="fr-CH" sz="2000" dirty="0" smtClean="0"/>
              <a:t>MAX_EVENT_SIZE</a:t>
            </a:r>
            <a:r>
              <a:rPr lang="fr-CH" dirty="0" smtClean="0"/>
              <a:t> &gt;= </a:t>
            </a:r>
            <a:r>
              <a:rPr lang="fr-CH" sz="2000" dirty="0" smtClean="0"/>
              <a:t>MAX_MEMORY</a:t>
            </a:r>
          </a:p>
          <a:p>
            <a:r>
              <a:rPr lang="fr-CH" dirty="0" smtClean="0"/>
              <a:t> </a:t>
            </a:r>
            <a:r>
              <a:rPr lang="fr-CH" dirty="0" err="1" smtClean="0"/>
              <a:t>Necessary</a:t>
            </a:r>
            <a:r>
              <a:rPr lang="fr-CH" dirty="0" smtClean="0"/>
              <a:t> for </a:t>
            </a:r>
            <a:r>
              <a:rPr lang="fr-CH" dirty="0" err="1" smtClean="0"/>
              <a:t>event</a:t>
            </a:r>
            <a:r>
              <a:rPr lang="fr-CH" dirty="0" smtClean="0"/>
              <a:t> sessions </a:t>
            </a:r>
            <a:r>
              <a:rPr lang="fr-CH" dirty="0" err="1" smtClean="0"/>
              <a:t>that</a:t>
            </a:r>
            <a:r>
              <a:rPr lang="fr-CH" dirty="0" smtClean="0"/>
              <a:t> capture large </a:t>
            </a:r>
            <a:r>
              <a:rPr lang="fr-CH" dirty="0" err="1" smtClean="0"/>
              <a:t>events</a:t>
            </a:r>
            <a:r>
              <a:rPr lang="fr-CH" dirty="0" smtClean="0"/>
              <a:t> (</a:t>
            </a:r>
            <a:r>
              <a:rPr lang="fr-CH" dirty="0" err="1" smtClean="0"/>
              <a:t>collecting</a:t>
            </a:r>
            <a:r>
              <a:rPr lang="fr-CH" dirty="0" smtClean="0"/>
              <a:t> </a:t>
            </a:r>
            <a:r>
              <a:rPr lang="fr-CH" dirty="0" err="1" smtClean="0"/>
              <a:t>IOData</a:t>
            </a:r>
            <a:r>
              <a:rPr lang="fr-CH" dirty="0" smtClean="0"/>
              <a:t>, </a:t>
            </a:r>
            <a:r>
              <a:rPr lang="fr-CH" dirty="0" err="1" smtClean="0"/>
              <a:t>sql_text</a:t>
            </a:r>
            <a:r>
              <a:rPr lang="fr-CH" dirty="0" smtClean="0"/>
              <a:t> …)</a:t>
            </a:r>
          </a:p>
        </p:txBody>
      </p:sp>
    </p:spTree>
    <p:extLst>
      <p:ext uri="{BB962C8B-B14F-4D97-AF65-F5344CB8AC3E}">
        <p14:creationId xmlns:p14="http://schemas.microsoft.com/office/powerpoint/2010/main" val="326101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Session option : </a:t>
            </a:r>
            <a:r>
              <a:rPr lang="en-US" sz="2200" dirty="0" smtClean="0"/>
              <a:t>TRACK_CAUSALITY</a:t>
            </a:r>
            <a:endParaRPr lang="en-US" sz="2200" dirty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H" dirty="0" err="1" smtClean="0"/>
              <a:t>Powerfull</a:t>
            </a:r>
            <a:r>
              <a:rPr lang="fr-CH" dirty="0" smtClean="0"/>
              <a:t> option for </a:t>
            </a:r>
            <a:r>
              <a:rPr lang="fr-CH" dirty="0" err="1" smtClean="0"/>
              <a:t>events</a:t>
            </a:r>
            <a:r>
              <a:rPr lang="fr-CH" dirty="0" smtClean="0"/>
              <a:t> </a:t>
            </a:r>
            <a:r>
              <a:rPr lang="fr-CH" dirty="0" err="1" smtClean="0"/>
              <a:t>correlation</a:t>
            </a:r>
            <a:r>
              <a:rPr lang="fr-CH" dirty="0" smtClean="0"/>
              <a:t> </a:t>
            </a:r>
            <a:endParaRPr lang="fr-CH" dirty="0"/>
          </a:p>
          <a:p>
            <a:r>
              <a:rPr lang="fr-CH" dirty="0" err="1" smtClean="0"/>
              <a:t>Adds</a:t>
            </a:r>
            <a:r>
              <a:rPr lang="fr-CH" dirty="0" smtClean="0"/>
              <a:t> the </a:t>
            </a:r>
            <a:r>
              <a:rPr lang="fr-CH" sz="2000" dirty="0" err="1" smtClean="0"/>
              <a:t>attach_activity_id</a:t>
            </a:r>
            <a:r>
              <a:rPr lang="fr-CH" dirty="0" smtClean="0"/>
              <a:t> and </a:t>
            </a:r>
            <a:r>
              <a:rPr lang="fr-CH" sz="2000" dirty="0" err="1" smtClean="0"/>
              <a:t>attach_activity_id_xfe</a:t>
            </a:r>
            <a:r>
              <a:rPr lang="fr-CH" dirty="0" err="1" smtClean="0"/>
              <a:t>r</a:t>
            </a:r>
            <a:r>
              <a:rPr lang="fr-CH" dirty="0" smtClean="0"/>
              <a:t> actions to </a:t>
            </a:r>
            <a:r>
              <a:rPr lang="fr-CH" dirty="0" err="1" smtClean="0"/>
              <a:t>every</a:t>
            </a:r>
            <a:r>
              <a:rPr lang="fr-CH" dirty="0" smtClean="0"/>
              <a:t> </a:t>
            </a:r>
            <a:r>
              <a:rPr lang="fr-CH" dirty="0" err="1" smtClean="0"/>
              <a:t>event</a:t>
            </a:r>
            <a:r>
              <a:rPr lang="fr-CH" dirty="0" smtClean="0"/>
              <a:t> for </a:t>
            </a:r>
            <a:r>
              <a:rPr lang="fr-CH" dirty="0" err="1" smtClean="0"/>
              <a:t>event</a:t>
            </a:r>
            <a:r>
              <a:rPr lang="fr-CH" dirty="0" smtClean="0"/>
              <a:t> to </a:t>
            </a:r>
            <a:r>
              <a:rPr lang="fr-CH" dirty="0" err="1" smtClean="0"/>
              <a:t>correlate</a:t>
            </a:r>
            <a:r>
              <a:rPr lang="fr-CH" dirty="0" smtClean="0"/>
              <a:t> </a:t>
            </a:r>
            <a:r>
              <a:rPr lang="fr-CH" dirty="0" err="1" smtClean="0"/>
              <a:t>events</a:t>
            </a:r>
            <a:r>
              <a:rPr lang="fr-CH" dirty="0" smtClean="0"/>
              <a:t> and the </a:t>
            </a:r>
            <a:r>
              <a:rPr lang="fr-CH" dirty="0" err="1" smtClean="0"/>
              <a:t>order</a:t>
            </a:r>
            <a:r>
              <a:rPr lang="fr-CH" dirty="0" smtClean="0"/>
              <a:t> </a:t>
            </a:r>
            <a:r>
              <a:rPr lang="fr-CH" dirty="0" err="1" smtClean="0"/>
              <a:t>they</a:t>
            </a:r>
            <a:r>
              <a:rPr lang="fr-CH" dirty="0" smtClean="0"/>
              <a:t> </a:t>
            </a:r>
            <a:r>
              <a:rPr lang="fr-CH" dirty="0" err="1" smtClean="0"/>
              <a:t>fired</a:t>
            </a:r>
            <a:endParaRPr lang="fr-CH" dirty="0" smtClean="0"/>
          </a:p>
          <a:p>
            <a:r>
              <a:rPr lang="fr-CH" dirty="0" smtClean="0"/>
              <a:t> </a:t>
            </a:r>
            <a:r>
              <a:rPr lang="fr-CH" sz="2000" dirty="0" err="1" smtClean="0"/>
              <a:t>Attach_activity_id_xfer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attached</a:t>
            </a:r>
            <a:r>
              <a:rPr lang="fr-CH" dirty="0" smtClean="0"/>
              <a:t> to </a:t>
            </a:r>
            <a:r>
              <a:rPr lang="fr-CH" dirty="0" err="1" smtClean="0"/>
              <a:t>events</a:t>
            </a:r>
            <a:r>
              <a:rPr lang="fr-CH" dirty="0" smtClean="0"/>
              <a:t> </a:t>
            </a:r>
            <a:r>
              <a:rPr lang="fr-CH" dirty="0" err="1" smtClean="0"/>
              <a:t>that</a:t>
            </a:r>
            <a:r>
              <a:rPr lang="fr-CH" dirty="0" smtClean="0"/>
              <a:t> </a:t>
            </a:r>
            <a:r>
              <a:rPr lang="fr-CH" dirty="0" err="1" smtClean="0"/>
              <a:t>transfer</a:t>
            </a:r>
            <a:r>
              <a:rPr lang="fr-CH" dirty="0" smtClean="0"/>
              <a:t> </a:t>
            </a:r>
            <a:r>
              <a:rPr lang="fr-CH" dirty="0" err="1" smtClean="0"/>
              <a:t>activities</a:t>
            </a:r>
            <a:r>
              <a:rPr lang="fr-CH" dirty="0" smtClean="0"/>
              <a:t> for end-to-end </a:t>
            </a:r>
            <a:r>
              <a:rPr lang="fr-CH" dirty="0" err="1" smtClean="0"/>
              <a:t>tracking</a:t>
            </a:r>
            <a:r>
              <a:rPr lang="fr-CH" dirty="0" smtClean="0"/>
              <a:t> of </a:t>
            </a:r>
            <a:r>
              <a:rPr lang="fr-CH" dirty="0" err="1" smtClean="0"/>
              <a:t>events</a:t>
            </a:r>
            <a:r>
              <a:rPr lang="fr-CH" dirty="0" smtClean="0"/>
              <a:t> for </a:t>
            </a:r>
            <a:r>
              <a:rPr lang="fr-CH" dirty="0" err="1" smtClean="0"/>
              <a:t>correlation</a:t>
            </a:r>
            <a:endParaRPr lang="fr-CH" dirty="0" smtClean="0"/>
          </a:p>
          <a:p>
            <a:r>
              <a:rPr lang="fr-CH" dirty="0" smtClean="0"/>
              <a:t>Default </a:t>
            </a:r>
            <a:r>
              <a:rPr lang="fr-CH" dirty="0" err="1" smtClean="0"/>
              <a:t>is</a:t>
            </a:r>
            <a:r>
              <a:rPr lang="fr-CH" dirty="0" smtClean="0"/>
              <a:t> OFF</a:t>
            </a:r>
          </a:p>
        </p:txBody>
      </p:sp>
    </p:spTree>
    <p:extLst>
      <p:ext uri="{BB962C8B-B14F-4D97-AF65-F5344CB8AC3E}">
        <p14:creationId xmlns:p14="http://schemas.microsoft.com/office/powerpoint/2010/main" val="212135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Session option : </a:t>
            </a:r>
            <a:r>
              <a:rPr lang="en-US" sz="2200" dirty="0" smtClean="0"/>
              <a:t>STARTUP_STATE</a:t>
            </a:r>
            <a:endParaRPr lang="en-US" sz="2200" dirty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H" dirty="0" smtClean="0"/>
              <a:t>Configures the </a:t>
            </a:r>
            <a:r>
              <a:rPr lang="fr-CH" dirty="0" err="1" smtClean="0"/>
              <a:t>event</a:t>
            </a:r>
            <a:r>
              <a:rPr lang="fr-CH" dirty="0" smtClean="0"/>
              <a:t> session to </a:t>
            </a:r>
            <a:r>
              <a:rPr lang="fr-CH" dirty="0" err="1" smtClean="0"/>
              <a:t>start</a:t>
            </a:r>
            <a:r>
              <a:rPr lang="fr-CH" dirty="0" smtClean="0"/>
              <a:t> </a:t>
            </a:r>
            <a:r>
              <a:rPr lang="fr-CH" dirty="0" err="1" smtClean="0"/>
              <a:t>automatically</a:t>
            </a:r>
            <a:r>
              <a:rPr lang="fr-CH" dirty="0" smtClean="0"/>
              <a:t> </a:t>
            </a:r>
            <a:r>
              <a:rPr lang="fr-CH" dirty="0" err="1" smtClean="0"/>
              <a:t>when</a:t>
            </a:r>
            <a:r>
              <a:rPr lang="fr-CH" dirty="0" smtClean="0"/>
              <a:t> SQL Server </a:t>
            </a:r>
            <a:r>
              <a:rPr lang="fr-CH" dirty="0" err="1" smtClean="0"/>
              <a:t>starts</a:t>
            </a:r>
            <a:endParaRPr lang="fr-CH" dirty="0" smtClean="0"/>
          </a:p>
          <a:p>
            <a:r>
              <a:rPr lang="fr-CH" dirty="0" smtClean="0"/>
              <a:t>Default </a:t>
            </a:r>
            <a:r>
              <a:rPr lang="fr-CH" dirty="0" err="1" smtClean="0"/>
              <a:t>is</a:t>
            </a:r>
            <a:r>
              <a:rPr lang="fr-CH" dirty="0" smtClean="0"/>
              <a:t> OFF </a:t>
            </a:r>
          </a:p>
        </p:txBody>
      </p:sp>
    </p:spTree>
    <p:extLst>
      <p:ext uri="{BB962C8B-B14F-4D97-AF65-F5344CB8AC3E}">
        <p14:creationId xmlns:p14="http://schemas.microsoft.com/office/powerpoint/2010/main" val="310579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DMVs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H" dirty="0" err="1" smtClean="0"/>
              <a:t>sys.server_event_sessions</a:t>
            </a:r>
            <a:endParaRPr lang="fr-CH" dirty="0" smtClean="0"/>
          </a:p>
          <a:p>
            <a:r>
              <a:rPr lang="fr-CH" dirty="0" err="1" smtClean="0"/>
              <a:t>sys.server_event_session_events</a:t>
            </a:r>
            <a:endParaRPr lang="fr-CH" dirty="0" smtClean="0"/>
          </a:p>
          <a:p>
            <a:r>
              <a:rPr lang="fr-CH" dirty="0" err="1" smtClean="0"/>
              <a:t>sys.server_event_session_actions</a:t>
            </a:r>
            <a:endParaRPr lang="fr-CH" dirty="0" smtClean="0"/>
          </a:p>
          <a:p>
            <a:r>
              <a:rPr lang="fr-CH" dirty="0" err="1" smtClean="0"/>
              <a:t>sys.server_event_session_fields</a:t>
            </a:r>
            <a:endParaRPr lang="fr-CH" dirty="0" smtClean="0"/>
          </a:p>
          <a:p>
            <a:r>
              <a:rPr lang="fr-CH" dirty="0" err="1"/>
              <a:t>sys.server_event_session_targets</a:t>
            </a:r>
            <a:endParaRPr lang="fr-CH" dirty="0" smtClean="0"/>
          </a:p>
        </p:txBody>
      </p:sp>
    </p:spTree>
    <p:extLst>
      <p:ext uri="{BB962C8B-B14F-4D97-AF65-F5344CB8AC3E}">
        <p14:creationId xmlns:p14="http://schemas.microsoft.com/office/powerpoint/2010/main" val="270323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DMVs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H" dirty="0" err="1" smtClean="0"/>
              <a:t>sys.dm_xe_sessions</a:t>
            </a:r>
            <a:endParaRPr lang="fr-CH" dirty="0" smtClean="0"/>
          </a:p>
          <a:p>
            <a:r>
              <a:rPr lang="fr-CH" dirty="0" err="1" smtClean="0"/>
              <a:t>sys.dm_xe_session_targets</a:t>
            </a:r>
            <a:endParaRPr lang="fr-CH" dirty="0" smtClean="0"/>
          </a:p>
          <a:p>
            <a:r>
              <a:rPr lang="fr-CH" dirty="0" err="1" smtClean="0"/>
              <a:t>sys.dm_xe_session_events</a:t>
            </a:r>
            <a:endParaRPr lang="fr-CH" dirty="0" smtClean="0"/>
          </a:p>
          <a:p>
            <a:r>
              <a:rPr lang="fr-CH" dirty="0" err="1" smtClean="0"/>
              <a:t>sys.dm_xe_session_event_actions</a:t>
            </a:r>
            <a:endParaRPr lang="fr-CH" dirty="0" smtClean="0"/>
          </a:p>
          <a:p>
            <a:r>
              <a:rPr lang="fr-CH" dirty="0" err="1"/>
              <a:t>sys.dm_xe_session_object_columns</a:t>
            </a:r>
            <a:endParaRPr lang="fr-CH" dirty="0" smtClean="0"/>
          </a:p>
        </p:txBody>
      </p:sp>
    </p:spTree>
    <p:extLst>
      <p:ext uri="{BB962C8B-B14F-4D97-AF65-F5344CB8AC3E}">
        <p14:creationId xmlns:p14="http://schemas.microsoft.com/office/powerpoint/2010/main" val="192218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DMVs / DMF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H" dirty="0" err="1" smtClean="0"/>
              <a:t>sys.dm_xe_packages</a:t>
            </a:r>
            <a:endParaRPr lang="fr-CH" dirty="0" smtClean="0"/>
          </a:p>
          <a:p>
            <a:r>
              <a:rPr lang="fr-CH" dirty="0" err="1" smtClean="0"/>
              <a:t>sys.dm_xe_objects</a:t>
            </a:r>
            <a:endParaRPr lang="fr-CH" dirty="0" smtClean="0"/>
          </a:p>
          <a:p>
            <a:r>
              <a:rPr lang="fr-CH" dirty="0" err="1" smtClean="0"/>
              <a:t>sys.dm_xe_object_columns</a:t>
            </a:r>
            <a:endParaRPr lang="fr-CH" dirty="0" smtClean="0"/>
          </a:p>
          <a:p>
            <a:r>
              <a:rPr lang="fr-CH" dirty="0" err="1" smtClean="0"/>
              <a:t>sys.dm_xe_map_values</a:t>
            </a:r>
            <a:endParaRPr lang="fr-CH" dirty="0" smtClean="0"/>
          </a:p>
          <a:p>
            <a:pPr marL="0" indent="0">
              <a:buNone/>
            </a:pPr>
            <a:endParaRPr lang="fr-CH" dirty="0"/>
          </a:p>
          <a:p>
            <a:r>
              <a:rPr lang="fr-CH" dirty="0" err="1" smtClean="0"/>
              <a:t>sys.dm_os_dispatcher_pools</a:t>
            </a:r>
            <a:endParaRPr lang="fr-CH" dirty="0" smtClean="0"/>
          </a:p>
          <a:p>
            <a:r>
              <a:rPr lang="fr-CH" dirty="0" err="1"/>
              <a:t>sys.fn_xe_file_target_read_file</a:t>
            </a:r>
            <a:r>
              <a:rPr lang="fr-CH" dirty="0"/>
              <a:t>()</a:t>
            </a:r>
            <a:endParaRPr lang="fr-CH" dirty="0" smtClean="0"/>
          </a:p>
        </p:txBody>
      </p:sp>
    </p:spTree>
    <p:extLst>
      <p:ext uri="{BB962C8B-B14F-4D97-AF65-F5344CB8AC3E}">
        <p14:creationId xmlns:p14="http://schemas.microsoft.com/office/powerpoint/2010/main" val="195605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629" y="1689410"/>
            <a:ext cx="3824868" cy="382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51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741" y="1818229"/>
            <a:ext cx="4784042" cy="328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71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Nos</a:t>
            </a:r>
            <a:r>
              <a:rPr lang="en-US" dirty="0" smtClean="0"/>
              <a:t> sponsors</a:t>
            </a:r>
            <a:endParaRPr lang="en-US" dirty="0"/>
          </a:p>
        </p:txBody>
      </p:sp>
      <p:pic>
        <p:nvPicPr>
          <p:cNvPr id="10" name="Image 9" descr="Epitech-NEW-BASELINE-BLE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617" y="4329872"/>
            <a:ext cx="1969059" cy="719965"/>
          </a:xfrm>
          <a:prstGeom prst="rect">
            <a:avLst/>
          </a:prstGeom>
        </p:spPr>
      </p:pic>
      <p:pic>
        <p:nvPicPr>
          <p:cNvPr id="11" name="Image 10" descr="Logo-AZEO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725" y="2289866"/>
            <a:ext cx="1828800" cy="731520"/>
          </a:xfrm>
          <a:prstGeom prst="rect">
            <a:avLst/>
          </a:prstGeom>
        </p:spPr>
      </p:pic>
      <p:pic>
        <p:nvPicPr>
          <p:cNvPr id="12" name="Image 11" descr="Logo-FusionIO - Vert_Black_HiRe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55" y="1601636"/>
            <a:ext cx="4129377" cy="2064690"/>
          </a:xfrm>
          <a:prstGeom prst="rect">
            <a:avLst/>
          </a:prstGeom>
        </p:spPr>
      </p:pic>
      <p:pic>
        <p:nvPicPr>
          <p:cNvPr id="14" name="Image 13" descr="logo-epita-h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223" y="4329872"/>
            <a:ext cx="1177195" cy="701732"/>
          </a:xfrm>
          <a:prstGeom prst="rect">
            <a:avLst/>
          </a:prstGeom>
        </p:spPr>
      </p:pic>
      <p:pic>
        <p:nvPicPr>
          <p:cNvPr id="2" name="Image 1" descr="pass_logo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604" y="4127015"/>
            <a:ext cx="993260" cy="110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23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event engine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371" y="1544538"/>
            <a:ext cx="6097474" cy="425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2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LINKS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H" sz="1800" dirty="0" smtClean="0">
                <a:hlinkClick r:id="rId2"/>
              </a:rPr>
              <a:t>Les événements étendus avec SQL Server 2008 </a:t>
            </a:r>
            <a:r>
              <a:rPr lang="fr-CH" sz="1800" dirty="0" smtClean="0"/>
              <a:t>(Nicolas </a:t>
            </a:r>
            <a:r>
              <a:rPr lang="fr-CH" sz="1800" dirty="0" err="1" smtClean="0"/>
              <a:t>Souquet</a:t>
            </a:r>
            <a:r>
              <a:rPr lang="fr-CH" sz="1800" dirty="0" smtClean="0"/>
              <a:t>)</a:t>
            </a:r>
          </a:p>
          <a:p>
            <a:endParaRPr lang="fr-CH" sz="1800" dirty="0" smtClean="0"/>
          </a:p>
          <a:p>
            <a:r>
              <a:rPr lang="fr-CH" sz="1800" dirty="0" smtClean="0">
                <a:hlinkClick r:id="rId3"/>
              </a:rPr>
              <a:t>Nouveaux événements étendus avec SQL Server 2012 </a:t>
            </a:r>
            <a:r>
              <a:rPr lang="fr-CH" sz="1800" dirty="0" smtClean="0"/>
              <a:t>(David </a:t>
            </a:r>
            <a:r>
              <a:rPr lang="fr-CH" sz="1800" dirty="0" err="1" smtClean="0"/>
              <a:t>Baffaleuf</a:t>
            </a:r>
            <a:r>
              <a:rPr lang="fr-CH" sz="1800" dirty="0" smtClean="0"/>
              <a:t>)</a:t>
            </a:r>
          </a:p>
          <a:p>
            <a:endParaRPr lang="fr-CH" sz="1800" dirty="0" smtClean="0"/>
          </a:p>
          <a:p>
            <a:r>
              <a:rPr lang="fr-CH" sz="1800" dirty="0" smtClean="0">
                <a:hlinkClick r:id="rId4"/>
              </a:rPr>
              <a:t>An </a:t>
            </a:r>
            <a:r>
              <a:rPr lang="fr-CH" sz="1800" dirty="0" err="1" smtClean="0">
                <a:hlinkClick r:id="rId4"/>
              </a:rPr>
              <a:t>Xevent</a:t>
            </a:r>
            <a:r>
              <a:rPr lang="fr-CH" sz="1800" dirty="0" smtClean="0">
                <a:hlinkClick r:id="rId4"/>
              </a:rPr>
              <a:t> a </a:t>
            </a:r>
            <a:r>
              <a:rPr lang="fr-CH" sz="1800" dirty="0" err="1" smtClean="0">
                <a:hlinkClick r:id="rId4"/>
              </a:rPr>
              <a:t>day</a:t>
            </a:r>
            <a:r>
              <a:rPr lang="fr-CH" sz="1800" dirty="0" smtClean="0">
                <a:hlinkClick r:id="rId4"/>
              </a:rPr>
              <a:t> </a:t>
            </a:r>
            <a:r>
              <a:rPr lang="fr-CH" sz="1800" dirty="0" smtClean="0"/>
              <a:t>(Jonathan </a:t>
            </a:r>
            <a:r>
              <a:rPr lang="fr-CH" sz="1800" dirty="0" err="1" smtClean="0"/>
              <a:t>Kehayias</a:t>
            </a:r>
            <a:r>
              <a:rPr lang="fr-CH" sz="18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0099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 versus Post processing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Post-processing : Collecting every event and then don't worry about reducing data set after you’ve collected the data</a:t>
            </a:r>
          </a:p>
          <a:p>
            <a:endParaRPr lang="fr-CH" dirty="0" smtClean="0"/>
          </a:p>
          <a:p>
            <a:r>
              <a:rPr lang="fr-CH" dirty="0" err="1" smtClean="0"/>
              <a:t>Pre-processing</a:t>
            </a:r>
            <a:r>
              <a:rPr lang="fr-CH" dirty="0" smtClean="0"/>
              <a:t> : </a:t>
            </a:r>
            <a:r>
              <a:rPr lang="en-US" dirty="0"/>
              <a:t>Filtering events as part of the event generation code and therefore can “short-circuit” the event from firing. </a:t>
            </a:r>
            <a:endParaRPr lang="fr-CH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2323710" y="5078350"/>
            <a:ext cx="65769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dirty="0" smtClean="0">
                <a:solidFill>
                  <a:srgbClr val="FF0000"/>
                </a:solidFill>
              </a:rPr>
              <a:t>EXTENDED EVENTS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635620" y="5163015"/>
            <a:ext cx="1527717" cy="60216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4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Extended event execution life </a:t>
            </a:r>
            <a:r>
              <a:rPr lang="en-US" dirty="0" smtClean="0"/>
              <a:t>cycle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638355" y="1979760"/>
            <a:ext cx="1526875" cy="78500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err="1" smtClean="0"/>
              <a:t>Pre-collect</a:t>
            </a:r>
            <a:r>
              <a:rPr lang="fr-CH" dirty="0" smtClean="0"/>
              <a:t> :</a:t>
            </a:r>
          </a:p>
          <a:p>
            <a:pPr algn="ctr"/>
            <a:r>
              <a:rPr lang="fr-CH" dirty="0" smtClean="0"/>
              <a:t>Is </a:t>
            </a:r>
            <a:r>
              <a:rPr lang="fr-CH" dirty="0" err="1" smtClean="0"/>
              <a:t>enabled</a:t>
            </a:r>
            <a:r>
              <a:rPr lang="fr-CH" dirty="0" smtClean="0"/>
              <a:t> ?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178834" y="1997012"/>
            <a:ext cx="1943819" cy="78500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err="1" smtClean="0"/>
              <a:t>Collect</a:t>
            </a:r>
            <a:r>
              <a:rPr lang="fr-CH" dirty="0" smtClean="0"/>
              <a:t> Event data </a:t>
            </a:r>
            <a:r>
              <a:rPr lang="fr-CH" dirty="0" err="1" smtClean="0"/>
              <a:t>Collected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248401" y="1997012"/>
            <a:ext cx="2283124" cy="785003"/>
          </a:xfrm>
          <a:prstGeom prst="roundRect">
            <a:avLst/>
          </a:prstGeom>
          <a:gradFill>
            <a:gsLst>
              <a:gs pos="0">
                <a:srgbClr val="FFC000"/>
              </a:gs>
              <a:gs pos="100000">
                <a:srgbClr val="FFC00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Post-</a:t>
            </a:r>
            <a:r>
              <a:rPr lang="fr-CH" dirty="0" err="1" smtClean="0"/>
              <a:t>collect</a:t>
            </a:r>
            <a:endParaRPr lang="fr-CH" dirty="0" smtClean="0"/>
          </a:p>
          <a:p>
            <a:pPr algn="ctr"/>
            <a:r>
              <a:rPr lang="fr-CH" dirty="0" err="1" smtClean="0"/>
              <a:t>Predicate</a:t>
            </a:r>
            <a:r>
              <a:rPr lang="fr-CH" dirty="0" smtClean="0"/>
              <a:t> </a:t>
            </a:r>
            <a:r>
              <a:rPr lang="fr-CH" dirty="0" err="1" smtClean="0"/>
              <a:t>evalution</a:t>
            </a:r>
            <a:endParaRPr lang="en-US" dirty="0"/>
          </a:p>
        </p:txBody>
      </p:sp>
      <p:sp>
        <p:nvSpPr>
          <p:cNvPr id="4" name="Striped Right Arrow 3"/>
          <p:cNvSpPr/>
          <p:nvPr/>
        </p:nvSpPr>
        <p:spPr>
          <a:xfrm>
            <a:off x="2303253" y="2195420"/>
            <a:ext cx="715992" cy="388189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riped Right Arrow 8"/>
          <p:cNvSpPr/>
          <p:nvPr/>
        </p:nvSpPr>
        <p:spPr>
          <a:xfrm>
            <a:off x="5282242" y="2195418"/>
            <a:ext cx="715992" cy="388189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38354" y="4392283"/>
            <a:ext cx="1526875" cy="785003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DAACA8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Actions </a:t>
            </a:r>
            <a:r>
              <a:rPr lang="fr-CH" dirty="0" err="1" smtClean="0"/>
              <a:t>executed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3321169" y="4392282"/>
            <a:ext cx="1659148" cy="78500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err="1" smtClean="0"/>
              <a:t>Synchronous</a:t>
            </a:r>
            <a:r>
              <a:rPr lang="fr-CH" dirty="0" smtClean="0"/>
              <a:t> </a:t>
            </a:r>
            <a:r>
              <a:rPr lang="fr-CH" dirty="0" err="1" smtClean="0"/>
              <a:t>target</a:t>
            </a:r>
            <a:r>
              <a:rPr lang="fr-CH" dirty="0" smtClean="0"/>
              <a:t> </a:t>
            </a:r>
            <a:r>
              <a:rPr lang="fr-CH" dirty="0" err="1" smtClean="0"/>
              <a:t>served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560389" y="4398032"/>
            <a:ext cx="1659148" cy="78500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Event data </a:t>
            </a:r>
            <a:r>
              <a:rPr lang="fr-CH" dirty="0" err="1" smtClean="0"/>
              <a:t>buffered</a:t>
            </a:r>
            <a:r>
              <a:rPr lang="fr-CH" dirty="0" smtClean="0"/>
              <a:t> for </a:t>
            </a:r>
            <a:r>
              <a:rPr lang="fr-CH" dirty="0" err="1" smtClean="0"/>
              <a:t>async</a:t>
            </a:r>
            <a:r>
              <a:rPr lang="fr-CH" dirty="0" smtClean="0"/>
              <a:t> </a:t>
            </a:r>
            <a:r>
              <a:rPr lang="fr-CH" dirty="0" err="1" smtClean="0"/>
              <a:t>targets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10551" y="1725281"/>
            <a:ext cx="8505645" cy="133709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10550" y="4116236"/>
            <a:ext cx="8505645" cy="133709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triped Right Arrow 16"/>
          <p:cNvSpPr/>
          <p:nvPr/>
        </p:nvSpPr>
        <p:spPr>
          <a:xfrm rot="8267226">
            <a:off x="6348971" y="3440687"/>
            <a:ext cx="993533" cy="388189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58087" y="1371793"/>
            <a:ext cx="1324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 smtClean="0"/>
              <a:t>Collect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958086" y="3651210"/>
            <a:ext cx="1324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 smtClean="0"/>
              <a:t>Publish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99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4" grpId="0" animBg="1"/>
      <p:bldP spid="9" grpId="0" animBg="1"/>
      <p:bldP spid="11" grpId="0" animBg="1"/>
      <p:bldP spid="12" grpId="0" animBg="1"/>
      <p:bldP spid="13" grpId="0" animBg="1"/>
      <p:bldP spid="8" grpId="0" animBg="1"/>
      <p:bldP spid="16" grpId="0" animBg="1"/>
      <p:bldP spid="17" grpId="0" animBg="1"/>
      <p:bldP spid="10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SQL </a:t>
            </a:r>
            <a:r>
              <a:rPr lang="en-US" dirty="0"/>
              <a:t>traces </a:t>
            </a:r>
            <a:r>
              <a:rPr lang="en-US" dirty="0" err="1"/>
              <a:t>vs</a:t>
            </a:r>
            <a:r>
              <a:rPr lang="en-US" dirty="0"/>
              <a:t> </a:t>
            </a:r>
            <a:r>
              <a:rPr lang="en-US" dirty="0" smtClean="0"/>
              <a:t>Extended </a:t>
            </a:r>
            <a:r>
              <a:rPr lang="en-US" dirty="0"/>
              <a:t>events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45687" y="1578429"/>
            <a:ext cx="4114800" cy="4147457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ACAC6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300" b="1" i="1" dirty="0" smtClean="0">
                <a:solidFill>
                  <a:schemeClr val="tx1"/>
                </a:solidFill>
              </a:rPr>
              <a:t>SQL Traces</a:t>
            </a:r>
          </a:p>
          <a:p>
            <a:pPr algn="ctr"/>
            <a:endParaRPr lang="fr-CH" sz="13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H" sz="1300" dirty="0" err="1" smtClean="0">
                <a:solidFill>
                  <a:schemeClr val="tx1"/>
                </a:solidFill>
              </a:rPr>
              <a:t>Deprecated</a:t>
            </a:r>
            <a:r>
              <a:rPr lang="fr-CH" sz="1300" dirty="0" smtClean="0">
                <a:solidFill>
                  <a:schemeClr val="tx1"/>
                </a:solidFill>
              </a:rPr>
              <a:t> </a:t>
            </a:r>
            <a:r>
              <a:rPr lang="fr-CH" sz="1300" dirty="0" err="1" smtClean="0">
                <a:solidFill>
                  <a:schemeClr val="tx1"/>
                </a:solidFill>
              </a:rPr>
              <a:t>since</a:t>
            </a:r>
            <a:r>
              <a:rPr lang="fr-CH" sz="1300" dirty="0" smtClean="0">
                <a:solidFill>
                  <a:schemeClr val="tx1"/>
                </a:solidFill>
              </a:rPr>
              <a:t> SQL Server 2012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CH" sz="13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H" sz="1300" dirty="0" smtClean="0">
                <a:solidFill>
                  <a:schemeClr val="tx1"/>
                </a:solidFill>
              </a:rPr>
              <a:t>All </a:t>
            </a:r>
            <a:r>
              <a:rPr lang="fr-CH" sz="1300" dirty="0" err="1" smtClean="0">
                <a:solidFill>
                  <a:schemeClr val="tx1"/>
                </a:solidFill>
              </a:rPr>
              <a:t>events</a:t>
            </a:r>
            <a:r>
              <a:rPr lang="fr-CH" sz="1300" dirty="0" smtClean="0">
                <a:solidFill>
                  <a:schemeClr val="tx1"/>
                </a:solidFill>
              </a:rPr>
              <a:t> </a:t>
            </a:r>
            <a:r>
              <a:rPr lang="fr-CH" sz="1300" dirty="0" err="1" smtClean="0">
                <a:solidFill>
                  <a:schemeClr val="tx1"/>
                </a:solidFill>
              </a:rPr>
              <a:t>share</a:t>
            </a:r>
            <a:r>
              <a:rPr lang="fr-CH" sz="1300" dirty="0" smtClean="0">
                <a:solidFill>
                  <a:schemeClr val="tx1"/>
                </a:solidFill>
              </a:rPr>
              <a:t> a </a:t>
            </a:r>
            <a:r>
              <a:rPr lang="fr-CH" sz="1300" dirty="0" err="1" smtClean="0">
                <a:solidFill>
                  <a:schemeClr val="tx1"/>
                </a:solidFill>
              </a:rPr>
              <a:t>fixed</a:t>
            </a:r>
            <a:r>
              <a:rPr lang="fr-CH" sz="1300" dirty="0" smtClean="0">
                <a:solidFill>
                  <a:schemeClr val="tx1"/>
                </a:solidFill>
              </a:rPr>
              <a:t> set of data </a:t>
            </a:r>
            <a:r>
              <a:rPr lang="fr-CH" sz="1300" dirty="0" err="1" smtClean="0">
                <a:solidFill>
                  <a:schemeClr val="tx1"/>
                </a:solidFill>
              </a:rPr>
              <a:t>columns</a:t>
            </a:r>
            <a:r>
              <a:rPr lang="fr-CH" sz="1300" dirty="0" smtClean="0">
                <a:solidFill>
                  <a:schemeClr val="tx1"/>
                </a:solidFill>
              </a:rPr>
              <a:t> </a:t>
            </a:r>
            <a:r>
              <a:rPr lang="fr-CH" sz="1300" dirty="0" err="1" smtClean="0">
                <a:solidFill>
                  <a:schemeClr val="tx1"/>
                </a:solidFill>
              </a:rPr>
              <a:t>that</a:t>
            </a:r>
            <a:r>
              <a:rPr lang="fr-CH" sz="1300" dirty="0" smtClean="0">
                <a:solidFill>
                  <a:schemeClr val="tx1"/>
                </a:solidFill>
              </a:rPr>
              <a:t> </a:t>
            </a:r>
            <a:r>
              <a:rPr lang="fr-CH" sz="1300" dirty="0" err="1" smtClean="0">
                <a:solidFill>
                  <a:schemeClr val="tx1"/>
                </a:solidFill>
              </a:rPr>
              <a:t>requiring</a:t>
            </a:r>
            <a:r>
              <a:rPr lang="fr-CH" sz="1300" dirty="0" smtClean="0">
                <a:solidFill>
                  <a:schemeClr val="tx1"/>
                </a:solidFill>
              </a:rPr>
              <a:t> </a:t>
            </a:r>
            <a:r>
              <a:rPr lang="fr-CH" sz="1300" dirty="0" err="1" smtClean="0">
                <a:solidFill>
                  <a:schemeClr val="tx1"/>
                </a:solidFill>
              </a:rPr>
              <a:t>some</a:t>
            </a:r>
            <a:r>
              <a:rPr lang="fr-CH" sz="1300" dirty="0" smtClean="0">
                <a:solidFill>
                  <a:schemeClr val="tx1"/>
                </a:solidFill>
              </a:rPr>
              <a:t> </a:t>
            </a:r>
            <a:r>
              <a:rPr lang="fr-CH" sz="1300" dirty="0" err="1" smtClean="0">
                <a:solidFill>
                  <a:schemeClr val="tx1"/>
                </a:solidFill>
              </a:rPr>
              <a:t>columns</a:t>
            </a:r>
            <a:r>
              <a:rPr lang="fr-CH" sz="1300" dirty="0" smtClean="0">
                <a:solidFill>
                  <a:schemeClr val="tx1"/>
                </a:solidFill>
              </a:rPr>
              <a:t> to </a:t>
            </a:r>
            <a:r>
              <a:rPr lang="fr-CH" sz="1300" dirty="0" err="1" smtClean="0">
                <a:solidFill>
                  <a:schemeClr val="tx1"/>
                </a:solidFill>
              </a:rPr>
              <a:t>be</a:t>
            </a:r>
            <a:r>
              <a:rPr lang="fr-CH" sz="1300" dirty="0" smtClean="0">
                <a:solidFill>
                  <a:schemeClr val="tx1"/>
                </a:solidFill>
              </a:rPr>
              <a:t> </a:t>
            </a:r>
            <a:r>
              <a:rPr lang="fr-CH" sz="1300" dirty="0" err="1" smtClean="0">
                <a:solidFill>
                  <a:schemeClr val="tx1"/>
                </a:solidFill>
              </a:rPr>
              <a:t>overloaded</a:t>
            </a:r>
            <a:r>
              <a:rPr lang="fr-CH" sz="1300" dirty="0" smtClean="0">
                <a:solidFill>
                  <a:schemeClr val="tx1"/>
                </a:solidFill>
              </a:rPr>
              <a:t> (</a:t>
            </a:r>
            <a:r>
              <a:rPr lang="fr-CH" sz="1300" dirty="0" err="1" smtClean="0">
                <a:solidFill>
                  <a:schemeClr val="tx1"/>
                </a:solidFill>
              </a:rPr>
              <a:t>different</a:t>
            </a:r>
            <a:r>
              <a:rPr lang="fr-CH" sz="1300" dirty="0" smtClean="0">
                <a:solidFill>
                  <a:schemeClr val="tx1"/>
                </a:solidFill>
              </a:rPr>
              <a:t> </a:t>
            </a:r>
            <a:r>
              <a:rPr lang="fr-CH" sz="1300" dirty="0" err="1" smtClean="0">
                <a:solidFill>
                  <a:schemeClr val="tx1"/>
                </a:solidFill>
              </a:rPr>
              <a:t>meaning</a:t>
            </a:r>
            <a:r>
              <a:rPr lang="fr-CH" sz="1300" dirty="0" smtClean="0">
                <a:solidFill>
                  <a:schemeClr val="tx1"/>
                </a:solidFill>
              </a:rPr>
              <a:t> for </a:t>
            </a:r>
            <a:r>
              <a:rPr lang="fr-CH" sz="1300" dirty="0" err="1" smtClean="0">
                <a:solidFill>
                  <a:schemeClr val="tx1"/>
                </a:solidFill>
              </a:rPr>
              <a:t>different</a:t>
            </a:r>
            <a:r>
              <a:rPr lang="fr-CH" sz="1300" dirty="0" smtClean="0">
                <a:solidFill>
                  <a:schemeClr val="tx1"/>
                </a:solidFill>
              </a:rPr>
              <a:t> </a:t>
            </a:r>
            <a:r>
              <a:rPr lang="fr-CH" sz="1300" dirty="0" err="1" smtClean="0">
                <a:solidFill>
                  <a:schemeClr val="tx1"/>
                </a:solidFill>
              </a:rPr>
              <a:t>event</a:t>
            </a:r>
            <a:r>
              <a:rPr lang="fr-CH" sz="1300" dirty="0" smtClean="0">
                <a:solidFill>
                  <a:schemeClr val="tx1"/>
                </a:solidFill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CH" sz="13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H" sz="1300" dirty="0" smtClean="0">
                <a:solidFill>
                  <a:schemeClr val="tx1"/>
                </a:solidFill>
              </a:rPr>
              <a:t>Events </a:t>
            </a:r>
            <a:r>
              <a:rPr lang="fr-CH" sz="1300" dirty="0" err="1" smtClean="0">
                <a:solidFill>
                  <a:schemeClr val="tx1"/>
                </a:solidFill>
              </a:rPr>
              <a:t>generate</a:t>
            </a:r>
            <a:r>
              <a:rPr lang="fr-CH" sz="1300" dirty="0" smtClean="0">
                <a:solidFill>
                  <a:schemeClr val="tx1"/>
                </a:solidFill>
              </a:rPr>
              <a:t> all of the data, </a:t>
            </a:r>
            <a:r>
              <a:rPr lang="fr-CH" sz="1300" dirty="0" err="1" smtClean="0">
                <a:solidFill>
                  <a:schemeClr val="tx1"/>
                </a:solidFill>
              </a:rPr>
              <a:t>even</a:t>
            </a:r>
            <a:r>
              <a:rPr lang="fr-CH" sz="1300" dirty="0" smtClean="0">
                <a:solidFill>
                  <a:schemeClr val="tx1"/>
                </a:solidFill>
              </a:rPr>
              <a:t> </a:t>
            </a:r>
            <a:r>
              <a:rPr lang="fr-CH" sz="1300" dirty="0" err="1" smtClean="0">
                <a:solidFill>
                  <a:schemeClr val="tx1"/>
                </a:solidFill>
              </a:rPr>
              <a:t>when</a:t>
            </a:r>
            <a:r>
              <a:rPr lang="fr-CH" sz="1300" dirty="0" smtClean="0">
                <a:solidFill>
                  <a:schemeClr val="tx1"/>
                </a:solidFill>
              </a:rPr>
              <a:t> the trace </a:t>
            </a:r>
            <a:r>
              <a:rPr lang="fr-CH" sz="1300" dirty="0" err="1" smtClean="0">
                <a:solidFill>
                  <a:schemeClr val="tx1"/>
                </a:solidFill>
              </a:rPr>
              <a:t>doesn’t</a:t>
            </a:r>
            <a:r>
              <a:rPr lang="fr-CH" sz="1300" dirty="0" smtClean="0">
                <a:solidFill>
                  <a:schemeClr val="tx1"/>
                </a:solidFill>
              </a:rPr>
              <a:t> </a:t>
            </a:r>
            <a:r>
              <a:rPr lang="fr-CH" sz="1300" dirty="0" err="1" smtClean="0">
                <a:solidFill>
                  <a:schemeClr val="tx1"/>
                </a:solidFill>
              </a:rPr>
              <a:t>require</a:t>
            </a:r>
            <a:r>
              <a:rPr lang="fr-CH" sz="1300" dirty="0" smtClean="0">
                <a:solidFill>
                  <a:schemeClr val="tx1"/>
                </a:solidFill>
              </a:rPr>
              <a:t> all of the data </a:t>
            </a:r>
            <a:r>
              <a:rPr lang="fr-CH" sz="1300" dirty="0" err="1" smtClean="0">
                <a:solidFill>
                  <a:schemeClr val="tx1"/>
                </a:solidFill>
              </a:rPr>
              <a:t>columns</a:t>
            </a:r>
            <a:r>
              <a:rPr lang="fr-CH" sz="1300" dirty="0" smtClean="0">
                <a:solidFill>
                  <a:schemeClr val="tx1"/>
                </a:solidFill>
              </a:rPr>
              <a:t> to </a:t>
            </a:r>
            <a:r>
              <a:rPr lang="fr-CH" sz="1300" dirty="0" err="1" smtClean="0">
                <a:solidFill>
                  <a:schemeClr val="tx1"/>
                </a:solidFill>
              </a:rPr>
              <a:t>be</a:t>
            </a:r>
            <a:r>
              <a:rPr lang="fr-CH" sz="1300" dirty="0" smtClean="0">
                <a:solidFill>
                  <a:schemeClr val="tx1"/>
                </a:solidFill>
              </a:rPr>
              <a:t> </a:t>
            </a:r>
            <a:r>
              <a:rPr lang="fr-CH" sz="1300" dirty="0" err="1" smtClean="0">
                <a:solidFill>
                  <a:schemeClr val="tx1"/>
                </a:solidFill>
              </a:rPr>
              <a:t>collected</a:t>
            </a:r>
            <a:r>
              <a:rPr lang="fr-CH" sz="1300" dirty="0" smtClean="0">
                <a:solidFill>
                  <a:schemeClr val="tx1"/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CH" sz="13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H" sz="1300" dirty="0" err="1" smtClean="0">
                <a:solidFill>
                  <a:schemeClr val="tx1"/>
                </a:solidFill>
              </a:rPr>
              <a:t>Filtering</a:t>
            </a:r>
            <a:r>
              <a:rPr lang="fr-CH" sz="1300" dirty="0" smtClean="0">
                <a:solidFill>
                  <a:schemeClr val="tx1"/>
                </a:solidFill>
              </a:rPr>
              <a:t> </a:t>
            </a:r>
            <a:r>
              <a:rPr lang="fr-CH" sz="1300" dirty="0" err="1" smtClean="0">
                <a:solidFill>
                  <a:schemeClr val="tx1"/>
                </a:solidFill>
              </a:rPr>
              <a:t>is</a:t>
            </a:r>
            <a:r>
              <a:rPr lang="fr-CH" sz="1300" dirty="0" smtClean="0">
                <a:solidFill>
                  <a:schemeClr val="tx1"/>
                </a:solidFill>
              </a:rPr>
              <a:t> </a:t>
            </a:r>
            <a:r>
              <a:rPr lang="fr-CH" sz="1300" dirty="0" err="1" smtClean="0">
                <a:solidFill>
                  <a:schemeClr val="tx1"/>
                </a:solidFill>
              </a:rPr>
              <a:t>only</a:t>
            </a:r>
            <a:r>
              <a:rPr lang="fr-CH" sz="1300" dirty="0" smtClean="0">
                <a:solidFill>
                  <a:schemeClr val="tx1"/>
                </a:solidFill>
              </a:rPr>
              <a:t> </a:t>
            </a:r>
            <a:r>
              <a:rPr lang="fr-CH" sz="1300" dirty="0" err="1" smtClean="0">
                <a:solidFill>
                  <a:schemeClr val="tx1"/>
                </a:solidFill>
              </a:rPr>
              <a:t>applied</a:t>
            </a:r>
            <a:r>
              <a:rPr lang="fr-CH" sz="1300" dirty="0" smtClean="0">
                <a:solidFill>
                  <a:schemeClr val="tx1"/>
                </a:solidFill>
              </a:rPr>
              <a:t> </a:t>
            </a:r>
            <a:r>
              <a:rPr lang="fr-CH" sz="1300" dirty="0" err="1" smtClean="0">
                <a:solidFill>
                  <a:schemeClr val="tx1"/>
                </a:solidFill>
              </a:rPr>
              <a:t>after</a:t>
            </a:r>
            <a:r>
              <a:rPr lang="fr-CH" sz="1300" dirty="0" smtClean="0">
                <a:solidFill>
                  <a:schemeClr val="tx1"/>
                </a:solidFill>
              </a:rPr>
              <a:t> the </a:t>
            </a:r>
            <a:r>
              <a:rPr lang="fr-CH" sz="1300" dirty="0" err="1" smtClean="0">
                <a:solidFill>
                  <a:schemeClr val="tx1"/>
                </a:solidFill>
              </a:rPr>
              <a:t>event</a:t>
            </a:r>
            <a:r>
              <a:rPr lang="fr-CH" sz="1300" dirty="0" smtClean="0">
                <a:solidFill>
                  <a:schemeClr val="tx1"/>
                </a:solidFill>
              </a:rPr>
              <a:t> has </a:t>
            </a:r>
            <a:r>
              <a:rPr lang="fr-CH" sz="1300" dirty="0" err="1" smtClean="0">
                <a:solidFill>
                  <a:schemeClr val="tx1"/>
                </a:solidFill>
              </a:rPr>
              <a:t>fired</a:t>
            </a:r>
            <a:r>
              <a:rPr lang="fr-CH" sz="1300" dirty="0" smtClean="0">
                <a:solidFill>
                  <a:schemeClr val="tx1"/>
                </a:solidFill>
              </a:rPr>
              <a:t> </a:t>
            </a:r>
            <a:r>
              <a:rPr lang="fr-CH" sz="1300" dirty="0" err="1" smtClean="0">
                <a:solidFill>
                  <a:schemeClr val="tx1"/>
                </a:solidFill>
              </a:rPr>
              <a:t>completly</a:t>
            </a:r>
            <a:r>
              <a:rPr lang="fr-CH" sz="1300" dirty="0" smtClean="0">
                <a:solidFill>
                  <a:schemeClr val="tx1"/>
                </a:solidFill>
              </a:rPr>
              <a:t> </a:t>
            </a:r>
            <a:r>
              <a:rPr lang="fr-CH" sz="1300" dirty="0" err="1" smtClean="0">
                <a:solidFill>
                  <a:schemeClr val="tx1"/>
                </a:solidFill>
              </a:rPr>
              <a:t>when</a:t>
            </a:r>
            <a:r>
              <a:rPr lang="fr-CH" sz="1300" dirty="0" smtClean="0">
                <a:solidFill>
                  <a:schemeClr val="tx1"/>
                </a:solidFill>
              </a:rPr>
              <a:t> </a:t>
            </a:r>
            <a:r>
              <a:rPr lang="fr-CH" sz="1300" dirty="0" err="1" smtClean="0">
                <a:solidFill>
                  <a:schemeClr val="tx1"/>
                </a:solidFill>
              </a:rPr>
              <a:t>enable</a:t>
            </a:r>
            <a:r>
              <a:rPr lang="fr-CH" sz="1300" dirty="0" smtClean="0">
                <a:solidFill>
                  <a:schemeClr val="tx1"/>
                </a:solidFill>
              </a:rPr>
              <a:t> in the trace </a:t>
            </a:r>
            <a:r>
              <a:rPr lang="fr-CH" sz="1300" dirty="0" err="1" smtClean="0">
                <a:solidFill>
                  <a:schemeClr val="tx1"/>
                </a:solidFill>
              </a:rPr>
              <a:t>controller</a:t>
            </a:r>
            <a:endParaRPr lang="fr-CH" sz="13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CH" sz="13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H" sz="1300" dirty="0" smtClean="0">
                <a:solidFill>
                  <a:schemeClr val="tx1"/>
                </a:solidFill>
              </a:rPr>
              <a:t>Trace IO providers </a:t>
            </a:r>
            <a:r>
              <a:rPr lang="fr-CH" sz="1300" dirty="0" err="1" smtClean="0">
                <a:solidFill>
                  <a:schemeClr val="tx1"/>
                </a:solidFill>
              </a:rPr>
              <a:t>only</a:t>
            </a:r>
            <a:r>
              <a:rPr lang="fr-CH" sz="1300" dirty="0" smtClean="0">
                <a:solidFill>
                  <a:schemeClr val="tx1"/>
                </a:solidFill>
              </a:rPr>
              <a:t> </a:t>
            </a:r>
            <a:r>
              <a:rPr lang="fr-CH" sz="1300" dirty="0" err="1" smtClean="0">
                <a:solidFill>
                  <a:schemeClr val="tx1"/>
                </a:solidFill>
              </a:rPr>
              <a:t>allow</a:t>
            </a:r>
            <a:r>
              <a:rPr lang="fr-CH" sz="1300" dirty="0" smtClean="0">
                <a:solidFill>
                  <a:schemeClr val="tx1"/>
                </a:solidFill>
              </a:rPr>
              <a:t> for post- collection </a:t>
            </a:r>
            <a:r>
              <a:rPr lang="fr-CH" sz="1300" dirty="0" err="1" smtClean="0">
                <a:solidFill>
                  <a:schemeClr val="tx1"/>
                </a:solidFill>
              </a:rPr>
              <a:t>analysis</a:t>
            </a:r>
            <a:r>
              <a:rPr lang="fr-CH" sz="1300" dirty="0" smtClean="0">
                <a:solidFill>
                  <a:schemeClr val="tx1"/>
                </a:solidFill>
              </a:rPr>
              <a:t> of trace data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CH" dirty="0" smtClean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85711" y="1578428"/>
            <a:ext cx="4114800" cy="4147457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300" b="1" i="1" dirty="0" smtClean="0">
                <a:solidFill>
                  <a:schemeClr val="tx1"/>
                </a:solidFill>
              </a:rPr>
              <a:t>Extended Events</a:t>
            </a:r>
          </a:p>
          <a:p>
            <a:pPr algn="ctr"/>
            <a:endParaRPr lang="fr-CH" sz="13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H" sz="1300" dirty="0" err="1" smtClean="0">
                <a:solidFill>
                  <a:schemeClr val="tx1"/>
                </a:solidFill>
              </a:rPr>
              <a:t>Each</a:t>
            </a:r>
            <a:r>
              <a:rPr lang="fr-CH" sz="1300" dirty="0" smtClean="0">
                <a:solidFill>
                  <a:schemeClr val="tx1"/>
                </a:solidFill>
              </a:rPr>
              <a:t> </a:t>
            </a:r>
            <a:r>
              <a:rPr lang="fr-CH" sz="1300" dirty="0" err="1" smtClean="0">
                <a:solidFill>
                  <a:schemeClr val="tx1"/>
                </a:solidFill>
              </a:rPr>
              <a:t>event</a:t>
            </a:r>
            <a:r>
              <a:rPr lang="fr-CH" sz="1300" dirty="0" smtClean="0">
                <a:solidFill>
                  <a:schemeClr val="tx1"/>
                </a:solidFill>
              </a:rPr>
              <a:t> </a:t>
            </a:r>
            <a:r>
              <a:rPr lang="fr-CH" sz="1300" dirty="0" err="1" smtClean="0">
                <a:solidFill>
                  <a:schemeClr val="tx1"/>
                </a:solidFill>
              </a:rPr>
              <a:t>provides</a:t>
            </a:r>
            <a:r>
              <a:rPr lang="fr-CH" sz="1300" dirty="0" smtClean="0">
                <a:solidFill>
                  <a:schemeClr val="tx1"/>
                </a:solidFill>
              </a:rPr>
              <a:t> </a:t>
            </a:r>
            <a:r>
              <a:rPr lang="fr-CH" sz="1300" dirty="0" err="1" smtClean="0">
                <a:solidFill>
                  <a:schemeClr val="tx1"/>
                </a:solidFill>
              </a:rPr>
              <a:t>mimimum</a:t>
            </a:r>
            <a:r>
              <a:rPr lang="fr-CH" sz="1300" dirty="0" smtClean="0">
                <a:solidFill>
                  <a:schemeClr val="tx1"/>
                </a:solidFill>
              </a:rPr>
              <a:t> </a:t>
            </a:r>
            <a:r>
              <a:rPr lang="fr-CH" sz="1300" dirty="0" err="1" smtClean="0">
                <a:solidFill>
                  <a:schemeClr val="tx1"/>
                </a:solidFill>
              </a:rPr>
              <a:t>schema</a:t>
            </a:r>
            <a:r>
              <a:rPr lang="fr-CH" sz="1300" dirty="0" smtClean="0">
                <a:solidFill>
                  <a:schemeClr val="tx1"/>
                </a:solidFill>
              </a:rPr>
              <a:t> of data </a:t>
            </a:r>
            <a:r>
              <a:rPr lang="fr-CH" sz="1300" dirty="0" err="1" smtClean="0">
                <a:solidFill>
                  <a:schemeClr val="tx1"/>
                </a:solidFill>
              </a:rPr>
              <a:t>that</a:t>
            </a:r>
            <a:r>
              <a:rPr lang="fr-CH" sz="1300" dirty="0" smtClean="0">
                <a:solidFill>
                  <a:schemeClr val="tx1"/>
                </a:solidFill>
              </a:rPr>
              <a:t> </a:t>
            </a:r>
            <a:r>
              <a:rPr lang="fr-CH" sz="1300" dirty="0" err="1" smtClean="0">
                <a:solidFill>
                  <a:schemeClr val="tx1"/>
                </a:solidFill>
              </a:rPr>
              <a:t>is</a:t>
            </a:r>
            <a:r>
              <a:rPr lang="fr-CH" sz="1300" dirty="0" smtClean="0">
                <a:solidFill>
                  <a:schemeClr val="tx1"/>
                </a:solidFill>
              </a:rPr>
              <a:t> </a:t>
            </a:r>
            <a:r>
              <a:rPr lang="fr-CH" sz="1300" dirty="0" err="1" smtClean="0">
                <a:solidFill>
                  <a:schemeClr val="tx1"/>
                </a:solidFill>
              </a:rPr>
              <a:t>specific</a:t>
            </a:r>
            <a:r>
              <a:rPr lang="fr-CH" sz="1300" dirty="0" smtClean="0">
                <a:solidFill>
                  <a:schemeClr val="tx1"/>
                </a:solidFill>
              </a:rPr>
              <a:t> to the </a:t>
            </a:r>
            <a:r>
              <a:rPr lang="fr-CH" sz="1300" dirty="0" err="1" smtClean="0">
                <a:solidFill>
                  <a:schemeClr val="tx1"/>
                </a:solidFill>
              </a:rPr>
              <a:t>event</a:t>
            </a:r>
            <a:r>
              <a:rPr lang="fr-CH" sz="1300" dirty="0" smtClean="0">
                <a:solidFill>
                  <a:schemeClr val="tx1"/>
                </a:solidFill>
              </a:rPr>
              <a:t> </a:t>
            </a:r>
            <a:r>
              <a:rPr lang="fr-CH" sz="1300" dirty="0" err="1" smtClean="0">
                <a:solidFill>
                  <a:schemeClr val="tx1"/>
                </a:solidFill>
              </a:rPr>
              <a:t>being</a:t>
            </a:r>
            <a:r>
              <a:rPr lang="fr-CH" sz="1300" dirty="0" smtClean="0">
                <a:solidFill>
                  <a:schemeClr val="tx1"/>
                </a:solidFill>
              </a:rPr>
              <a:t> </a:t>
            </a:r>
            <a:r>
              <a:rPr lang="fr-CH" sz="1300" dirty="0" err="1" smtClean="0">
                <a:solidFill>
                  <a:schemeClr val="tx1"/>
                </a:solidFill>
              </a:rPr>
              <a:t>fired</a:t>
            </a:r>
            <a:endParaRPr lang="fr-CH" sz="13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CH" sz="13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H" sz="1300" dirty="0" smtClean="0">
                <a:solidFill>
                  <a:schemeClr val="tx1"/>
                </a:solidFill>
              </a:rPr>
              <a:t>Events are </a:t>
            </a:r>
            <a:r>
              <a:rPr lang="fr-CH" sz="1300" dirty="0" err="1" smtClean="0">
                <a:solidFill>
                  <a:schemeClr val="tx1"/>
                </a:solidFill>
              </a:rPr>
              <a:t>filtered</a:t>
            </a:r>
            <a:r>
              <a:rPr lang="fr-CH" sz="1300" dirty="0" smtClean="0">
                <a:solidFill>
                  <a:schemeClr val="tx1"/>
                </a:solidFill>
              </a:rPr>
              <a:t> </a:t>
            </a:r>
            <a:r>
              <a:rPr lang="fr-CH" sz="1300" dirty="0" err="1" smtClean="0">
                <a:solidFill>
                  <a:schemeClr val="tx1"/>
                </a:solidFill>
              </a:rPr>
              <a:t>early</a:t>
            </a:r>
            <a:r>
              <a:rPr lang="fr-CH" sz="1300" dirty="0" smtClean="0">
                <a:solidFill>
                  <a:schemeClr val="tx1"/>
                </a:solidFill>
              </a:rPr>
              <a:t> in the </a:t>
            </a:r>
            <a:r>
              <a:rPr lang="fr-CH" sz="1300" dirty="0" err="1" smtClean="0">
                <a:solidFill>
                  <a:schemeClr val="tx1"/>
                </a:solidFill>
              </a:rPr>
              <a:t>firing</a:t>
            </a:r>
            <a:r>
              <a:rPr lang="fr-CH" sz="1300" dirty="0" smtClean="0">
                <a:solidFill>
                  <a:schemeClr val="tx1"/>
                </a:solidFill>
              </a:rPr>
              <a:t> cycle, </a:t>
            </a:r>
            <a:r>
              <a:rPr lang="fr-CH" sz="1300" dirty="0" err="1" smtClean="0">
                <a:solidFill>
                  <a:schemeClr val="tx1"/>
                </a:solidFill>
              </a:rPr>
              <a:t>based</a:t>
            </a:r>
            <a:r>
              <a:rPr lang="fr-CH" sz="1300" dirty="0" smtClean="0">
                <a:solidFill>
                  <a:schemeClr val="tx1"/>
                </a:solidFill>
              </a:rPr>
              <a:t> on </a:t>
            </a:r>
            <a:r>
              <a:rPr lang="fr-CH" sz="1300" dirty="0" err="1" smtClean="0">
                <a:solidFill>
                  <a:schemeClr val="tx1"/>
                </a:solidFill>
              </a:rPr>
              <a:t>predicates</a:t>
            </a:r>
            <a:r>
              <a:rPr lang="fr-CH" sz="1300" dirty="0" smtClean="0">
                <a:solidFill>
                  <a:schemeClr val="tx1"/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CH" sz="13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H" sz="1300" dirty="0" smtClean="0">
                <a:solidFill>
                  <a:schemeClr val="tx1"/>
                </a:solidFill>
              </a:rPr>
              <a:t>Events </a:t>
            </a:r>
            <a:r>
              <a:rPr lang="fr-CH" sz="1300" dirty="0" err="1" smtClean="0">
                <a:solidFill>
                  <a:schemeClr val="tx1"/>
                </a:solidFill>
              </a:rPr>
              <a:t>only</a:t>
            </a:r>
            <a:r>
              <a:rPr lang="fr-CH" sz="1300" dirty="0" smtClean="0">
                <a:solidFill>
                  <a:schemeClr val="tx1"/>
                </a:solidFill>
              </a:rPr>
              <a:t> </a:t>
            </a:r>
            <a:r>
              <a:rPr lang="fr-CH" sz="1300" dirty="0" err="1" smtClean="0">
                <a:solidFill>
                  <a:schemeClr val="tx1"/>
                </a:solidFill>
              </a:rPr>
              <a:t>collect</a:t>
            </a:r>
            <a:r>
              <a:rPr lang="fr-CH" sz="1300" dirty="0" smtClean="0">
                <a:solidFill>
                  <a:schemeClr val="tx1"/>
                </a:solidFill>
              </a:rPr>
              <a:t> the basic data and </a:t>
            </a:r>
            <a:r>
              <a:rPr lang="fr-CH" sz="1300" dirty="0" err="1" smtClean="0">
                <a:solidFill>
                  <a:schemeClr val="tx1"/>
                </a:solidFill>
              </a:rPr>
              <a:t>columns</a:t>
            </a:r>
            <a:r>
              <a:rPr lang="fr-CH" sz="1300" dirty="0" smtClean="0">
                <a:solidFill>
                  <a:schemeClr val="tx1"/>
                </a:solidFill>
              </a:rPr>
              <a:t> </a:t>
            </a:r>
            <a:r>
              <a:rPr lang="fr-CH" sz="1300" dirty="0" err="1" smtClean="0">
                <a:solidFill>
                  <a:schemeClr val="tx1"/>
                </a:solidFill>
              </a:rPr>
              <a:t>need</a:t>
            </a:r>
            <a:r>
              <a:rPr lang="fr-CH" sz="1300" dirty="0" smtClean="0">
                <a:solidFill>
                  <a:schemeClr val="tx1"/>
                </a:solidFill>
              </a:rPr>
              <a:t> for </a:t>
            </a:r>
            <a:r>
              <a:rPr lang="fr-CH" sz="1300" dirty="0" err="1" smtClean="0">
                <a:solidFill>
                  <a:schemeClr val="tx1"/>
                </a:solidFill>
              </a:rPr>
              <a:t>predicate</a:t>
            </a:r>
            <a:r>
              <a:rPr lang="fr-CH" sz="1300" dirty="0" smtClean="0">
                <a:solidFill>
                  <a:schemeClr val="tx1"/>
                </a:solidFill>
              </a:rPr>
              <a:t> </a:t>
            </a:r>
            <a:r>
              <a:rPr lang="fr-CH" sz="1300" dirty="0" err="1" smtClean="0">
                <a:solidFill>
                  <a:schemeClr val="tx1"/>
                </a:solidFill>
              </a:rPr>
              <a:t>evaluation</a:t>
            </a:r>
            <a:endParaRPr lang="fr-CH" sz="13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CH" sz="13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H" sz="1300" dirty="0" err="1" smtClean="0">
                <a:solidFill>
                  <a:schemeClr val="tx1"/>
                </a:solidFill>
              </a:rPr>
              <a:t>Any</a:t>
            </a:r>
            <a:r>
              <a:rPr lang="fr-CH" sz="1300" dirty="0" smtClean="0">
                <a:solidFill>
                  <a:schemeClr val="tx1"/>
                </a:solidFill>
              </a:rPr>
              <a:t> </a:t>
            </a:r>
            <a:r>
              <a:rPr lang="fr-CH" sz="1300" dirty="0" err="1" smtClean="0">
                <a:solidFill>
                  <a:schemeClr val="tx1"/>
                </a:solidFill>
              </a:rPr>
              <a:t>additionnal</a:t>
            </a:r>
            <a:r>
              <a:rPr lang="fr-CH" sz="1300" dirty="0" smtClean="0">
                <a:solidFill>
                  <a:schemeClr val="tx1"/>
                </a:solidFill>
              </a:rPr>
              <a:t> data </a:t>
            </a:r>
            <a:r>
              <a:rPr lang="fr-CH" sz="1300" dirty="0" err="1" smtClean="0">
                <a:solidFill>
                  <a:schemeClr val="tx1"/>
                </a:solidFill>
              </a:rPr>
              <a:t>required</a:t>
            </a:r>
            <a:r>
              <a:rPr lang="fr-CH" sz="1300" dirty="0" smtClean="0">
                <a:solidFill>
                  <a:schemeClr val="tx1"/>
                </a:solidFill>
              </a:rPr>
              <a:t> to </a:t>
            </a:r>
            <a:r>
              <a:rPr lang="fr-CH" sz="1300" dirty="0" err="1" smtClean="0">
                <a:solidFill>
                  <a:schemeClr val="tx1"/>
                </a:solidFill>
              </a:rPr>
              <a:t>complete</a:t>
            </a:r>
            <a:r>
              <a:rPr lang="fr-CH" sz="1300" dirty="0" smtClean="0">
                <a:solidFill>
                  <a:schemeClr val="tx1"/>
                </a:solidFill>
              </a:rPr>
              <a:t> </a:t>
            </a:r>
            <a:r>
              <a:rPr lang="fr-CH" sz="1300" dirty="0" err="1" smtClean="0">
                <a:solidFill>
                  <a:schemeClr val="tx1"/>
                </a:solidFill>
              </a:rPr>
              <a:t>event</a:t>
            </a:r>
            <a:r>
              <a:rPr lang="fr-CH" sz="1300" dirty="0" smtClean="0">
                <a:solidFill>
                  <a:schemeClr val="tx1"/>
                </a:solidFill>
              </a:rPr>
              <a:t> </a:t>
            </a:r>
            <a:r>
              <a:rPr lang="fr-CH" sz="1300" dirty="0" err="1" smtClean="0">
                <a:solidFill>
                  <a:schemeClr val="tx1"/>
                </a:solidFill>
              </a:rPr>
              <a:t>firing</a:t>
            </a:r>
            <a:r>
              <a:rPr lang="fr-CH" sz="1300" dirty="0" smtClean="0">
                <a:solidFill>
                  <a:schemeClr val="tx1"/>
                </a:solidFill>
              </a:rPr>
              <a:t> </a:t>
            </a:r>
            <a:r>
              <a:rPr lang="fr-CH" sz="1300" dirty="0" err="1" smtClean="0">
                <a:solidFill>
                  <a:schemeClr val="tx1"/>
                </a:solidFill>
              </a:rPr>
              <a:t>is</a:t>
            </a:r>
            <a:r>
              <a:rPr lang="fr-CH" sz="1300" dirty="0" smtClean="0">
                <a:solidFill>
                  <a:schemeClr val="tx1"/>
                </a:solidFill>
              </a:rPr>
              <a:t> </a:t>
            </a:r>
            <a:r>
              <a:rPr lang="fr-CH" sz="1300" dirty="0" err="1" smtClean="0">
                <a:solidFill>
                  <a:schemeClr val="tx1"/>
                </a:solidFill>
              </a:rPr>
              <a:t>collected</a:t>
            </a:r>
            <a:r>
              <a:rPr lang="fr-CH" sz="1300" dirty="0" smtClean="0">
                <a:solidFill>
                  <a:schemeClr val="tx1"/>
                </a:solidFill>
              </a:rPr>
              <a:t> </a:t>
            </a:r>
            <a:r>
              <a:rPr lang="fr-CH" sz="1300" dirty="0" err="1" smtClean="0">
                <a:solidFill>
                  <a:schemeClr val="tx1"/>
                </a:solidFill>
              </a:rPr>
              <a:t>after</a:t>
            </a:r>
            <a:r>
              <a:rPr lang="fr-CH" sz="1300" dirty="0" smtClean="0">
                <a:solidFill>
                  <a:schemeClr val="tx1"/>
                </a:solidFill>
              </a:rPr>
              <a:t> the </a:t>
            </a:r>
            <a:r>
              <a:rPr lang="fr-CH" sz="1300" dirty="0" err="1" smtClean="0">
                <a:solidFill>
                  <a:schemeClr val="tx1"/>
                </a:solidFill>
              </a:rPr>
              <a:t>predicate</a:t>
            </a:r>
            <a:r>
              <a:rPr lang="fr-CH" sz="1300" dirty="0" smtClean="0">
                <a:solidFill>
                  <a:schemeClr val="tx1"/>
                </a:solidFill>
              </a:rPr>
              <a:t> </a:t>
            </a:r>
            <a:r>
              <a:rPr lang="fr-CH" sz="1300" dirty="0" err="1" smtClean="0">
                <a:solidFill>
                  <a:schemeClr val="tx1"/>
                </a:solidFill>
              </a:rPr>
              <a:t>evaludation</a:t>
            </a:r>
            <a:endParaRPr lang="fr-CH" sz="13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CH" sz="13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H" sz="1300" dirty="0" err="1" smtClean="0">
                <a:solidFill>
                  <a:schemeClr val="tx1"/>
                </a:solidFill>
              </a:rPr>
              <a:t>Targets</a:t>
            </a:r>
            <a:r>
              <a:rPr lang="fr-CH" sz="1300" dirty="0" smtClean="0">
                <a:solidFill>
                  <a:schemeClr val="tx1"/>
                </a:solidFill>
              </a:rPr>
              <a:t> </a:t>
            </a:r>
            <a:r>
              <a:rPr lang="fr-CH" sz="1300" dirty="0" err="1" smtClean="0">
                <a:solidFill>
                  <a:schemeClr val="tx1"/>
                </a:solidFill>
              </a:rPr>
              <a:t>provide</a:t>
            </a:r>
            <a:r>
              <a:rPr lang="fr-CH" sz="1300" dirty="0" smtClean="0">
                <a:solidFill>
                  <a:schemeClr val="tx1"/>
                </a:solidFill>
              </a:rPr>
              <a:t> </a:t>
            </a:r>
            <a:r>
              <a:rPr lang="fr-CH" sz="1300" dirty="0" err="1" smtClean="0">
                <a:solidFill>
                  <a:schemeClr val="tx1"/>
                </a:solidFill>
              </a:rPr>
              <a:t>specialized</a:t>
            </a:r>
            <a:r>
              <a:rPr lang="fr-CH" sz="1300" dirty="0" smtClean="0">
                <a:solidFill>
                  <a:schemeClr val="tx1"/>
                </a:solidFill>
              </a:rPr>
              <a:t> </a:t>
            </a:r>
            <a:r>
              <a:rPr lang="fr-CH" sz="1200" dirty="0" err="1" smtClean="0">
                <a:solidFill>
                  <a:schemeClr val="tx1"/>
                </a:solidFill>
              </a:rPr>
              <a:t>aggregation</a:t>
            </a:r>
            <a:r>
              <a:rPr lang="fr-CH" sz="1200" dirty="0" smtClean="0">
                <a:solidFill>
                  <a:schemeClr val="tx1"/>
                </a:solidFill>
              </a:rPr>
              <a:t> of data for </a:t>
            </a:r>
            <a:r>
              <a:rPr lang="fr-CH" sz="1200" dirty="0" err="1" smtClean="0">
                <a:solidFill>
                  <a:schemeClr val="tx1"/>
                </a:solidFill>
              </a:rPr>
              <a:t>complex</a:t>
            </a:r>
            <a:r>
              <a:rPr lang="fr-CH" sz="1200" dirty="0" smtClean="0">
                <a:solidFill>
                  <a:schemeClr val="tx1"/>
                </a:solidFill>
              </a:rPr>
              <a:t> </a:t>
            </a:r>
            <a:r>
              <a:rPr lang="fr-CH" sz="1200" dirty="0" err="1" smtClean="0">
                <a:solidFill>
                  <a:schemeClr val="tx1"/>
                </a:solidFill>
              </a:rPr>
              <a:t>analysis</a:t>
            </a:r>
            <a:r>
              <a:rPr lang="fr-CH" sz="1200" dirty="0" smtClean="0">
                <a:solidFill>
                  <a:schemeClr val="tx1"/>
                </a:solidFill>
              </a:rPr>
              <a:t> or live </a:t>
            </a:r>
            <a:r>
              <a:rPr lang="fr-CH" sz="1200" dirty="0" err="1" smtClean="0">
                <a:solidFill>
                  <a:schemeClr val="tx1"/>
                </a:solidFill>
              </a:rPr>
              <a:t>analysis</a:t>
            </a:r>
            <a:endParaRPr lang="fr-CH" sz="12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CH" sz="1200" dirty="0">
              <a:solidFill>
                <a:schemeClr val="tx1"/>
              </a:solidFill>
            </a:endParaRPr>
          </a:p>
          <a:p>
            <a:endParaRPr lang="fr-CH" sz="12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77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Extended events and components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Packages</a:t>
            </a:r>
          </a:p>
          <a:p>
            <a:r>
              <a:rPr lang="fr-CH" dirty="0" smtClean="0"/>
              <a:t>Events</a:t>
            </a:r>
          </a:p>
          <a:p>
            <a:r>
              <a:rPr lang="fr-CH" dirty="0" smtClean="0"/>
              <a:t>Actions</a:t>
            </a:r>
          </a:p>
          <a:p>
            <a:r>
              <a:rPr lang="fr-CH" dirty="0" smtClean="0"/>
              <a:t>Target</a:t>
            </a:r>
          </a:p>
          <a:p>
            <a:r>
              <a:rPr lang="fr-CH" dirty="0" err="1" smtClean="0"/>
              <a:t>Predicates</a:t>
            </a:r>
            <a:endParaRPr lang="fr-CH" dirty="0" smtClean="0"/>
          </a:p>
          <a:p>
            <a:r>
              <a:rPr lang="fr-CH" dirty="0" err="1" smtClean="0"/>
              <a:t>Maps</a:t>
            </a:r>
            <a:endParaRPr lang="fr-CH" dirty="0" smtClean="0"/>
          </a:p>
          <a:p>
            <a:r>
              <a:rPr lang="fr-CH" dirty="0" smtClean="0"/>
              <a:t>Types</a:t>
            </a:r>
          </a:p>
        </p:txBody>
      </p:sp>
    </p:spTree>
    <p:extLst>
      <p:ext uri="{BB962C8B-B14F-4D97-AF65-F5344CB8AC3E}">
        <p14:creationId xmlns:p14="http://schemas.microsoft.com/office/powerpoint/2010/main" val="395770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Packages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Packages </a:t>
            </a:r>
            <a:r>
              <a:rPr lang="fr-CH" dirty="0" err="1" smtClean="0"/>
              <a:t>contain</a:t>
            </a:r>
            <a:r>
              <a:rPr lang="fr-CH" dirty="0" smtClean="0"/>
              <a:t> XE </a:t>
            </a:r>
            <a:r>
              <a:rPr lang="fr-CH" dirty="0" err="1" smtClean="0"/>
              <a:t>objects</a:t>
            </a:r>
            <a:r>
              <a:rPr lang="fr-CH" dirty="0" smtClean="0"/>
              <a:t> </a:t>
            </a:r>
            <a:r>
              <a:rPr lang="fr-CH" dirty="0" err="1" smtClean="0"/>
              <a:t>metada</a:t>
            </a:r>
            <a:r>
              <a:rPr lang="fr-CH" dirty="0" smtClean="0"/>
              <a:t>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CH" dirty="0" smtClean="0"/>
              <a:t>Events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CH" dirty="0" smtClean="0"/>
              <a:t>Actions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CH" dirty="0" err="1" smtClean="0"/>
              <a:t>Predicates</a:t>
            </a:r>
            <a:endParaRPr lang="fr-CH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fr-CH" dirty="0" err="1" smtClean="0"/>
              <a:t>Maps</a:t>
            </a:r>
            <a:endParaRPr lang="fr-CH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fr-CH" dirty="0" smtClean="0"/>
              <a:t>Types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CH" dirty="0" err="1" smtClean="0"/>
              <a:t>Targets</a:t>
            </a:r>
            <a:endParaRPr lang="fr-CH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fr-CH" dirty="0" smtClean="0"/>
              <a:t>Messages</a:t>
            </a:r>
          </a:p>
        </p:txBody>
      </p:sp>
    </p:spTree>
    <p:extLst>
      <p:ext uri="{BB962C8B-B14F-4D97-AF65-F5344CB8AC3E}">
        <p14:creationId xmlns:p14="http://schemas.microsoft.com/office/powerpoint/2010/main" val="280428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Packages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H" dirty="0" err="1" smtClean="0"/>
              <a:t>Number</a:t>
            </a:r>
            <a:r>
              <a:rPr lang="fr-CH" dirty="0" smtClean="0"/>
              <a:t> of packages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growing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 the </a:t>
            </a:r>
            <a:r>
              <a:rPr lang="fr-CH" dirty="0" err="1" smtClean="0"/>
              <a:t>newer</a:t>
            </a:r>
            <a:r>
              <a:rPr lang="fr-CH" dirty="0" smtClean="0"/>
              <a:t> SQL Server versions</a:t>
            </a:r>
          </a:p>
          <a:p>
            <a:pPr marL="0" indent="0">
              <a:buNone/>
            </a:pPr>
            <a:endParaRPr lang="fr-CH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fr-CH" dirty="0" smtClean="0"/>
              <a:t>SQL 2008 (4 packages / )</a:t>
            </a:r>
            <a:endParaRPr lang="fr-CH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fr-CH" dirty="0" smtClean="0"/>
              <a:t>SQL 2012 (9 packages / 627 </a:t>
            </a:r>
            <a:r>
              <a:rPr lang="fr-CH" dirty="0" err="1" smtClean="0"/>
              <a:t>events</a:t>
            </a:r>
            <a:r>
              <a:rPr lang="fr-CH" dirty="0" smtClean="0"/>
              <a:t>)</a:t>
            </a:r>
            <a:endParaRPr lang="fr-CH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fr-CH" dirty="0" smtClean="0"/>
              <a:t>SQL 14     (13 packages / 763 </a:t>
            </a:r>
            <a:r>
              <a:rPr lang="fr-CH" dirty="0" err="1" smtClean="0"/>
              <a:t>events</a:t>
            </a:r>
            <a:r>
              <a:rPr lang="fr-CH" dirty="0" smtClean="0"/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fr-CH" dirty="0"/>
          </a:p>
          <a:p>
            <a:pPr>
              <a:buFont typeface="Wingdings" panose="05000000000000000000" pitchFamily="2" charset="2"/>
              <a:buChar char="§"/>
            </a:pPr>
            <a:r>
              <a:rPr lang="fr-CH" dirty="0"/>
              <a:t>p</a:t>
            </a:r>
            <a:r>
              <a:rPr lang="fr-CH" dirty="0" smtClean="0"/>
              <a:t>ackage0, </a:t>
            </a:r>
            <a:r>
              <a:rPr lang="fr-CH" dirty="0" err="1" smtClean="0"/>
              <a:t>sqlos</a:t>
            </a:r>
            <a:r>
              <a:rPr lang="fr-CH" dirty="0" smtClean="0"/>
              <a:t>, </a:t>
            </a:r>
            <a:r>
              <a:rPr lang="fr-CH" dirty="0" err="1" smtClean="0"/>
              <a:t>sqlserver</a:t>
            </a:r>
            <a:r>
              <a:rPr lang="fr-CH" dirty="0" smtClean="0"/>
              <a:t>, </a:t>
            </a:r>
            <a:r>
              <a:rPr lang="fr-CH" dirty="0" err="1" smtClean="0"/>
              <a:t>secAudit</a:t>
            </a:r>
            <a:endParaRPr lang="fr-CH" dirty="0" smtClean="0"/>
          </a:p>
        </p:txBody>
      </p:sp>
    </p:spTree>
    <p:extLst>
      <p:ext uri="{BB962C8B-B14F-4D97-AF65-F5344CB8AC3E}">
        <p14:creationId xmlns:p14="http://schemas.microsoft.com/office/powerpoint/2010/main" val="296143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74947"/>
      </a:dk2>
      <a:lt2>
        <a:srgbClr val="EEECE1"/>
      </a:lt2>
      <a:accent1>
        <a:srgbClr val="163764"/>
      </a:accent1>
      <a:accent2>
        <a:srgbClr val="75982F"/>
      </a:accent2>
      <a:accent3>
        <a:srgbClr val="16223C"/>
      </a:accent3>
      <a:accent4>
        <a:srgbClr val="B18126"/>
      </a:accent4>
      <a:accent5>
        <a:srgbClr val="00517C"/>
      </a:accent5>
      <a:accent6>
        <a:srgbClr val="F79646"/>
      </a:accent6>
      <a:hlink>
        <a:srgbClr val="75982F"/>
      </a:hlink>
      <a:folHlink>
        <a:srgbClr val="75982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1842</TotalTime>
  <Words>1226</Words>
  <Application>Microsoft Office PowerPoint</Application>
  <PresentationFormat>On-screen Show (4:3)</PresentationFormat>
  <Paragraphs>215</Paragraphs>
  <Slides>30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SQL Trace vs Extended Events</vt:lpstr>
      <vt:lpstr>Summary</vt:lpstr>
      <vt:lpstr>Extended event engine</vt:lpstr>
      <vt:lpstr>Pre versus Post processing</vt:lpstr>
      <vt:lpstr>Extended event execution life cycle</vt:lpstr>
      <vt:lpstr>SQL traces vs Extended events </vt:lpstr>
      <vt:lpstr>Extended events and components</vt:lpstr>
      <vt:lpstr>Packages</vt:lpstr>
      <vt:lpstr>Packages</vt:lpstr>
      <vt:lpstr>Events</vt:lpstr>
      <vt:lpstr>Actions</vt:lpstr>
      <vt:lpstr>Predicates</vt:lpstr>
      <vt:lpstr>Maps</vt:lpstr>
      <vt:lpstr>Types</vt:lpstr>
      <vt:lpstr>Targets</vt:lpstr>
      <vt:lpstr>Session options</vt:lpstr>
      <vt:lpstr>Session option : MAX_MEMORY</vt:lpstr>
      <vt:lpstr>Session option : MEMORY_PARTITION_MODE</vt:lpstr>
      <vt:lpstr>Session option : EVENT_RETENTION_MODE</vt:lpstr>
      <vt:lpstr>Session option : MAX_DISPATCH_LATENCY</vt:lpstr>
      <vt:lpstr>Session option : MAX_EVENT_SIZE</vt:lpstr>
      <vt:lpstr>Session option : TRACK_CAUSALITY</vt:lpstr>
      <vt:lpstr>Session option : STARTUP_STATE</vt:lpstr>
      <vt:lpstr>DMVs</vt:lpstr>
      <vt:lpstr>DMVs</vt:lpstr>
      <vt:lpstr>DMVs / DMF</vt:lpstr>
      <vt:lpstr>PowerPoint Presentation</vt:lpstr>
      <vt:lpstr>PowerPoint Presentation</vt:lpstr>
      <vt:lpstr>Nos sponsors</vt:lpstr>
      <vt:lpstr>LINKS</vt:lpstr>
    </vt:vector>
  </TitlesOfParts>
  <Company>GUSS.fr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YYY - SQLSaturday Paris 2013</dc:title>
  <dc:creator>GUSS.fr</dc:creator>
  <cp:keywords>SQLSaturday, SQL Sarver, GUSS</cp:keywords>
  <cp:lastModifiedBy>Barbarin, David</cp:lastModifiedBy>
  <cp:revision>106</cp:revision>
  <dcterms:created xsi:type="dcterms:W3CDTF">2011-08-19T20:30:49Z</dcterms:created>
  <dcterms:modified xsi:type="dcterms:W3CDTF">2013-09-14T06:40:26Z</dcterms:modified>
</cp:coreProperties>
</file>