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64" r:id="rId4"/>
    <p:sldId id="266" r:id="rId5"/>
    <p:sldId id="268" r:id="rId6"/>
    <p:sldId id="267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76" r:id="rId15"/>
    <p:sldId id="277" r:id="rId16"/>
    <p:sldId id="278" r:id="rId17"/>
    <p:sldId id="280" r:id="rId18"/>
    <p:sldId id="283" r:id="rId19"/>
    <p:sldId id="281" r:id="rId20"/>
    <p:sldId id="282" r:id="rId21"/>
    <p:sldId id="285" r:id="rId22"/>
    <p:sldId id="286" r:id="rId23"/>
    <p:sldId id="284" r:id="rId24"/>
    <p:sldId id="279" r:id="rId25"/>
    <p:sldId id="260" r:id="rId26"/>
    <p:sldId id="261" r:id="rId27"/>
    <p:sldId id="25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41A"/>
    <a:srgbClr val="FF0000"/>
    <a:srgbClr val="8EAF3C"/>
    <a:srgbClr val="8FB03D"/>
    <a:srgbClr val="95B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970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50A50-CE48-4B75-80E7-C16E7ED67957}" type="doc">
      <dgm:prSet loTypeId="urn:microsoft.com/office/officeart/2005/8/layout/architecture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F23A84-CDEE-4702-BD31-57DE329FFC2C}">
      <dgm:prSet phldrT="[Text]"/>
      <dgm:spPr/>
      <dgm:t>
        <a:bodyPr/>
        <a:lstStyle/>
        <a:p>
          <a:r>
            <a:rPr lang="fr-FR" dirty="0" smtClean="0"/>
            <a:t>PDW</a:t>
          </a:r>
          <a:endParaRPr lang="fr-FR" dirty="0"/>
        </a:p>
      </dgm:t>
    </dgm:pt>
    <dgm:pt modelId="{F90825EA-91AD-4470-868E-3CCE235CE7BB}" type="parTrans" cxnId="{878FCFD7-EEE3-40C4-9D22-239B6ABF6313}">
      <dgm:prSet/>
      <dgm:spPr/>
      <dgm:t>
        <a:bodyPr/>
        <a:lstStyle/>
        <a:p>
          <a:endParaRPr lang="fr-FR"/>
        </a:p>
      </dgm:t>
    </dgm:pt>
    <dgm:pt modelId="{9F17BFF0-9869-45A1-AA0D-4B18FFB70D6B}" type="sibTrans" cxnId="{878FCFD7-EEE3-40C4-9D22-239B6ABF6313}">
      <dgm:prSet/>
      <dgm:spPr/>
      <dgm:t>
        <a:bodyPr/>
        <a:lstStyle/>
        <a:p>
          <a:endParaRPr lang="fr-FR"/>
        </a:p>
      </dgm:t>
    </dgm:pt>
    <dgm:pt modelId="{4BB4119C-2FEC-4FAA-AA67-90BEF08898E3}">
      <dgm:prSet phldrT="[Text]"/>
      <dgm:spPr/>
      <dgm:t>
        <a:bodyPr/>
        <a:lstStyle/>
        <a:p>
          <a:r>
            <a:rPr lang="fr-FR" dirty="0" smtClean="0"/>
            <a:t>SSAS</a:t>
          </a:r>
          <a:endParaRPr lang="fr-FR" dirty="0"/>
        </a:p>
      </dgm:t>
    </dgm:pt>
    <dgm:pt modelId="{C42D9EAE-5501-4E58-A875-EE85D0863F8E}" type="parTrans" cxnId="{C80704C5-E3BA-4C42-8BE5-0261A8AD2167}">
      <dgm:prSet/>
      <dgm:spPr/>
      <dgm:t>
        <a:bodyPr/>
        <a:lstStyle/>
        <a:p>
          <a:endParaRPr lang="fr-FR"/>
        </a:p>
      </dgm:t>
    </dgm:pt>
    <dgm:pt modelId="{DE9A1ADB-4AD5-48E1-9B41-52B0A0A77249}" type="sibTrans" cxnId="{C80704C5-E3BA-4C42-8BE5-0261A8AD2167}">
      <dgm:prSet/>
      <dgm:spPr/>
      <dgm:t>
        <a:bodyPr/>
        <a:lstStyle/>
        <a:p>
          <a:endParaRPr lang="fr-FR"/>
        </a:p>
      </dgm:t>
    </dgm:pt>
    <dgm:pt modelId="{5A1BE54F-98E2-4990-A6CF-B27B16DC1558}">
      <dgm:prSet phldrT="[Text]"/>
      <dgm:spPr/>
      <dgm:t>
        <a:bodyPr/>
        <a:lstStyle/>
        <a:p>
          <a:r>
            <a:rPr lang="fr-FR" dirty="0" smtClean="0"/>
            <a:t>ROLAP</a:t>
          </a:r>
          <a:endParaRPr lang="fr-FR" dirty="0"/>
        </a:p>
      </dgm:t>
    </dgm:pt>
    <dgm:pt modelId="{0739310D-88F1-4DB1-B582-13AE4BAA7B97}" type="parTrans" cxnId="{C84CA932-82BA-46A2-B4D1-A094C8C9A724}">
      <dgm:prSet/>
      <dgm:spPr/>
      <dgm:t>
        <a:bodyPr/>
        <a:lstStyle/>
        <a:p>
          <a:endParaRPr lang="fr-FR"/>
        </a:p>
      </dgm:t>
    </dgm:pt>
    <dgm:pt modelId="{821C32CA-82CB-4A44-B4EA-39B98ED93BA3}" type="sibTrans" cxnId="{C84CA932-82BA-46A2-B4D1-A094C8C9A724}">
      <dgm:prSet/>
      <dgm:spPr/>
      <dgm:t>
        <a:bodyPr/>
        <a:lstStyle/>
        <a:p>
          <a:endParaRPr lang="fr-FR"/>
        </a:p>
      </dgm:t>
    </dgm:pt>
    <dgm:pt modelId="{4C69BEEE-BE35-4F50-820D-1E99CE6E442D}">
      <dgm:prSet phldrT="[Text]"/>
      <dgm:spPr/>
      <dgm:t>
        <a:bodyPr/>
        <a:lstStyle/>
        <a:p>
          <a:r>
            <a:rPr lang="fr-FR" dirty="0" smtClean="0"/>
            <a:t>MOLAP</a:t>
          </a:r>
          <a:endParaRPr lang="fr-FR" dirty="0"/>
        </a:p>
      </dgm:t>
    </dgm:pt>
    <dgm:pt modelId="{DABACC1D-00BA-4E1E-B028-8FFE371980F0}" type="parTrans" cxnId="{D8762A48-93CF-4F36-9810-AD790837E16F}">
      <dgm:prSet/>
      <dgm:spPr/>
      <dgm:t>
        <a:bodyPr/>
        <a:lstStyle/>
        <a:p>
          <a:endParaRPr lang="fr-FR"/>
        </a:p>
      </dgm:t>
    </dgm:pt>
    <dgm:pt modelId="{A36A5FC8-13BA-4516-A3F5-C96A656F8CB6}" type="sibTrans" cxnId="{D8762A48-93CF-4F36-9810-AD790837E16F}">
      <dgm:prSet/>
      <dgm:spPr/>
      <dgm:t>
        <a:bodyPr/>
        <a:lstStyle/>
        <a:p>
          <a:endParaRPr lang="fr-FR"/>
        </a:p>
      </dgm:t>
    </dgm:pt>
    <dgm:pt modelId="{0B1EB551-B55B-4BE9-B45E-3FEDCD43D4D2}">
      <dgm:prSet phldrT="[Text]"/>
      <dgm:spPr/>
      <dgm:t>
        <a:bodyPr/>
        <a:lstStyle/>
        <a:p>
          <a:r>
            <a:rPr lang="fr-FR" dirty="0" smtClean="0"/>
            <a:t>TABULAR</a:t>
          </a:r>
          <a:endParaRPr lang="fr-FR" dirty="0"/>
        </a:p>
      </dgm:t>
    </dgm:pt>
    <dgm:pt modelId="{211E7655-2FFB-4F50-9030-4597D46CFE6A}" type="parTrans" cxnId="{6DE4B078-76E3-4B23-8033-C5254C8E001E}">
      <dgm:prSet/>
      <dgm:spPr/>
      <dgm:t>
        <a:bodyPr/>
        <a:lstStyle/>
        <a:p>
          <a:endParaRPr lang="fr-FR"/>
        </a:p>
      </dgm:t>
    </dgm:pt>
    <dgm:pt modelId="{51583703-0104-45FD-AED6-96CB96D43EDA}" type="sibTrans" cxnId="{6DE4B078-76E3-4B23-8033-C5254C8E001E}">
      <dgm:prSet/>
      <dgm:spPr/>
      <dgm:t>
        <a:bodyPr/>
        <a:lstStyle/>
        <a:p>
          <a:endParaRPr lang="fr-FR"/>
        </a:p>
      </dgm:t>
    </dgm:pt>
    <dgm:pt modelId="{8CA862ED-3935-4639-9C74-A40757325E3C}">
      <dgm:prSet phldrT="[Text]"/>
      <dgm:spPr/>
      <dgm:t>
        <a:bodyPr/>
        <a:lstStyle/>
        <a:p>
          <a:r>
            <a:rPr lang="fr-FR" dirty="0" smtClean="0"/>
            <a:t>User </a:t>
          </a:r>
          <a:r>
            <a:rPr lang="fr-FR" dirty="0" err="1" smtClean="0"/>
            <a:t>space</a:t>
          </a:r>
          <a:endParaRPr lang="fr-FR" dirty="0"/>
        </a:p>
      </dgm:t>
    </dgm:pt>
    <dgm:pt modelId="{11976283-0735-4E8B-884F-072CF7B526B7}" type="parTrans" cxnId="{F90D8380-F752-4429-B629-289215CE8CC9}">
      <dgm:prSet/>
      <dgm:spPr/>
      <dgm:t>
        <a:bodyPr/>
        <a:lstStyle/>
        <a:p>
          <a:endParaRPr lang="fr-FR"/>
        </a:p>
      </dgm:t>
    </dgm:pt>
    <dgm:pt modelId="{3A76519F-A175-4692-A36A-DAE026E137FE}" type="sibTrans" cxnId="{F90D8380-F752-4429-B629-289215CE8CC9}">
      <dgm:prSet/>
      <dgm:spPr/>
      <dgm:t>
        <a:bodyPr/>
        <a:lstStyle/>
        <a:p>
          <a:endParaRPr lang="fr-FR"/>
        </a:p>
      </dgm:t>
    </dgm:pt>
    <dgm:pt modelId="{F094DB8A-0E16-47CB-AAAA-108E68EA2239}" type="pres">
      <dgm:prSet presAssocID="{C2F50A50-CE48-4B75-80E7-C16E7ED679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C6F0767-9C6F-486B-A92D-BC227E377D35}" type="pres">
      <dgm:prSet presAssocID="{FCF23A84-CDEE-4702-BD31-57DE329FFC2C}" presName="vertOne" presStyleCnt="0"/>
      <dgm:spPr/>
      <dgm:t>
        <a:bodyPr/>
        <a:lstStyle/>
        <a:p>
          <a:endParaRPr lang="fr-FR"/>
        </a:p>
      </dgm:t>
    </dgm:pt>
    <dgm:pt modelId="{4326C7DD-06A5-4DE7-A9C1-4CA54A31E88E}" type="pres">
      <dgm:prSet presAssocID="{FCF23A84-CDEE-4702-BD31-57DE329FFC2C}" presName="txOne" presStyleLbl="node0" presStyleIdx="0" presStyleCnt="1" custScaleY="1877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3A28EB-41D3-4F6F-9157-5699C1470A54}" type="pres">
      <dgm:prSet presAssocID="{FCF23A84-CDEE-4702-BD31-57DE329FFC2C}" presName="parTransOne" presStyleCnt="0"/>
      <dgm:spPr/>
      <dgm:t>
        <a:bodyPr/>
        <a:lstStyle/>
        <a:p>
          <a:endParaRPr lang="fr-FR"/>
        </a:p>
      </dgm:t>
    </dgm:pt>
    <dgm:pt modelId="{071FECD3-26BE-4299-B34B-6F3611053593}" type="pres">
      <dgm:prSet presAssocID="{FCF23A84-CDEE-4702-BD31-57DE329FFC2C}" presName="horzOne" presStyleCnt="0"/>
      <dgm:spPr/>
      <dgm:t>
        <a:bodyPr/>
        <a:lstStyle/>
        <a:p>
          <a:endParaRPr lang="fr-FR"/>
        </a:p>
      </dgm:t>
    </dgm:pt>
    <dgm:pt modelId="{936F2C74-A0AB-4B9D-AB5D-C192F9B0375D}" type="pres">
      <dgm:prSet presAssocID="{8CA862ED-3935-4639-9C74-A40757325E3C}" presName="vertTwo" presStyleCnt="0"/>
      <dgm:spPr/>
      <dgm:t>
        <a:bodyPr/>
        <a:lstStyle/>
        <a:p>
          <a:endParaRPr lang="fr-FR"/>
        </a:p>
      </dgm:t>
    </dgm:pt>
    <dgm:pt modelId="{07A7F11F-8926-440C-939C-6BDE46643B5E}" type="pres">
      <dgm:prSet presAssocID="{8CA862ED-3935-4639-9C74-A40757325E3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C83288-71AD-44FB-8D47-E7E148C98C0B}" type="pres">
      <dgm:prSet presAssocID="{8CA862ED-3935-4639-9C74-A40757325E3C}" presName="horzTwo" presStyleCnt="0"/>
      <dgm:spPr/>
      <dgm:t>
        <a:bodyPr/>
        <a:lstStyle/>
        <a:p>
          <a:endParaRPr lang="fr-FR"/>
        </a:p>
      </dgm:t>
    </dgm:pt>
    <dgm:pt modelId="{EF47FD95-0854-4742-9505-B9B4B06C1F18}" type="pres">
      <dgm:prSet presAssocID="{3A76519F-A175-4692-A36A-DAE026E137FE}" presName="sibSpaceTwo" presStyleCnt="0"/>
      <dgm:spPr/>
      <dgm:t>
        <a:bodyPr/>
        <a:lstStyle/>
        <a:p>
          <a:endParaRPr lang="fr-FR"/>
        </a:p>
      </dgm:t>
    </dgm:pt>
    <dgm:pt modelId="{F9886B23-ECCD-4F78-90D4-04FE3BE62416}" type="pres">
      <dgm:prSet presAssocID="{4BB4119C-2FEC-4FAA-AA67-90BEF08898E3}" presName="vertTwo" presStyleCnt="0"/>
      <dgm:spPr/>
      <dgm:t>
        <a:bodyPr/>
        <a:lstStyle/>
        <a:p>
          <a:endParaRPr lang="fr-FR"/>
        </a:p>
      </dgm:t>
    </dgm:pt>
    <dgm:pt modelId="{C355276F-FE68-4157-8ADE-C54BE4E369F5}" type="pres">
      <dgm:prSet presAssocID="{4BB4119C-2FEC-4FAA-AA67-90BEF08898E3}" presName="txTwo" presStyleLbl="node2" presStyleIdx="1" presStyleCnt="2" custScaleY="313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D07618-868D-492E-B405-CBDC6C6381EB}" type="pres">
      <dgm:prSet presAssocID="{4BB4119C-2FEC-4FAA-AA67-90BEF08898E3}" presName="parTransTwo" presStyleCnt="0"/>
      <dgm:spPr/>
      <dgm:t>
        <a:bodyPr/>
        <a:lstStyle/>
        <a:p>
          <a:endParaRPr lang="fr-FR"/>
        </a:p>
      </dgm:t>
    </dgm:pt>
    <dgm:pt modelId="{BF23A61B-D714-444F-9D4C-578AB90F96F7}" type="pres">
      <dgm:prSet presAssocID="{4BB4119C-2FEC-4FAA-AA67-90BEF08898E3}" presName="horzTwo" presStyleCnt="0"/>
      <dgm:spPr/>
      <dgm:t>
        <a:bodyPr/>
        <a:lstStyle/>
        <a:p>
          <a:endParaRPr lang="fr-FR"/>
        </a:p>
      </dgm:t>
    </dgm:pt>
    <dgm:pt modelId="{CE33F6CF-71FC-4CB9-9A44-9EE8DA8BE18B}" type="pres">
      <dgm:prSet presAssocID="{5A1BE54F-98E2-4990-A6CF-B27B16DC1558}" presName="vertThree" presStyleCnt="0"/>
      <dgm:spPr/>
      <dgm:t>
        <a:bodyPr/>
        <a:lstStyle/>
        <a:p>
          <a:endParaRPr lang="fr-FR"/>
        </a:p>
      </dgm:t>
    </dgm:pt>
    <dgm:pt modelId="{C07C3212-CAFD-4854-AD2A-276BB2E52A72}" type="pres">
      <dgm:prSet presAssocID="{5A1BE54F-98E2-4990-A6CF-B27B16DC1558}" presName="txThree" presStyleLbl="node3" presStyleIdx="0" presStyleCnt="3" custScaleY="552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C2E941-BCE2-4B32-8230-151915F633D1}" type="pres">
      <dgm:prSet presAssocID="{5A1BE54F-98E2-4990-A6CF-B27B16DC1558}" presName="horzThree" presStyleCnt="0"/>
      <dgm:spPr/>
      <dgm:t>
        <a:bodyPr/>
        <a:lstStyle/>
        <a:p>
          <a:endParaRPr lang="fr-FR"/>
        </a:p>
      </dgm:t>
    </dgm:pt>
    <dgm:pt modelId="{A66036A4-5469-4C92-A617-DAD16DAA27AA}" type="pres">
      <dgm:prSet presAssocID="{821C32CA-82CB-4A44-B4EA-39B98ED93BA3}" presName="sibSpaceThree" presStyleCnt="0"/>
      <dgm:spPr/>
      <dgm:t>
        <a:bodyPr/>
        <a:lstStyle/>
        <a:p>
          <a:endParaRPr lang="fr-FR"/>
        </a:p>
      </dgm:t>
    </dgm:pt>
    <dgm:pt modelId="{763649F3-EE49-4298-96B7-4644A637549E}" type="pres">
      <dgm:prSet presAssocID="{4C69BEEE-BE35-4F50-820D-1E99CE6E442D}" presName="vertThree" presStyleCnt="0"/>
      <dgm:spPr/>
      <dgm:t>
        <a:bodyPr/>
        <a:lstStyle/>
        <a:p>
          <a:endParaRPr lang="fr-FR"/>
        </a:p>
      </dgm:t>
    </dgm:pt>
    <dgm:pt modelId="{29028A1C-D3D4-4B8F-8EBB-83E607C6D8F8}" type="pres">
      <dgm:prSet presAssocID="{4C69BEEE-BE35-4F50-820D-1E99CE6E442D}" presName="txThree" presStyleLbl="node3" presStyleIdx="1" presStyleCnt="3" custScaleY="552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834615-C2F6-4BAA-9AC3-7DE1DD60D51B}" type="pres">
      <dgm:prSet presAssocID="{4C69BEEE-BE35-4F50-820D-1E99CE6E442D}" presName="horzThree" presStyleCnt="0"/>
      <dgm:spPr/>
      <dgm:t>
        <a:bodyPr/>
        <a:lstStyle/>
        <a:p>
          <a:endParaRPr lang="fr-FR"/>
        </a:p>
      </dgm:t>
    </dgm:pt>
    <dgm:pt modelId="{5F32678B-CC1E-4D6B-8C00-5138CAF033B1}" type="pres">
      <dgm:prSet presAssocID="{A36A5FC8-13BA-4516-A3F5-C96A656F8CB6}" presName="sibSpaceThree" presStyleCnt="0"/>
      <dgm:spPr/>
      <dgm:t>
        <a:bodyPr/>
        <a:lstStyle/>
        <a:p>
          <a:endParaRPr lang="fr-FR"/>
        </a:p>
      </dgm:t>
    </dgm:pt>
    <dgm:pt modelId="{86B53E2A-ABA5-487D-9908-5B5407E03BFF}" type="pres">
      <dgm:prSet presAssocID="{0B1EB551-B55B-4BE9-B45E-3FEDCD43D4D2}" presName="vertThree" presStyleCnt="0"/>
      <dgm:spPr/>
      <dgm:t>
        <a:bodyPr/>
        <a:lstStyle/>
        <a:p>
          <a:endParaRPr lang="fr-FR"/>
        </a:p>
      </dgm:t>
    </dgm:pt>
    <dgm:pt modelId="{03B9BEA2-21E2-4F65-A9B9-F810EC48366A}" type="pres">
      <dgm:prSet presAssocID="{0B1EB551-B55B-4BE9-B45E-3FEDCD43D4D2}" presName="txThree" presStyleLbl="node3" presStyleIdx="2" presStyleCnt="3" custScaleY="552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999430-CEC9-40D2-A7DC-51DF3497A037}" type="pres">
      <dgm:prSet presAssocID="{0B1EB551-B55B-4BE9-B45E-3FEDCD43D4D2}" presName="horzThree" presStyleCnt="0"/>
      <dgm:spPr/>
      <dgm:t>
        <a:bodyPr/>
        <a:lstStyle/>
        <a:p>
          <a:endParaRPr lang="fr-FR"/>
        </a:p>
      </dgm:t>
    </dgm:pt>
  </dgm:ptLst>
  <dgm:cxnLst>
    <dgm:cxn modelId="{5E116346-7471-47EE-8E59-D4FDD862E567}" type="presOf" srcId="{4C69BEEE-BE35-4F50-820D-1E99CE6E442D}" destId="{29028A1C-D3D4-4B8F-8EBB-83E607C6D8F8}" srcOrd="0" destOrd="0" presId="urn:microsoft.com/office/officeart/2005/8/layout/architecture"/>
    <dgm:cxn modelId="{C84CA932-82BA-46A2-B4D1-A094C8C9A724}" srcId="{4BB4119C-2FEC-4FAA-AA67-90BEF08898E3}" destId="{5A1BE54F-98E2-4990-A6CF-B27B16DC1558}" srcOrd="0" destOrd="0" parTransId="{0739310D-88F1-4DB1-B582-13AE4BAA7B97}" sibTransId="{821C32CA-82CB-4A44-B4EA-39B98ED93BA3}"/>
    <dgm:cxn modelId="{04AD21BB-0532-42E0-BCAC-F64F2F5A014C}" type="presOf" srcId="{8CA862ED-3935-4639-9C74-A40757325E3C}" destId="{07A7F11F-8926-440C-939C-6BDE46643B5E}" srcOrd="0" destOrd="0" presId="urn:microsoft.com/office/officeart/2005/8/layout/architecture"/>
    <dgm:cxn modelId="{A9CC1319-367D-4AAA-BD16-A2833BF553D3}" type="presOf" srcId="{4BB4119C-2FEC-4FAA-AA67-90BEF08898E3}" destId="{C355276F-FE68-4157-8ADE-C54BE4E369F5}" srcOrd="0" destOrd="0" presId="urn:microsoft.com/office/officeart/2005/8/layout/architecture"/>
    <dgm:cxn modelId="{A69C750A-399B-4CA3-B3D1-08044D142C4A}" type="presOf" srcId="{0B1EB551-B55B-4BE9-B45E-3FEDCD43D4D2}" destId="{03B9BEA2-21E2-4F65-A9B9-F810EC48366A}" srcOrd="0" destOrd="0" presId="urn:microsoft.com/office/officeart/2005/8/layout/architecture"/>
    <dgm:cxn modelId="{D8762A48-93CF-4F36-9810-AD790837E16F}" srcId="{4BB4119C-2FEC-4FAA-AA67-90BEF08898E3}" destId="{4C69BEEE-BE35-4F50-820D-1E99CE6E442D}" srcOrd="1" destOrd="0" parTransId="{DABACC1D-00BA-4E1E-B028-8FFE371980F0}" sibTransId="{A36A5FC8-13BA-4516-A3F5-C96A656F8CB6}"/>
    <dgm:cxn modelId="{6DE4B078-76E3-4B23-8033-C5254C8E001E}" srcId="{4BB4119C-2FEC-4FAA-AA67-90BEF08898E3}" destId="{0B1EB551-B55B-4BE9-B45E-3FEDCD43D4D2}" srcOrd="2" destOrd="0" parTransId="{211E7655-2FFB-4F50-9030-4597D46CFE6A}" sibTransId="{51583703-0104-45FD-AED6-96CB96D43EDA}"/>
    <dgm:cxn modelId="{878FCFD7-EEE3-40C4-9D22-239B6ABF6313}" srcId="{C2F50A50-CE48-4B75-80E7-C16E7ED67957}" destId="{FCF23A84-CDEE-4702-BD31-57DE329FFC2C}" srcOrd="0" destOrd="0" parTransId="{F90825EA-91AD-4470-868E-3CCE235CE7BB}" sibTransId="{9F17BFF0-9869-45A1-AA0D-4B18FFB70D6B}"/>
    <dgm:cxn modelId="{5CCF7A8D-5837-4A95-9AC2-61781466C7F1}" type="presOf" srcId="{C2F50A50-CE48-4B75-80E7-C16E7ED67957}" destId="{F094DB8A-0E16-47CB-AAAA-108E68EA2239}" srcOrd="0" destOrd="0" presId="urn:microsoft.com/office/officeart/2005/8/layout/architecture"/>
    <dgm:cxn modelId="{F231B13E-5C76-471D-8CD7-8975ECEED49C}" type="presOf" srcId="{FCF23A84-CDEE-4702-BD31-57DE329FFC2C}" destId="{4326C7DD-06A5-4DE7-A9C1-4CA54A31E88E}" srcOrd="0" destOrd="0" presId="urn:microsoft.com/office/officeart/2005/8/layout/architecture"/>
    <dgm:cxn modelId="{F90D8380-F752-4429-B629-289215CE8CC9}" srcId="{FCF23A84-CDEE-4702-BD31-57DE329FFC2C}" destId="{8CA862ED-3935-4639-9C74-A40757325E3C}" srcOrd="0" destOrd="0" parTransId="{11976283-0735-4E8B-884F-072CF7B526B7}" sibTransId="{3A76519F-A175-4692-A36A-DAE026E137FE}"/>
    <dgm:cxn modelId="{C80704C5-E3BA-4C42-8BE5-0261A8AD2167}" srcId="{FCF23A84-CDEE-4702-BD31-57DE329FFC2C}" destId="{4BB4119C-2FEC-4FAA-AA67-90BEF08898E3}" srcOrd="1" destOrd="0" parTransId="{C42D9EAE-5501-4E58-A875-EE85D0863F8E}" sibTransId="{DE9A1ADB-4AD5-48E1-9B41-52B0A0A77249}"/>
    <dgm:cxn modelId="{A199CD60-6C20-4399-BDCB-258601F2CDF2}" type="presOf" srcId="{5A1BE54F-98E2-4990-A6CF-B27B16DC1558}" destId="{C07C3212-CAFD-4854-AD2A-276BB2E52A72}" srcOrd="0" destOrd="0" presId="urn:microsoft.com/office/officeart/2005/8/layout/architecture"/>
    <dgm:cxn modelId="{F3558086-0014-4C19-9FA5-B707A1A2A899}" type="presParOf" srcId="{F094DB8A-0E16-47CB-AAAA-108E68EA2239}" destId="{2C6F0767-9C6F-486B-A92D-BC227E377D35}" srcOrd="0" destOrd="0" presId="urn:microsoft.com/office/officeart/2005/8/layout/architecture"/>
    <dgm:cxn modelId="{F1F04AF9-FC12-435C-B8AF-2EA9AE928037}" type="presParOf" srcId="{2C6F0767-9C6F-486B-A92D-BC227E377D35}" destId="{4326C7DD-06A5-4DE7-A9C1-4CA54A31E88E}" srcOrd="0" destOrd="0" presId="urn:microsoft.com/office/officeart/2005/8/layout/architecture"/>
    <dgm:cxn modelId="{FC33FFDD-6025-4653-99AD-36CB1F82398B}" type="presParOf" srcId="{2C6F0767-9C6F-486B-A92D-BC227E377D35}" destId="{FF3A28EB-41D3-4F6F-9157-5699C1470A54}" srcOrd="1" destOrd="0" presId="urn:microsoft.com/office/officeart/2005/8/layout/architecture"/>
    <dgm:cxn modelId="{D90B062D-C2C7-421D-BAC6-B8F2C1AC7B37}" type="presParOf" srcId="{2C6F0767-9C6F-486B-A92D-BC227E377D35}" destId="{071FECD3-26BE-4299-B34B-6F3611053593}" srcOrd="2" destOrd="0" presId="urn:microsoft.com/office/officeart/2005/8/layout/architecture"/>
    <dgm:cxn modelId="{A3EB0900-F038-4F97-A4C1-4D144060A557}" type="presParOf" srcId="{071FECD3-26BE-4299-B34B-6F3611053593}" destId="{936F2C74-A0AB-4B9D-AB5D-C192F9B0375D}" srcOrd="0" destOrd="0" presId="urn:microsoft.com/office/officeart/2005/8/layout/architecture"/>
    <dgm:cxn modelId="{C5886F72-3E5A-4B11-A8DF-3B97CE2D3837}" type="presParOf" srcId="{936F2C74-A0AB-4B9D-AB5D-C192F9B0375D}" destId="{07A7F11F-8926-440C-939C-6BDE46643B5E}" srcOrd="0" destOrd="0" presId="urn:microsoft.com/office/officeart/2005/8/layout/architecture"/>
    <dgm:cxn modelId="{95F63A6B-29F8-4FFB-9123-62BBA6BD7081}" type="presParOf" srcId="{936F2C74-A0AB-4B9D-AB5D-C192F9B0375D}" destId="{69C83288-71AD-44FB-8D47-E7E148C98C0B}" srcOrd="1" destOrd="0" presId="urn:microsoft.com/office/officeart/2005/8/layout/architecture"/>
    <dgm:cxn modelId="{69439266-2D48-47AC-9688-137E411D571F}" type="presParOf" srcId="{071FECD3-26BE-4299-B34B-6F3611053593}" destId="{EF47FD95-0854-4742-9505-B9B4B06C1F18}" srcOrd="1" destOrd="0" presId="urn:microsoft.com/office/officeart/2005/8/layout/architecture"/>
    <dgm:cxn modelId="{10F49D04-A922-4A31-9837-DC80A672460C}" type="presParOf" srcId="{071FECD3-26BE-4299-B34B-6F3611053593}" destId="{F9886B23-ECCD-4F78-90D4-04FE3BE62416}" srcOrd="2" destOrd="0" presId="urn:microsoft.com/office/officeart/2005/8/layout/architecture"/>
    <dgm:cxn modelId="{CD22F5BF-56FE-44E9-95C0-8958AC12CBC3}" type="presParOf" srcId="{F9886B23-ECCD-4F78-90D4-04FE3BE62416}" destId="{C355276F-FE68-4157-8ADE-C54BE4E369F5}" srcOrd="0" destOrd="0" presId="urn:microsoft.com/office/officeart/2005/8/layout/architecture"/>
    <dgm:cxn modelId="{65446699-E3F6-4FB4-8180-581D6BAC1148}" type="presParOf" srcId="{F9886B23-ECCD-4F78-90D4-04FE3BE62416}" destId="{6FD07618-868D-492E-B405-CBDC6C6381EB}" srcOrd="1" destOrd="0" presId="urn:microsoft.com/office/officeart/2005/8/layout/architecture"/>
    <dgm:cxn modelId="{D319DEE5-3EF5-4A29-8E01-D1A42B743588}" type="presParOf" srcId="{F9886B23-ECCD-4F78-90D4-04FE3BE62416}" destId="{BF23A61B-D714-444F-9D4C-578AB90F96F7}" srcOrd="2" destOrd="0" presId="urn:microsoft.com/office/officeart/2005/8/layout/architecture"/>
    <dgm:cxn modelId="{DF9C977C-8053-463A-9C2A-A8D38DBA69C0}" type="presParOf" srcId="{BF23A61B-D714-444F-9D4C-578AB90F96F7}" destId="{CE33F6CF-71FC-4CB9-9A44-9EE8DA8BE18B}" srcOrd="0" destOrd="0" presId="urn:microsoft.com/office/officeart/2005/8/layout/architecture"/>
    <dgm:cxn modelId="{2745118C-5A4C-4CF3-B73A-07575B9AED72}" type="presParOf" srcId="{CE33F6CF-71FC-4CB9-9A44-9EE8DA8BE18B}" destId="{C07C3212-CAFD-4854-AD2A-276BB2E52A72}" srcOrd="0" destOrd="0" presId="urn:microsoft.com/office/officeart/2005/8/layout/architecture"/>
    <dgm:cxn modelId="{823C8BAB-066E-47AB-9392-5804A89A0AC9}" type="presParOf" srcId="{CE33F6CF-71FC-4CB9-9A44-9EE8DA8BE18B}" destId="{F8C2E941-BCE2-4B32-8230-151915F633D1}" srcOrd="1" destOrd="0" presId="urn:microsoft.com/office/officeart/2005/8/layout/architecture"/>
    <dgm:cxn modelId="{65FBF191-F812-44B6-AFC1-D47E5176DCAC}" type="presParOf" srcId="{BF23A61B-D714-444F-9D4C-578AB90F96F7}" destId="{A66036A4-5469-4C92-A617-DAD16DAA27AA}" srcOrd="1" destOrd="0" presId="urn:microsoft.com/office/officeart/2005/8/layout/architecture"/>
    <dgm:cxn modelId="{C19E7964-9853-4681-89D3-CB5477DB74BA}" type="presParOf" srcId="{BF23A61B-D714-444F-9D4C-578AB90F96F7}" destId="{763649F3-EE49-4298-96B7-4644A637549E}" srcOrd="2" destOrd="0" presId="urn:microsoft.com/office/officeart/2005/8/layout/architecture"/>
    <dgm:cxn modelId="{8B65FE86-2948-45CB-A42F-25E01B00936F}" type="presParOf" srcId="{763649F3-EE49-4298-96B7-4644A637549E}" destId="{29028A1C-D3D4-4B8F-8EBB-83E607C6D8F8}" srcOrd="0" destOrd="0" presId="urn:microsoft.com/office/officeart/2005/8/layout/architecture"/>
    <dgm:cxn modelId="{B6023364-F349-42CC-A9FA-2370A31E1FAF}" type="presParOf" srcId="{763649F3-EE49-4298-96B7-4644A637549E}" destId="{38834615-C2F6-4BAA-9AC3-7DE1DD60D51B}" srcOrd="1" destOrd="0" presId="urn:microsoft.com/office/officeart/2005/8/layout/architecture"/>
    <dgm:cxn modelId="{2BE8410F-CB13-48AE-A738-EC6F001B4C63}" type="presParOf" srcId="{BF23A61B-D714-444F-9D4C-578AB90F96F7}" destId="{5F32678B-CC1E-4D6B-8C00-5138CAF033B1}" srcOrd="3" destOrd="0" presId="urn:microsoft.com/office/officeart/2005/8/layout/architecture"/>
    <dgm:cxn modelId="{489AC1B3-0ECC-4FDE-80FA-470E1C39531A}" type="presParOf" srcId="{BF23A61B-D714-444F-9D4C-578AB90F96F7}" destId="{86B53E2A-ABA5-487D-9908-5B5407E03BFF}" srcOrd="4" destOrd="0" presId="urn:microsoft.com/office/officeart/2005/8/layout/architecture"/>
    <dgm:cxn modelId="{773E605B-F8ED-4538-8CAE-3F2A6303F414}" type="presParOf" srcId="{86B53E2A-ABA5-487D-9908-5B5407E03BFF}" destId="{03B9BEA2-21E2-4F65-A9B9-F810EC48366A}" srcOrd="0" destOrd="0" presId="urn:microsoft.com/office/officeart/2005/8/layout/architecture"/>
    <dgm:cxn modelId="{174CAB9A-992E-4A29-ACC6-524F25FC734A}" type="presParOf" srcId="{86B53E2A-ABA5-487D-9908-5B5407E03BFF}" destId="{5C999430-CEC9-40D2-A7DC-51DF3497A03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26847-A758-4B58-97D0-CFED922965FE}" type="doc">
      <dgm:prSet loTypeId="urn:microsoft.com/office/officeart/2005/8/layout/architecture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E3AB9C-BD64-40D2-BDFC-2072A976A91D}">
      <dgm:prSet phldrT="[Text]"/>
      <dgm:spPr/>
      <dgm:t>
        <a:bodyPr/>
        <a:lstStyle/>
        <a:p>
          <a:r>
            <a:rPr lang="fr-FR" dirty="0" smtClean="0"/>
            <a:t>PDW</a:t>
          </a:r>
          <a:endParaRPr lang="fr-FR" dirty="0"/>
        </a:p>
      </dgm:t>
    </dgm:pt>
    <dgm:pt modelId="{6C5FBDF4-0B43-4A01-8553-EFFF64CA36CA}" type="parTrans" cxnId="{8FDA103E-7C3F-4C9A-9B2E-2566D3BBE3DE}">
      <dgm:prSet/>
      <dgm:spPr/>
      <dgm:t>
        <a:bodyPr/>
        <a:lstStyle/>
        <a:p>
          <a:endParaRPr lang="fr-FR"/>
        </a:p>
      </dgm:t>
    </dgm:pt>
    <dgm:pt modelId="{A95871F6-FA6C-4271-89CA-CBD133ADC526}" type="sibTrans" cxnId="{8FDA103E-7C3F-4C9A-9B2E-2566D3BBE3DE}">
      <dgm:prSet/>
      <dgm:spPr/>
      <dgm:t>
        <a:bodyPr/>
        <a:lstStyle/>
        <a:p>
          <a:endParaRPr lang="fr-FR"/>
        </a:p>
      </dgm:t>
    </dgm:pt>
    <dgm:pt modelId="{D27B02C1-A6C0-43E6-94AF-90164FC3AF72}">
      <dgm:prSet phldrT="[Text]"/>
      <dgm:spPr/>
      <dgm:t>
        <a:bodyPr/>
        <a:lstStyle/>
        <a:p>
          <a:r>
            <a:rPr lang="fr-FR" dirty="0" smtClean="0"/>
            <a:t>User </a:t>
          </a:r>
          <a:r>
            <a:rPr lang="fr-FR" dirty="0" err="1" smtClean="0"/>
            <a:t>space</a:t>
          </a:r>
          <a:endParaRPr lang="fr-FR" dirty="0"/>
        </a:p>
      </dgm:t>
    </dgm:pt>
    <dgm:pt modelId="{513260C2-3462-4CC1-9A37-A1A3646B99DD}" type="parTrans" cxnId="{FD010A6E-6A82-42EA-B86A-29F5CF6D11DB}">
      <dgm:prSet/>
      <dgm:spPr/>
      <dgm:t>
        <a:bodyPr/>
        <a:lstStyle/>
        <a:p>
          <a:endParaRPr lang="fr-FR"/>
        </a:p>
      </dgm:t>
    </dgm:pt>
    <dgm:pt modelId="{6A37A01C-C9C8-4B00-9721-BA2091DA1625}" type="sibTrans" cxnId="{FD010A6E-6A82-42EA-B86A-29F5CF6D11DB}">
      <dgm:prSet/>
      <dgm:spPr/>
      <dgm:t>
        <a:bodyPr/>
        <a:lstStyle/>
        <a:p>
          <a:endParaRPr lang="fr-FR"/>
        </a:p>
      </dgm:t>
    </dgm:pt>
    <dgm:pt modelId="{1BCD1F42-56F3-4915-AF22-A1E924C66C7F}">
      <dgm:prSet phldrT="[Text]"/>
      <dgm:spPr/>
      <dgm:t>
        <a:bodyPr/>
        <a:lstStyle/>
        <a:p>
          <a:r>
            <a:rPr lang="fr-FR" dirty="0" smtClean="0"/>
            <a:t>SSAS</a:t>
          </a:r>
          <a:endParaRPr lang="fr-FR" dirty="0"/>
        </a:p>
      </dgm:t>
    </dgm:pt>
    <dgm:pt modelId="{BAAF06BC-B567-45E8-85DC-AF39AC4063C3}" type="parTrans" cxnId="{CF215689-7C5D-4EB9-9F2F-A9A7AA330520}">
      <dgm:prSet/>
      <dgm:spPr/>
      <dgm:t>
        <a:bodyPr/>
        <a:lstStyle/>
        <a:p>
          <a:endParaRPr lang="fr-FR"/>
        </a:p>
      </dgm:t>
    </dgm:pt>
    <dgm:pt modelId="{EA86644D-0BC0-40BA-A663-93CF3F70EA90}" type="sibTrans" cxnId="{CF215689-7C5D-4EB9-9F2F-A9A7AA330520}">
      <dgm:prSet/>
      <dgm:spPr/>
      <dgm:t>
        <a:bodyPr/>
        <a:lstStyle/>
        <a:p>
          <a:endParaRPr lang="fr-FR"/>
        </a:p>
      </dgm:t>
    </dgm:pt>
    <dgm:pt modelId="{D538EF91-F8C7-4E26-9107-FF7570351F76}">
      <dgm:prSet phldrT="[Text]"/>
      <dgm:spPr/>
      <dgm:t>
        <a:bodyPr/>
        <a:lstStyle/>
        <a:p>
          <a:r>
            <a:rPr lang="fr-FR" dirty="0" smtClean="0"/>
            <a:t>SSAS</a:t>
          </a:r>
          <a:endParaRPr lang="fr-FR" dirty="0"/>
        </a:p>
      </dgm:t>
    </dgm:pt>
    <dgm:pt modelId="{10DF5452-8B25-4CE4-86FF-84293B168DD7}" type="parTrans" cxnId="{FABC1C37-D901-4B50-8754-7B5AA6BEF3A9}">
      <dgm:prSet/>
      <dgm:spPr/>
      <dgm:t>
        <a:bodyPr/>
        <a:lstStyle/>
        <a:p>
          <a:endParaRPr lang="fr-FR"/>
        </a:p>
      </dgm:t>
    </dgm:pt>
    <dgm:pt modelId="{C5AAFF84-FCB5-459F-9FE1-9F84CF58014A}" type="sibTrans" cxnId="{FABC1C37-D901-4B50-8754-7B5AA6BEF3A9}">
      <dgm:prSet/>
      <dgm:spPr/>
      <dgm:t>
        <a:bodyPr/>
        <a:lstStyle/>
        <a:p>
          <a:endParaRPr lang="fr-FR"/>
        </a:p>
      </dgm:t>
    </dgm:pt>
    <dgm:pt modelId="{602A3AF3-106B-43CF-ADC1-3F7550BEE37D}">
      <dgm:prSet phldrT="[Text]"/>
      <dgm:spPr/>
      <dgm:t>
        <a:bodyPr/>
        <a:lstStyle/>
        <a:p>
          <a:r>
            <a:rPr lang="fr-FR" dirty="0" smtClean="0"/>
            <a:t>SSAS</a:t>
          </a:r>
          <a:endParaRPr lang="fr-FR" dirty="0"/>
        </a:p>
      </dgm:t>
    </dgm:pt>
    <dgm:pt modelId="{31DA6790-FB60-45F7-A349-B4F4951BE9D8}" type="parTrans" cxnId="{10A64E65-8B95-46F1-8E2B-F7099E06352A}">
      <dgm:prSet/>
      <dgm:spPr/>
      <dgm:t>
        <a:bodyPr/>
        <a:lstStyle/>
        <a:p>
          <a:endParaRPr lang="fr-FR"/>
        </a:p>
      </dgm:t>
    </dgm:pt>
    <dgm:pt modelId="{650C4919-D237-4E7B-9B48-382E0A153AE2}" type="sibTrans" cxnId="{10A64E65-8B95-46F1-8E2B-F7099E06352A}">
      <dgm:prSet/>
      <dgm:spPr/>
      <dgm:t>
        <a:bodyPr/>
        <a:lstStyle/>
        <a:p>
          <a:endParaRPr lang="fr-FR"/>
        </a:p>
      </dgm:t>
    </dgm:pt>
    <dgm:pt modelId="{0151B380-5971-40ED-927F-A332137DD76A}" type="pres">
      <dgm:prSet presAssocID="{79326847-A758-4B58-97D0-CFED922965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84F2F6F-4DA3-402A-8800-2C5F1A414C58}" type="pres">
      <dgm:prSet presAssocID="{38E3AB9C-BD64-40D2-BDFC-2072A976A91D}" presName="vertOne" presStyleCnt="0"/>
      <dgm:spPr/>
      <dgm:t>
        <a:bodyPr/>
        <a:lstStyle/>
        <a:p>
          <a:endParaRPr lang="fr-FR"/>
        </a:p>
      </dgm:t>
    </dgm:pt>
    <dgm:pt modelId="{1988BBD9-614B-42F2-8618-75CC8AC39B3A}" type="pres">
      <dgm:prSet presAssocID="{38E3AB9C-BD64-40D2-BDFC-2072A976A91D}" presName="txOne" presStyleLbl="node0" presStyleIdx="0" presStyleCnt="1" custScaleY="1095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CD8631-8954-4439-B93C-D8A4F513A580}" type="pres">
      <dgm:prSet presAssocID="{38E3AB9C-BD64-40D2-BDFC-2072A976A91D}" presName="parTransOne" presStyleCnt="0"/>
      <dgm:spPr/>
      <dgm:t>
        <a:bodyPr/>
        <a:lstStyle/>
        <a:p>
          <a:endParaRPr lang="fr-FR"/>
        </a:p>
      </dgm:t>
    </dgm:pt>
    <dgm:pt modelId="{42263539-ADEF-41E0-BF93-4DED61A9CA70}" type="pres">
      <dgm:prSet presAssocID="{38E3AB9C-BD64-40D2-BDFC-2072A976A91D}" presName="horzOne" presStyleCnt="0"/>
      <dgm:spPr/>
      <dgm:t>
        <a:bodyPr/>
        <a:lstStyle/>
        <a:p>
          <a:endParaRPr lang="fr-FR"/>
        </a:p>
      </dgm:t>
    </dgm:pt>
    <dgm:pt modelId="{D3EC03CC-01E5-4D63-85AA-8E41C9DD97DD}" type="pres">
      <dgm:prSet presAssocID="{D27B02C1-A6C0-43E6-94AF-90164FC3AF72}" presName="vertTwo" presStyleCnt="0"/>
      <dgm:spPr/>
      <dgm:t>
        <a:bodyPr/>
        <a:lstStyle/>
        <a:p>
          <a:endParaRPr lang="fr-FR"/>
        </a:p>
      </dgm:t>
    </dgm:pt>
    <dgm:pt modelId="{201D21F9-57AE-4C06-97BC-CDA733241794}" type="pres">
      <dgm:prSet presAssocID="{D27B02C1-A6C0-43E6-94AF-90164FC3AF72}" presName="txTwo" presStyleLbl="node2" presStyleIdx="0" presStyleCnt="4" custScaleY="240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322E86-B020-4DC7-8EE6-CA4A8FC49ECE}" type="pres">
      <dgm:prSet presAssocID="{D27B02C1-A6C0-43E6-94AF-90164FC3AF72}" presName="horzTwo" presStyleCnt="0"/>
      <dgm:spPr/>
      <dgm:t>
        <a:bodyPr/>
        <a:lstStyle/>
        <a:p>
          <a:endParaRPr lang="fr-FR"/>
        </a:p>
      </dgm:t>
    </dgm:pt>
    <dgm:pt modelId="{D408AEA8-1A8A-4F4D-B635-9E842CC74172}" type="pres">
      <dgm:prSet presAssocID="{6A37A01C-C9C8-4B00-9721-BA2091DA1625}" presName="sibSpaceTwo" presStyleCnt="0"/>
      <dgm:spPr/>
      <dgm:t>
        <a:bodyPr/>
        <a:lstStyle/>
        <a:p>
          <a:endParaRPr lang="fr-FR"/>
        </a:p>
      </dgm:t>
    </dgm:pt>
    <dgm:pt modelId="{AE715331-DC46-40D2-B331-1C15F6B01F39}" type="pres">
      <dgm:prSet presAssocID="{1BCD1F42-56F3-4915-AF22-A1E924C66C7F}" presName="vertTwo" presStyleCnt="0"/>
      <dgm:spPr/>
      <dgm:t>
        <a:bodyPr/>
        <a:lstStyle/>
        <a:p>
          <a:endParaRPr lang="fr-FR"/>
        </a:p>
      </dgm:t>
    </dgm:pt>
    <dgm:pt modelId="{218913FF-7992-4A7B-9E4C-22206F436BE6}" type="pres">
      <dgm:prSet presAssocID="{1BCD1F42-56F3-4915-AF22-A1E924C66C7F}" presName="txTwo" presStyleLbl="node2" presStyleIdx="1" presStyleCnt="4" custScaleY="240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2C54F7-E37D-457A-9347-1D11F0A972A0}" type="pres">
      <dgm:prSet presAssocID="{1BCD1F42-56F3-4915-AF22-A1E924C66C7F}" presName="horzTwo" presStyleCnt="0"/>
      <dgm:spPr/>
      <dgm:t>
        <a:bodyPr/>
        <a:lstStyle/>
        <a:p>
          <a:endParaRPr lang="fr-FR"/>
        </a:p>
      </dgm:t>
    </dgm:pt>
    <dgm:pt modelId="{944D87BC-D24A-46C9-AAE2-3BA237CCA220}" type="pres">
      <dgm:prSet presAssocID="{EA86644D-0BC0-40BA-A663-93CF3F70EA90}" presName="sibSpaceTwo" presStyleCnt="0"/>
      <dgm:spPr/>
      <dgm:t>
        <a:bodyPr/>
        <a:lstStyle/>
        <a:p>
          <a:endParaRPr lang="fr-FR"/>
        </a:p>
      </dgm:t>
    </dgm:pt>
    <dgm:pt modelId="{42685888-15C7-4E7D-8A65-F5C4C7D3E8E5}" type="pres">
      <dgm:prSet presAssocID="{D538EF91-F8C7-4E26-9107-FF7570351F76}" presName="vertTwo" presStyleCnt="0"/>
      <dgm:spPr/>
      <dgm:t>
        <a:bodyPr/>
        <a:lstStyle/>
        <a:p>
          <a:endParaRPr lang="fr-FR"/>
        </a:p>
      </dgm:t>
    </dgm:pt>
    <dgm:pt modelId="{672B3E2F-63A4-4D78-BA3E-037D0D4A7E21}" type="pres">
      <dgm:prSet presAssocID="{D538EF91-F8C7-4E26-9107-FF7570351F76}" presName="txTwo" presStyleLbl="node2" presStyleIdx="2" presStyleCnt="4" custScaleY="240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8B1A47-A8E7-4D39-850E-69AD8B05FA91}" type="pres">
      <dgm:prSet presAssocID="{D538EF91-F8C7-4E26-9107-FF7570351F76}" presName="horzTwo" presStyleCnt="0"/>
      <dgm:spPr/>
      <dgm:t>
        <a:bodyPr/>
        <a:lstStyle/>
        <a:p>
          <a:endParaRPr lang="fr-FR"/>
        </a:p>
      </dgm:t>
    </dgm:pt>
    <dgm:pt modelId="{8E691207-C883-4FAE-A724-AB0012784F0F}" type="pres">
      <dgm:prSet presAssocID="{C5AAFF84-FCB5-459F-9FE1-9F84CF58014A}" presName="sibSpaceTwo" presStyleCnt="0"/>
      <dgm:spPr/>
      <dgm:t>
        <a:bodyPr/>
        <a:lstStyle/>
        <a:p>
          <a:endParaRPr lang="fr-FR"/>
        </a:p>
      </dgm:t>
    </dgm:pt>
    <dgm:pt modelId="{555BA71E-E2F7-4284-A5DD-76C0470BB44B}" type="pres">
      <dgm:prSet presAssocID="{602A3AF3-106B-43CF-ADC1-3F7550BEE37D}" presName="vertTwo" presStyleCnt="0"/>
      <dgm:spPr/>
      <dgm:t>
        <a:bodyPr/>
        <a:lstStyle/>
        <a:p>
          <a:endParaRPr lang="fr-FR"/>
        </a:p>
      </dgm:t>
    </dgm:pt>
    <dgm:pt modelId="{6415849B-F536-409F-9A7B-82FC800ADB1F}" type="pres">
      <dgm:prSet presAssocID="{602A3AF3-106B-43CF-ADC1-3F7550BEE37D}" presName="txTwo" presStyleLbl="node2" presStyleIdx="3" presStyleCnt="4" custScaleY="240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B5991A-BC03-4BE2-85D7-2687D4D2B403}" type="pres">
      <dgm:prSet presAssocID="{602A3AF3-106B-43CF-ADC1-3F7550BEE37D}" presName="horzTwo" presStyleCnt="0"/>
      <dgm:spPr/>
      <dgm:t>
        <a:bodyPr/>
        <a:lstStyle/>
        <a:p>
          <a:endParaRPr lang="fr-FR"/>
        </a:p>
      </dgm:t>
    </dgm:pt>
  </dgm:ptLst>
  <dgm:cxnLst>
    <dgm:cxn modelId="{DEEBC2C4-6224-430F-97DD-5E77E778A597}" type="presOf" srcId="{D27B02C1-A6C0-43E6-94AF-90164FC3AF72}" destId="{201D21F9-57AE-4C06-97BC-CDA733241794}" srcOrd="0" destOrd="0" presId="urn:microsoft.com/office/officeart/2005/8/layout/architecture"/>
    <dgm:cxn modelId="{FD010A6E-6A82-42EA-B86A-29F5CF6D11DB}" srcId="{38E3AB9C-BD64-40D2-BDFC-2072A976A91D}" destId="{D27B02C1-A6C0-43E6-94AF-90164FC3AF72}" srcOrd="0" destOrd="0" parTransId="{513260C2-3462-4CC1-9A37-A1A3646B99DD}" sibTransId="{6A37A01C-C9C8-4B00-9721-BA2091DA1625}"/>
    <dgm:cxn modelId="{10A64E65-8B95-46F1-8E2B-F7099E06352A}" srcId="{38E3AB9C-BD64-40D2-BDFC-2072A976A91D}" destId="{602A3AF3-106B-43CF-ADC1-3F7550BEE37D}" srcOrd="3" destOrd="0" parTransId="{31DA6790-FB60-45F7-A349-B4F4951BE9D8}" sibTransId="{650C4919-D237-4E7B-9B48-382E0A153AE2}"/>
    <dgm:cxn modelId="{4D244B4C-41E3-4AA5-B8B2-17DE97237D7A}" type="presOf" srcId="{602A3AF3-106B-43CF-ADC1-3F7550BEE37D}" destId="{6415849B-F536-409F-9A7B-82FC800ADB1F}" srcOrd="0" destOrd="0" presId="urn:microsoft.com/office/officeart/2005/8/layout/architecture"/>
    <dgm:cxn modelId="{8FDA103E-7C3F-4C9A-9B2E-2566D3BBE3DE}" srcId="{79326847-A758-4B58-97D0-CFED922965FE}" destId="{38E3AB9C-BD64-40D2-BDFC-2072A976A91D}" srcOrd="0" destOrd="0" parTransId="{6C5FBDF4-0B43-4A01-8553-EFFF64CA36CA}" sibTransId="{A95871F6-FA6C-4271-89CA-CBD133ADC526}"/>
    <dgm:cxn modelId="{E88B7A95-F651-47ED-87A9-95F8C916FAC7}" type="presOf" srcId="{38E3AB9C-BD64-40D2-BDFC-2072A976A91D}" destId="{1988BBD9-614B-42F2-8618-75CC8AC39B3A}" srcOrd="0" destOrd="0" presId="urn:microsoft.com/office/officeart/2005/8/layout/architecture"/>
    <dgm:cxn modelId="{20D12E60-BED4-45D1-991D-9B404212D5D6}" type="presOf" srcId="{D538EF91-F8C7-4E26-9107-FF7570351F76}" destId="{672B3E2F-63A4-4D78-BA3E-037D0D4A7E21}" srcOrd="0" destOrd="0" presId="urn:microsoft.com/office/officeart/2005/8/layout/architecture"/>
    <dgm:cxn modelId="{8CADF906-1C6B-4ED6-AD83-238EB6F1035D}" type="presOf" srcId="{79326847-A758-4B58-97D0-CFED922965FE}" destId="{0151B380-5971-40ED-927F-A332137DD76A}" srcOrd="0" destOrd="0" presId="urn:microsoft.com/office/officeart/2005/8/layout/architecture"/>
    <dgm:cxn modelId="{CF215689-7C5D-4EB9-9F2F-A9A7AA330520}" srcId="{38E3AB9C-BD64-40D2-BDFC-2072A976A91D}" destId="{1BCD1F42-56F3-4915-AF22-A1E924C66C7F}" srcOrd="1" destOrd="0" parTransId="{BAAF06BC-B567-45E8-85DC-AF39AC4063C3}" sibTransId="{EA86644D-0BC0-40BA-A663-93CF3F70EA90}"/>
    <dgm:cxn modelId="{B395D305-BCA1-4647-BC90-1F97F8672393}" type="presOf" srcId="{1BCD1F42-56F3-4915-AF22-A1E924C66C7F}" destId="{218913FF-7992-4A7B-9E4C-22206F436BE6}" srcOrd="0" destOrd="0" presId="urn:microsoft.com/office/officeart/2005/8/layout/architecture"/>
    <dgm:cxn modelId="{FABC1C37-D901-4B50-8754-7B5AA6BEF3A9}" srcId="{38E3AB9C-BD64-40D2-BDFC-2072A976A91D}" destId="{D538EF91-F8C7-4E26-9107-FF7570351F76}" srcOrd="2" destOrd="0" parTransId="{10DF5452-8B25-4CE4-86FF-84293B168DD7}" sibTransId="{C5AAFF84-FCB5-459F-9FE1-9F84CF58014A}"/>
    <dgm:cxn modelId="{491586B0-8427-417A-9851-9285A4FF4DC2}" type="presParOf" srcId="{0151B380-5971-40ED-927F-A332137DD76A}" destId="{484F2F6F-4DA3-402A-8800-2C5F1A414C58}" srcOrd="0" destOrd="0" presId="urn:microsoft.com/office/officeart/2005/8/layout/architecture"/>
    <dgm:cxn modelId="{696ED4F8-F8A6-464F-9308-EE34F778EDD5}" type="presParOf" srcId="{484F2F6F-4DA3-402A-8800-2C5F1A414C58}" destId="{1988BBD9-614B-42F2-8618-75CC8AC39B3A}" srcOrd="0" destOrd="0" presId="urn:microsoft.com/office/officeart/2005/8/layout/architecture"/>
    <dgm:cxn modelId="{EDD61397-AB24-4A82-A07B-032104AAF1E9}" type="presParOf" srcId="{484F2F6F-4DA3-402A-8800-2C5F1A414C58}" destId="{0ACD8631-8954-4439-B93C-D8A4F513A580}" srcOrd="1" destOrd="0" presId="urn:microsoft.com/office/officeart/2005/8/layout/architecture"/>
    <dgm:cxn modelId="{E24AAD1D-7997-4C7A-A2CD-EF73EC201494}" type="presParOf" srcId="{484F2F6F-4DA3-402A-8800-2C5F1A414C58}" destId="{42263539-ADEF-41E0-BF93-4DED61A9CA70}" srcOrd="2" destOrd="0" presId="urn:microsoft.com/office/officeart/2005/8/layout/architecture"/>
    <dgm:cxn modelId="{C90FECBB-4953-4414-85A3-475C02E428D5}" type="presParOf" srcId="{42263539-ADEF-41E0-BF93-4DED61A9CA70}" destId="{D3EC03CC-01E5-4D63-85AA-8E41C9DD97DD}" srcOrd="0" destOrd="0" presId="urn:microsoft.com/office/officeart/2005/8/layout/architecture"/>
    <dgm:cxn modelId="{45F28752-2FAC-4CD8-B5FE-2E501F4C5332}" type="presParOf" srcId="{D3EC03CC-01E5-4D63-85AA-8E41C9DD97DD}" destId="{201D21F9-57AE-4C06-97BC-CDA733241794}" srcOrd="0" destOrd="0" presId="urn:microsoft.com/office/officeart/2005/8/layout/architecture"/>
    <dgm:cxn modelId="{BB38D9BC-276A-4436-BCD1-226159A19728}" type="presParOf" srcId="{D3EC03CC-01E5-4D63-85AA-8E41C9DD97DD}" destId="{9F322E86-B020-4DC7-8EE6-CA4A8FC49ECE}" srcOrd="1" destOrd="0" presId="urn:microsoft.com/office/officeart/2005/8/layout/architecture"/>
    <dgm:cxn modelId="{A2FA6F04-BB72-4AA8-97E6-D99406A13268}" type="presParOf" srcId="{42263539-ADEF-41E0-BF93-4DED61A9CA70}" destId="{D408AEA8-1A8A-4F4D-B635-9E842CC74172}" srcOrd="1" destOrd="0" presId="urn:microsoft.com/office/officeart/2005/8/layout/architecture"/>
    <dgm:cxn modelId="{74D2078E-6F20-4BB2-B27E-3EAE1A822720}" type="presParOf" srcId="{42263539-ADEF-41E0-BF93-4DED61A9CA70}" destId="{AE715331-DC46-40D2-B331-1C15F6B01F39}" srcOrd="2" destOrd="0" presId="urn:microsoft.com/office/officeart/2005/8/layout/architecture"/>
    <dgm:cxn modelId="{CE117DDB-8974-4340-8FC8-3AB19CAD9932}" type="presParOf" srcId="{AE715331-DC46-40D2-B331-1C15F6B01F39}" destId="{218913FF-7992-4A7B-9E4C-22206F436BE6}" srcOrd="0" destOrd="0" presId="urn:microsoft.com/office/officeart/2005/8/layout/architecture"/>
    <dgm:cxn modelId="{893359E9-E2DB-46DF-A890-3E9B81EC01C4}" type="presParOf" srcId="{AE715331-DC46-40D2-B331-1C15F6B01F39}" destId="{5F2C54F7-E37D-457A-9347-1D11F0A972A0}" srcOrd="1" destOrd="0" presId="urn:microsoft.com/office/officeart/2005/8/layout/architecture"/>
    <dgm:cxn modelId="{C7ACA21F-7388-437F-92CC-699ABD49A84A}" type="presParOf" srcId="{42263539-ADEF-41E0-BF93-4DED61A9CA70}" destId="{944D87BC-D24A-46C9-AAE2-3BA237CCA220}" srcOrd="3" destOrd="0" presId="urn:microsoft.com/office/officeart/2005/8/layout/architecture"/>
    <dgm:cxn modelId="{4B94D967-0A8B-4892-B9FC-0161D290BE21}" type="presParOf" srcId="{42263539-ADEF-41E0-BF93-4DED61A9CA70}" destId="{42685888-15C7-4E7D-8A65-F5C4C7D3E8E5}" srcOrd="4" destOrd="0" presId="urn:microsoft.com/office/officeart/2005/8/layout/architecture"/>
    <dgm:cxn modelId="{55EE3D55-B840-4C1B-8C48-DE4E59FD587F}" type="presParOf" srcId="{42685888-15C7-4E7D-8A65-F5C4C7D3E8E5}" destId="{672B3E2F-63A4-4D78-BA3E-037D0D4A7E21}" srcOrd="0" destOrd="0" presId="urn:microsoft.com/office/officeart/2005/8/layout/architecture"/>
    <dgm:cxn modelId="{F9164650-4FCA-4E27-901A-457B80EAC6F8}" type="presParOf" srcId="{42685888-15C7-4E7D-8A65-F5C4C7D3E8E5}" destId="{898B1A47-A8E7-4D39-850E-69AD8B05FA91}" srcOrd="1" destOrd="0" presId="urn:microsoft.com/office/officeart/2005/8/layout/architecture"/>
    <dgm:cxn modelId="{265717AD-44EA-4F57-B1DF-C28FD4FEE61B}" type="presParOf" srcId="{42263539-ADEF-41E0-BF93-4DED61A9CA70}" destId="{8E691207-C883-4FAE-A724-AB0012784F0F}" srcOrd="5" destOrd="0" presId="urn:microsoft.com/office/officeart/2005/8/layout/architecture"/>
    <dgm:cxn modelId="{89813C81-D96E-4AA9-AFDA-E5E4946A2AB4}" type="presParOf" srcId="{42263539-ADEF-41E0-BF93-4DED61A9CA70}" destId="{555BA71E-E2F7-4284-A5DD-76C0470BB44B}" srcOrd="6" destOrd="0" presId="urn:microsoft.com/office/officeart/2005/8/layout/architecture"/>
    <dgm:cxn modelId="{0630132A-62AC-47B6-90A6-5E55DA91628B}" type="presParOf" srcId="{555BA71E-E2F7-4284-A5DD-76C0470BB44B}" destId="{6415849B-F536-409F-9A7B-82FC800ADB1F}" srcOrd="0" destOrd="0" presId="urn:microsoft.com/office/officeart/2005/8/layout/architecture"/>
    <dgm:cxn modelId="{9C38013A-A2D4-42AE-B0BD-2786E721109F}" type="presParOf" srcId="{555BA71E-E2F7-4284-A5DD-76C0470BB44B}" destId="{0CB5991A-BC03-4BE2-85D7-2687D4D2B40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26847-A758-4B58-97D0-CFED922965FE}" type="doc">
      <dgm:prSet loTypeId="urn:microsoft.com/office/officeart/2005/8/layout/architecture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E3AB9C-BD64-40D2-BDFC-2072A976A91D}">
      <dgm:prSet phldrT="[Text]"/>
      <dgm:spPr/>
      <dgm:t>
        <a:bodyPr/>
        <a:lstStyle/>
        <a:p>
          <a:r>
            <a:rPr lang="fr-FR" dirty="0" smtClean="0"/>
            <a:t>PDW</a:t>
          </a:r>
          <a:endParaRPr lang="fr-FR" dirty="0"/>
        </a:p>
      </dgm:t>
    </dgm:pt>
    <dgm:pt modelId="{6C5FBDF4-0B43-4A01-8553-EFFF64CA36CA}" type="parTrans" cxnId="{8FDA103E-7C3F-4C9A-9B2E-2566D3BBE3DE}">
      <dgm:prSet/>
      <dgm:spPr/>
      <dgm:t>
        <a:bodyPr/>
        <a:lstStyle/>
        <a:p>
          <a:endParaRPr lang="fr-FR"/>
        </a:p>
      </dgm:t>
    </dgm:pt>
    <dgm:pt modelId="{A95871F6-FA6C-4271-89CA-CBD133ADC526}" type="sibTrans" cxnId="{8FDA103E-7C3F-4C9A-9B2E-2566D3BBE3DE}">
      <dgm:prSet/>
      <dgm:spPr/>
      <dgm:t>
        <a:bodyPr/>
        <a:lstStyle/>
        <a:p>
          <a:endParaRPr lang="fr-FR"/>
        </a:p>
      </dgm:t>
    </dgm:pt>
    <dgm:pt modelId="{D27B02C1-A6C0-43E6-94AF-90164FC3AF72}">
      <dgm:prSet phldrT="[Text]"/>
      <dgm:spPr/>
      <dgm:t>
        <a:bodyPr/>
        <a:lstStyle/>
        <a:p>
          <a:r>
            <a:rPr lang="fr-FR" dirty="0" smtClean="0"/>
            <a:t>User </a:t>
          </a:r>
          <a:r>
            <a:rPr lang="fr-FR" dirty="0" err="1" smtClean="0"/>
            <a:t>space</a:t>
          </a:r>
          <a:endParaRPr lang="fr-FR" dirty="0"/>
        </a:p>
      </dgm:t>
    </dgm:pt>
    <dgm:pt modelId="{513260C2-3462-4CC1-9A37-A1A3646B99DD}" type="parTrans" cxnId="{FD010A6E-6A82-42EA-B86A-29F5CF6D11DB}">
      <dgm:prSet/>
      <dgm:spPr/>
      <dgm:t>
        <a:bodyPr/>
        <a:lstStyle/>
        <a:p>
          <a:endParaRPr lang="fr-FR"/>
        </a:p>
      </dgm:t>
    </dgm:pt>
    <dgm:pt modelId="{6A37A01C-C9C8-4B00-9721-BA2091DA1625}" type="sibTrans" cxnId="{FD010A6E-6A82-42EA-B86A-29F5CF6D11DB}">
      <dgm:prSet/>
      <dgm:spPr/>
      <dgm:t>
        <a:bodyPr/>
        <a:lstStyle/>
        <a:p>
          <a:endParaRPr lang="fr-FR"/>
        </a:p>
      </dgm:t>
    </dgm:pt>
    <dgm:pt modelId="{1BCD1F42-56F3-4915-AF22-A1E924C66C7F}">
      <dgm:prSet phldrT="[Text]"/>
      <dgm:spPr/>
      <dgm:t>
        <a:bodyPr/>
        <a:lstStyle/>
        <a:p>
          <a:r>
            <a:rPr lang="fr-FR" dirty="0" err="1" smtClean="0"/>
            <a:t>Sharepoint</a:t>
          </a:r>
          <a:r>
            <a:rPr lang="fr-FR" dirty="0" smtClean="0"/>
            <a:t> 2013 + Excel Services</a:t>
          </a:r>
          <a:endParaRPr lang="fr-FR" dirty="0"/>
        </a:p>
      </dgm:t>
    </dgm:pt>
    <dgm:pt modelId="{BAAF06BC-B567-45E8-85DC-AF39AC4063C3}" type="parTrans" cxnId="{CF215689-7C5D-4EB9-9F2F-A9A7AA330520}">
      <dgm:prSet/>
      <dgm:spPr/>
      <dgm:t>
        <a:bodyPr/>
        <a:lstStyle/>
        <a:p>
          <a:endParaRPr lang="fr-FR"/>
        </a:p>
      </dgm:t>
    </dgm:pt>
    <dgm:pt modelId="{EA86644D-0BC0-40BA-A663-93CF3F70EA90}" type="sibTrans" cxnId="{CF215689-7C5D-4EB9-9F2F-A9A7AA330520}">
      <dgm:prSet/>
      <dgm:spPr/>
      <dgm:t>
        <a:bodyPr/>
        <a:lstStyle/>
        <a:p>
          <a:endParaRPr lang="fr-FR"/>
        </a:p>
      </dgm:t>
    </dgm:pt>
    <dgm:pt modelId="{0151B380-5971-40ED-927F-A332137DD76A}" type="pres">
      <dgm:prSet presAssocID="{79326847-A758-4B58-97D0-CFED922965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84F2F6F-4DA3-402A-8800-2C5F1A414C58}" type="pres">
      <dgm:prSet presAssocID="{38E3AB9C-BD64-40D2-BDFC-2072A976A91D}" presName="vertOne" presStyleCnt="0"/>
      <dgm:spPr/>
      <dgm:t>
        <a:bodyPr/>
        <a:lstStyle/>
        <a:p>
          <a:endParaRPr lang="fr-FR"/>
        </a:p>
      </dgm:t>
    </dgm:pt>
    <dgm:pt modelId="{1988BBD9-614B-42F2-8618-75CC8AC39B3A}" type="pres">
      <dgm:prSet presAssocID="{38E3AB9C-BD64-40D2-BDFC-2072A976A91D}" presName="txOne" presStyleLbl="node0" presStyleIdx="0" presStyleCnt="1" custScaleY="1262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CD8631-8954-4439-B93C-D8A4F513A580}" type="pres">
      <dgm:prSet presAssocID="{38E3AB9C-BD64-40D2-BDFC-2072A976A91D}" presName="parTransOne" presStyleCnt="0"/>
      <dgm:spPr/>
      <dgm:t>
        <a:bodyPr/>
        <a:lstStyle/>
        <a:p>
          <a:endParaRPr lang="fr-FR"/>
        </a:p>
      </dgm:t>
    </dgm:pt>
    <dgm:pt modelId="{42263539-ADEF-41E0-BF93-4DED61A9CA70}" type="pres">
      <dgm:prSet presAssocID="{38E3AB9C-BD64-40D2-BDFC-2072A976A91D}" presName="horzOne" presStyleCnt="0"/>
      <dgm:spPr/>
      <dgm:t>
        <a:bodyPr/>
        <a:lstStyle/>
        <a:p>
          <a:endParaRPr lang="fr-FR"/>
        </a:p>
      </dgm:t>
    </dgm:pt>
    <dgm:pt modelId="{D3EC03CC-01E5-4D63-85AA-8E41C9DD97DD}" type="pres">
      <dgm:prSet presAssocID="{D27B02C1-A6C0-43E6-94AF-90164FC3AF72}" presName="vertTwo" presStyleCnt="0"/>
      <dgm:spPr/>
      <dgm:t>
        <a:bodyPr/>
        <a:lstStyle/>
        <a:p>
          <a:endParaRPr lang="fr-FR"/>
        </a:p>
      </dgm:t>
    </dgm:pt>
    <dgm:pt modelId="{201D21F9-57AE-4C06-97BC-CDA733241794}" type="pres">
      <dgm:prSet presAssocID="{D27B02C1-A6C0-43E6-94AF-90164FC3AF72}" presName="txTwo" presStyleLbl="node2" presStyleIdx="0" presStyleCnt="2" custScaleY="409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322E86-B020-4DC7-8EE6-CA4A8FC49ECE}" type="pres">
      <dgm:prSet presAssocID="{D27B02C1-A6C0-43E6-94AF-90164FC3AF72}" presName="horzTwo" presStyleCnt="0"/>
      <dgm:spPr/>
      <dgm:t>
        <a:bodyPr/>
        <a:lstStyle/>
        <a:p>
          <a:endParaRPr lang="fr-FR"/>
        </a:p>
      </dgm:t>
    </dgm:pt>
    <dgm:pt modelId="{D408AEA8-1A8A-4F4D-B635-9E842CC74172}" type="pres">
      <dgm:prSet presAssocID="{6A37A01C-C9C8-4B00-9721-BA2091DA1625}" presName="sibSpaceTwo" presStyleCnt="0"/>
      <dgm:spPr/>
      <dgm:t>
        <a:bodyPr/>
        <a:lstStyle/>
        <a:p>
          <a:endParaRPr lang="fr-FR"/>
        </a:p>
      </dgm:t>
    </dgm:pt>
    <dgm:pt modelId="{AE715331-DC46-40D2-B331-1C15F6B01F39}" type="pres">
      <dgm:prSet presAssocID="{1BCD1F42-56F3-4915-AF22-A1E924C66C7F}" presName="vertTwo" presStyleCnt="0"/>
      <dgm:spPr/>
      <dgm:t>
        <a:bodyPr/>
        <a:lstStyle/>
        <a:p>
          <a:endParaRPr lang="fr-FR"/>
        </a:p>
      </dgm:t>
    </dgm:pt>
    <dgm:pt modelId="{218913FF-7992-4A7B-9E4C-22206F436BE6}" type="pres">
      <dgm:prSet presAssocID="{1BCD1F42-56F3-4915-AF22-A1E924C66C7F}" presName="txTwo" presStyleLbl="node2" presStyleIdx="1" presStyleCnt="2" custScaleY="409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2C54F7-E37D-457A-9347-1D11F0A972A0}" type="pres">
      <dgm:prSet presAssocID="{1BCD1F42-56F3-4915-AF22-A1E924C66C7F}" presName="horzTwo" presStyleCnt="0"/>
      <dgm:spPr/>
      <dgm:t>
        <a:bodyPr/>
        <a:lstStyle/>
        <a:p>
          <a:endParaRPr lang="fr-FR"/>
        </a:p>
      </dgm:t>
    </dgm:pt>
  </dgm:ptLst>
  <dgm:cxnLst>
    <dgm:cxn modelId="{CF215689-7C5D-4EB9-9F2F-A9A7AA330520}" srcId="{38E3AB9C-BD64-40D2-BDFC-2072A976A91D}" destId="{1BCD1F42-56F3-4915-AF22-A1E924C66C7F}" srcOrd="1" destOrd="0" parTransId="{BAAF06BC-B567-45E8-85DC-AF39AC4063C3}" sibTransId="{EA86644D-0BC0-40BA-A663-93CF3F70EA90}"/>
    <dgm:cxn modelId="{FD010A6E-6A82-42EA-B86A-29F5CF6D11DB}" srcId="{38E3AB9C-BD64-40D2-BDFC-2072A976A91D}" destId="{D27B02C1-A6C0-43E6-94AF-90164FC3AF72}" srcOrd="0" destOrd="0" parTransId="{513260C2-3462-4CC1-9A37-A1A3646B99DD}" sibTransId="{6A37A01C-C9C8-4B00-9721-BA2091DA1625}"/>
    <dgm:cxn modelId="{7E9B53F1-AC4D-44E0-8F94-707F76CA4DD3}" type="presOf" srcId="{D27B02C1-A6C0-43E6-94AF-90164FC3AF72}" destId="{201D21F9-57AE-4C06-97BC-CDA733241794}" srcOrd="0" destOrd="0" presId="urn:microsoft.com/office/officeart/2005/8/layout/architecture"/>
    <dgm:cxn modelId="{87AF4C35-38E2-4885-B0DF-5806317ACDA4}" type="presOf" srcId="{1BCD1F42-56F3-4915-AF22-A1E924C66C7F}" destId="{218913FF-7992-4A7B-9E4C-22206F436BE6}" srcOrd="0" destOrd="0" presId="urn:microsoft.com/office/officeart/2005/8/layout/architecture"/>
    <dgm:cxn modelId="{8902E576-6C12-406C-9CCA-8513C4D728F2}" type="presOf" srcId="{38E3AB9C-BD64-40D2-BDFC-2072A976A91D}" destId="{1988BBD9-614B-42F2-8618-75CC8AC39B3A}" srcOrd="0" destOrd="0" presId="urn:microsoft.com/office/officeart/2005/8/layout/architecture"/>
    <dgm:cxn modelId="{1E4A8834-B15A-4F1C-916B-820024C92060}" type="presOf" srcId="{79326847-A758-4B58-97D0-CFED922965FE}" destId="{0151B380-5971-40ED-927F-A332137DD76A}" srcOrd="0" destOrd="0" presId="urn:microsoft.com/office/officeart/2005/8/layout/architecture"/>
    <dgm:cxn modelId="{8FDA103E-7C3F-4C9A-9B2E-2566D3BBE3DE}" srcId="{79326847-A758-4B58-97D0-CFED922965FE}" destId="{38E3AB9C-BD64-40D2-BDFC-2072A976A91D}" srcOrd="0" destOrd="0" parTransId="{6C5FBDF4-0B43-4A01-8553-EFFF64CA36CA}" sibTransId="{A95871F6-FA6C-4271-89CA-CBD133ADC526}"/>
    <dgm:cxn modelId="{EBD2B84E-DC59-4379-9F07-D68BA3C524F5}" type="presParOf" srcId="{0151B380-5971-40ED-927F-A332137DD76A}" destId="{484F2F6F-4DA3-402A-8800-2C5F1A414C58}" srcOrd="0" destOrd="0" presId="urn:microsoft.com/office/officeart/2005/8/layout/architecture"/>
    <dgm:cxn modelId="{71D82F00-1F82-4EDA-846F-6D472735B5A8}" type="presParOf" srcId="{484F2F6F-4DA3-402A-8800-2C5F1A414C58}" destId="{1988BBD9-614B-42F2-8618-75CC8AC39B3A}" srcOrd="0" destOrd="0" presId="urn:microsoft.com/office/officeart/2005/8/layout/architecture"/>
    <dgm:cxn modelId="{DA74BE56-34F7-4768-AB1C-F73DA95EC95E}" type="presParOf" srcId="{484F2F6F-4DA3-402A-8800-2C5F1A414C58}" destId="{0ACD8631-8954-4439-B93C-D8A4F513A580}" srcOrd="1" destOrd="0" presId="urn:microsoft.com/office/officeart/2005/8/layout/architecture"/>
    <dgm:cxn modelId="{D623B226-B4D0-41B1-A68A-55EAC88CD5F8}" type="presParOf" srcId="{484F2F6F-4DA3-402A-8800-2C5F1A414C58}" destId="{42263539-ADEF-41E0-BF93-4DED61A9CA70}" srcOrd="2" destOrd="0" presId="urn:microsoft.com/office/officeart/2005/8/layout/architecture"/>
    <dgm:cxn modelId="{ECAFE0E0-7AF7-4094-9917-E2653CED14D3}" type="presParOf" srcId="{42263539-ADEF-41E0-BF93-4DED61A9CA70}" destId="{D3EC03CC-01E5-4D63-85AA-8E41C9DD97DD}" srcOrd="0" destOrd="0" presId="urn:microsoft.com/office/officeart/2005/8/layout/architecture"/>
    <dgm:cxn modelId="{C71ED847-B489-464E-801A-808401A2D461}" type="presParOf" srcId="{D3EC03CC-01E5-4D63-85AA-8E41C9DD97DD}" destId="{201D21F9-57AE-4C06-97BC-CDA733241794}" srcOrd="0" destOrd="0" presId="urn:microsoft.com/office/officeart/2005/8/layout/architecture"/>
    <dgm:cxn modelId="{BE47B411-41D0-4081-8CD9-747348BB0EEF}" type="presParOf" srcId="{D3EC03CC-01E5-4D63-85AA-8E41C9DD97DD}" destId="{9F322E86-B020-4DC7-8EE6-CA4A8FC49ECE}" srcOrd="1" destOrd="0" presId="urn:microsoft.com/office/officeart/2005/8/layout/architecture"/>
    <dgm:cxn modelId="{C12E6585-54A6-4692-A80D-B84E4865F419}" type="presParOf" srcId="{42263539-ADEF-41E0-BF93-4DED61A9CA70}" destId="{D408AEA8-1A8A-4F4D-B635-9E842CC74172}" srcOrd="1" destOrd="0" presId="urn:microsoft.com/office/officeart/2005/8/layout/architecture"/>
    <dgm:cxn modelId="{BE6D2CDF-85F6-4B1C-85F3-696ACB66A261}" type="presParOf" srcId="{42263539-ADEF-41E0-BF93-4DED61A9CA70}" destId="{AE715331-DC46-40D2-B331-1C15F6B01F39}" srcOrd="2" destOrd="0" presId="urn:microsoft.com/office/officeart/2005/8/layout/architecture"/>
    <dgm:cxn modelId="{CF970415-50A6-4D7E-8C13-CA84C9187366}" type="presParOf" srcId="{AE715331-DC46-40D2-B331-1C15F6B01F39}" destId="{218913FF-7992-4A7B-9E4C-22206F436BE6}" srcOrd="0" destOrd="0" presId="urn:microsoft.com/office/officeart/2005/8/layout/architecture"/>
    <dgm:cxn modelId="{CF03A18A-E3B4-40AF-9C8D-667DE2BF6787}" type="presParOf" srcId="{AE715331-DC46-40D2-B331-1C15F6B01F39}" destId="{5F2C54F7-E37D-457A-9347-1D11F0A972A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6C7DD-06A5-4DE7-A9C1-4CA54A31E88E}">
      <dsp:nvSpPr>
        <dsp:cNvPr id="0" name=""/>
        <dsp:cNvSpPr/>
      </dsp:nvSpPr>
      <dsp:spPr>
        <a:xfrm>
          <a:off x="3899" y="1938163"/>
          <a:ext cx="10555098" cy="326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PDW</a:t>
          </a:r>
          <a:endParaRPr lang="fr-FR" sz="6500" kern="1200" dirty="0"/>
        </a:p>
      </dsp:txBody>
      <dsp:txXfrm>
        <a:off x="99471" y="2033735"/>
        <a:ext cx="10363954" cy="3071909"/>
      </dsp:txXfrm>
    </dsp:sp>
    <dsp:sp modelId="{07A7F11F-8926-440C-939C-6BDE46643B5E}">
      <dsp:nvSpPr>
        <dsp:cNvPr id="0" name=""/>
        <dsp:cNvSpPr/>
      </dsp:nvSpPr>
      <dsp:spPr>
        <a:xfrm>
          <a:off x="3899" y="2608"/>
          <a:ext cx="2532413" cy="1737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User </a:t>
          </a:r>
          <a:r>
            <a:rPr lang="fr-FR" sz="2200" kern="1200" dirty="0" err="1" smtClean="0"/>
            <a:t>space</a:t>
          </a:r>
          <a:endParaRPr lang="fr-FR" sz="2200" kern="1200" dirty="0"/>
        </a:p>
      </dsp:txBody>
      <dsp:txXfrm>
        <a:off x="54803" y="53512"/>
        <a:ext cx="2430605" cy="1636188"/>
      </dsp:txXfrm>
    </dsp:sp>
    <dsp:sp modelId="{C355276F-FE68-4157-8ADE-C54BE4E369F5}">
      <dsp:nvSpPr>
        <dsp:cNvPr id="0" name=""/>
        <dsp:cNvSpPr/>
      </dsp:nvSpPr>
      <dsp:spPr>
        <a:xfrm>
          <a:off x="2749035" y="1196594"/>
          <a:ext cx="7809962" cy="544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SSAS</a:t>
          </a:r>
          <a:endParaRPr lang="fr-FR" sz="2200" kern="1200" dirty="0"/>
        </a:p>
      </dsp:txBody>
      <dsp:txXfrm>
        <a:off x="2764969" y="1212528"/>
        <a:ext cx="7778094" cy="512142"/>
      </dsp:txXfrm>
    </dsp:sp>
    <dsp:sp modelId="{C07C3212-CAFD-4854-AD2A-276BB2E52A72}">
      <dsp:nvSpPr>
        <dsp:cNvPr id="0" name=""/>
        <dsp:cNvSpPr/>
      </dsp:nvSpPr>
      <dsp:spPr>
        <a:xfrm>
          <a:off x="2749035" y="38096"/>
          <a:ext cx="2532413" cy="960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ROLAP</a:t>
          </a:r>
          <a:endParaRPr lang="fr-FR" sz="2200" kern="1200" dirty="0"/>
        </a:p>
      </dsp:txBody>
      <dsp:txXfrm>
        <a:off x="2777180" y="66241"/>
        <a:ext cx="2476123" cy="904648"/>
      </dsp:txXfrm>
    </dsp:sp>
    <dsp:sp modelId="{29028A1C-D3D4-4B8F-8EBB-83E607C6D8F8}">
      <dsp:nvSpPr>
        <dsp:cNvPr id="0" name=""/>
        <dsp:cNvSpPr/>
      </dsp:nvSpPr>
      <dsp:spPr>
        <a:xfrm>
          <a:off x="5387809" y="38096"/>
          <a:ext cx="2532413" cy="960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MOLAP</a:t>
          </a:r>
          <a:endParaRPr lang="fr-FR" sz="2200" kern="1200" dirty="0"/>
        </a:p>
      </dsp:txBody>
      <dsp:txXfrm>
        <a:off x="5415954" y="66241"/>
        <a:ext cx="2476123" cy="904648"/>
      </dsp:txXfrm>
    </dsp:sp>
    <dsp:sp modelId="{03B9BEA2-21E2-4F65-A9B9-F810EC48366A}">
      <dsp:nvSpPr>
        <dsp:cNvPr id="0" name=""/>
        <dsp:cNvSpPr/>
      </dsp:nvSpPr>
      <dsp:spPr>
        <a:xfrm>
          <a:off x="8026584" y="38096"/>
          <a:ext cx="2532413" cy="960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TABULAR</a:t>
          </a:r>
          <a:endParaRPr lang="fr-FR" sz="2200" kern="1200" dirty="0"/>
        </a:p>
      </dsp:txBody>
      <dsp:txXfrm>
        <a:off x="8054729" y="66241"/>
        <a:ext cx="2476123" cy="90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89D3-D1D2-40C6-93A4-6DB2757DC2FC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3FCB2-F69B-4D43-BAB4-1FA35A60DB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36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Key goal of slide: </a:t>
            </a:r>
            <a:r>
              <a:rPr lang="en-US" sz="1200" dirty="0" smtClean="0"/>
              <a:t>Describe the three ways a customer can deploy Big Data from Microsoft.</a:t>
            </a:r>
            <a:endParaRPr lang="en-US" sz="1200" baseline="0" dirty="0" smtClean="0"/>
          </a:p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Slide talk track:</a:t>
            </a:r>
            <a:endParaRPr lang="en-US" sz="1200" dirty="0" smtClean="0"/>
          </a:p>
          <a:p>
            <a:r>
              <a:rPr lang="en-US" dirty="0" smtClean="0"/>
              <a:t>To give customers the Microsoft stack of solutions from software (HDP for Windows,</a:t>
            </a:r>
            <a:r>
              <a:rPr lang="en-US" baseline="0" dirty="0" smtClean="0"/>
              <a:t> appliance (PDW v2 AU1), cloud (Windows Azure </a:t>
            </a:r>
            <a:r>
              <a:rPr lang="en-US" baseline="0" dirty="0" err="1" smtClean="0"/>
              <a:t>HDInsight</a:t>
            </a:r>
            <a:r>
              <a:rPr lang="en-US" baseline="0" dirty="0" smtClean="0"/>
              <a:t>).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Windows Azure </a:t>
            </a:r>
            <a:r>
              <a:rPr lang="en-US" baseline="0" dirty="0" err="1" smtClean="0"/>
              <a:t>HDInsight</a:t>
            </a:r>
            <a:r>
              <a:rPr lang="en-US" baseline="0" dirty="0" smtClean="0"/>
              <a:t> – Microsoft’s cloud based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distribution.  It is 100% Apache compatible distribution that is available on Windows Azure.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SQL Server Parallel Data Warehouse – Parallel Data Warehouse will have a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region where it will have </a:t>
            </a:r>
            <a:r>
              <a:rPr lang="en-US" baseline="0" dirty="0" err="1" smtClean="0"/>
              <a:t>HDInsight</a:t>
            </a:r>
            <a:r>
              <a:rPr lang="en-US" baseline="0" dirty="0" smtClean="0"/>
              <a:t> on Windows Server integrated in the appliance.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Hortonworks</a:t>
            </a:r>
            <a:r>
              <a:rPr lang="en-US" baseline="0" dirty="0" smtClean="0"/>
              <a:t> Data Platform For Windows – </a:t>
            </a:r>
            <a:r>
              <a:rPr lang="en-US" baseline="0" dirty="0" err="1" smtClean="0"/>
              <a:t>Hortonworks</a:t>
            </a:r>
            <a:r>
              <a:rPr lang="en-US" baseline="0" dirty="0" smtClean="0"/>
              <a:t> created HDP for Windows to have their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distribution available as a software offering available on Windows.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These 3 “Big Data” offerings on software, appliance, cloud brings the simplicity of Windows to manage your non-relational data with simplicity.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2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/>
              <a:t>Key goal of slide: </a:t>
            </a:r>
            <a:r>
              <a:rPr lang="en-US" sz="1200" dirty="0" smtClean="0"/>
              <a:t>Describe the three ways a customer can deploy Big Data from Microsoft.</a:t>
            </a:r>
            <a:endParaRPr lang="en-US" sz="1200" baseline="0" dirty="0" smtClean="0"/>
          </a:p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Slide talk track:</a:t>
            </a:r>
            <a:endParaRPr lang="en-US" sz="1200" dirty="0" smtClean="0"/>
          </a:p>
          <a:p>
            <a:pPr marL="0" marR="0" lvl="0" indent="0" algn="l" defTabSz="109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Pioneered in the Jim Gray Systems Labs by David DeWitt,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PolyBase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is 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integrated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query processor in SQL Server 2012 Parallel Data Warehouse which represents a breakthrough innovation from traditional query processing to join structured and unstructured data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together. Without manual intervention,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PolyBase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Query Processor can accept a standard SQL query and combine tables from a relational source with tables from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source directly through external tables.  As well,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PolyBase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Query Processor parallelizes the ability to import/export data to and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giving PDW speed, simplicity, and responsiveness in addressing these new types of queries.</a:t>
            </a:r>
          </a:p>
          <a:p>
            <a:pPr marL="0" indent="0">
              <a:buFont typeface="Arial" pitchFamily="34" charset="0"/>
              <a:buNone/>
            </a:pPr>
            <a:endParaRPr lang="en-US" sz="1100" b="1" dirty="0" smtClean="0"/>
          </a:p>
          <a:p>
            <a:pPr marL="342900" lvl="0" indent="-34290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Ability to issue standard T-SQL that joins relational data with unstructured data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</a:t>
            </a:r>
          </a:p>
          <a:p>
            <a:pPr marL="342900" lvl="0" indent="-342900">
              <a:buAutoNum type="arabicParenR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PolyBase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rapidly imports/exports data between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and PDW in parallel</a:t>
            </a:r>
          </a:p>
          <a:p>
            <a:pPr marL="342900" lvl="0" indent="-342900">
              <a:buAutoNum type="arabicParenR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PolyBase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can query data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directly without movement (with external tables)</a:t>
            </a:r>
          </a:p>
          <a:p>
            <a:pPr marL="342900" lvl="0" indent="-34290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Created in “Gray Systems Labs” by David DeWitt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8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908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4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1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728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2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microsoft.com/download/4/2/6/42616D71-3488-46E2-89F0-E516C10F6576/SQL_Server_to_SQL_Server_PDW_Migration_Guide.pdf" TargetMode="External"/><Relationship Id="rId2" Type="http://schemas.openxmlformats.org/officeDocument/2006/relationships/hyperlink" Target="http://www.microsoft.com/en-us/sqlserver/solutions-technologies/data-warehousing/pdw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logs.technet.com/b/sql/archive/2013/11/12/sql-server-chez-les-clients-parallel-data-warehouse.asp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Inventaire des cubes et de leurs Data </a:t>
            </a:r>
            <a:r>
              <a:rPr lang="fr-FR" dirty="0" err="1" smtClean="0"/>
              <a:t>Warehouse</a:t>
            </a:r>
            <a:endParaRPr lang="fr-FR" dirty="0" smtClean="0"/>
          </a:p>
          <a:p>
            <a:r>
              <a:rPr lang="fr-FR" dirty="0" smtClean="0"/>
              <a:t>Migration vers PDW</a:t>
            </a:r>
          </a:p>
          <a:p>
            <a:pPr lvl="1"/>
            <a:r>
              <a:rPr lang="fr-FR" dirty="0" smtClean="0"/>
              <a:t>Répliquer les </a:t>
            </a:r>
            <a:r>
              <a:rPr lang="fr-FR" dirty="0"/>
              <a:t>tables de dimensions</a:t>
            </a:r>
          </a:p>
          <a:p>
            <a:pPr lvl="1"/>
            <a:r>
              <a:rPr lang="fr-FR" dirty="0" smtClean="0"/>
              <a:t>Distribuer </a:t>
            </a:r>
            <a:r>
              <a:rPr lang="fr-FR" dirty="0"/>
              <a:t>les tables de faits</a:t>
            </a:r>
          </a:p>
          <a:p>
            <a:pPr lvl="1"/>
            <a:r>
              <a:rPr lang="fr-FR" dirty="0" smtClean="0"/>
              <a:t>Distribuer </a:t>
            </a:r>
            <a:r>
              <a:rPr lang="fr-FR" dirty="0"/>
              <a:t>les tables de dimensions changeantes</a:t>
            </a:r>
          </a:p>
          <a:p>
            <a:pPr lvl="1"/>
            <a:r>
              <a:rPr lang="fr-FR" dirty="0" smtClean="0"/>
              <a:t>Pas d’index</a:t>
            </a:r>
          </a:p>
          <a:p>
            <a:pPr lvl="1"/>
            <a:r>
              <a:rPr lang="fr-FR" dirty="0" smtClean="0"/>
              <a:t>CCI (</a:t>
            </a:r>
            <a:r>
              <a:rPr lang="fr-FR" dirty="0" err="1" smtClean="0"/>
              <a:t>Clustered</a:t>
            </a:r>
            <a:r>
              <a:rPr lang="fr-FR" dirty="0" smtClean="0"/>
              <a:t> </a:t>
            </a:r>
            <a:r>
              <a:rPr lang="fr-FR" dirty="0" err="1" smtClean="0"/>
              <a:t>Column</a:t>
            </a:r>
            <a:r>
              <a:rPr lang="fr-FR" dirty="0" smtClean="0"/>
              <a:t> Store Index)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 PDW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7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Gain </a:t>
            </a:r>
            <a:r>
              <a:rPr lang="fr-FR" dirty="0" err="1" smtClean="0"/>
              <a:t>processing</a:t>
            </a:r>
            <a:endParaRPr lang="fr-FR" dirty="0" smtClean="0"/>
          </a:p>
          <a:p>
            <a:pPr lvl="1"/>
            <a:r>
              <a:rPr lang="fr-FR" dirty="0" smtClean="0"/>
              <a:t>Les temps de </a:t>
            </a:r>
            <a:r>
              <a:rPr lang="fr-FR" dirty="0" err="1" smtClean="0"/>
              <a:t>processing</a:t>
            </a:r>
            <a:r>
              <a:rPr lang="fr-FR" dirty="0" smtClean="0"/>
              <a:t> peuvent être réduits à 10% du temps initial.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processing</a:t>
            </a:r>
            <a:r>
              <a:rPr lang="fr-FR" dirty="0" smtClean="0"/>
              <a:t> tire </a:t>
            </a:r>
            <a:r>
              <a:rPr lang="fr-FR" dirty="0" err="1" smtClean="0"/>
              <a:t>antièrement</a:t>
            </a:r>
            <a:r>
              <a:rPr lang="fr-FR" dirty="0" smtClean="0"/>
              <a:t> partie du réseau </a:t>
            </a:r>
            <a:r>
              <a:rPr lang="fr-FR" dirty="0" err="1" smtClean="0"/>
              <a:t>Infiniband</a:t>
            </a:r>
            <a:r>
              <a:rPr lang="fr-FR" dirty="0" smtClean="0"/>
              <a:t> de </a:t>
            </a:r>
            <a:r>
              <a:rPr lang="fr-FR" dirty="0" err="1" smtClean="0"/>
              <a:t>l’appliance</a:t>
            </a:r>
            <a:endParaRPr lang="fr-FR" dirty="0" smtClean="0"/>
          </a:p>
          <a:p>
            <a:pPr lvl="1"/>
            <a:r>
              <a:rPr lang="fr-FR" dirty="0" smtClean="0"/>
              <a:t>Cubes </a:t>
            </a:r>
            <a:r>
              <a:rPr lang="fr-FR" smtClean="0"/>
              <a:t>et dimensions </a:t>
            </a:r>
            <a:r>
              <a:rPr lang="fr-FR" dirty="0" smtClean="0"/>
              <a:t>inchangés</a:t>
            </a:r>
          </a:p>
          <a:p>
            <a:r>
              <a:rPr lang="fr-FR" dirty="0" smtClean="0"/>
              <a:t>Gain stockage</a:t>
            </a:r>
          </a:p>
          <a:p>
            <a:pPr lvl="1"/>
            <a:r>
              <a:rPr lang="fr-FR" dirty="0" smtClean="0"/>
              <a:t>Pas d’index</a:t>
            </a:r>
          </a:p>
          <a:p>
            <a:pPr lvl="1"/>
            <a:r>
              <a:rPr lang="fr-FR" dirty="0" smtClean="0"/>
              <a:t>Stockage In-memory </a:t>
            </a:r>
            <a:r>
              <a:rPr lang="fr-FR" dirty="0" err="1"/>
              <a:t>columnstore</a:t>
            </a:r>
            <a:r>
              <a:rPr lang="fr-FR" dirty="0"/>
              <a:t>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PDW + MOLAP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1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/>
              <a:t>Gain </a:t>
            </a:r>
            <a:r>
              <a:rPr lang="fr-FR" dirty="0" err="1"/>
              <a:t>processing</a:t>
            </a:r>
            <a:endParaRPr lang="fr-FR" dirty="0"/>
          </a:p>
          <a:p>
            <a:pPr lvl="1"/>
            <a:r>
              <a:rPr lang="fr-FR" dirty="0" err="1" smtClean="0"/>
              <a:t>Processing</a:t>
            </a:r>
            <a:r>
              <a:rPr lang="fr-FR" dirty="0" smtClean="0"/>
              <a:t> immédiat</a:t>
            </a:r>
          </a:p>
          <a:p>
            <a:pPr lvl="1"/>
            <a:endParaRPr lang="fr-FR" dirty="0"/>
          </a:p>
          <a:p>
            <a:r>
              <a:rPr lang="fr-FR" dirty="0" smtClean="0"/>
              <a:t>Gain </a:t>
            </a:r>
            <a:r>
              <a:rPr lang="fr-FR" dirty="0"/>
              <a:t>stockage</a:t>
            </a:r>
          </a:p>
          <a:p>
            <a:pPr lvl="1"/>
            <a:r>
              <a:rPr lang="fr-FR" dirty="0" smtClean="0"/>
              <a:t>Pas de données stockée par SSAS</a:t>
            </a:r>
          </a:p>
          <a:p>
            <a:pPr lvl="1"/>
            <a:r>
              <a:rPr lang="fr-FR" dirty="0" smtClean="0"/>
              <a:t>Pas d’index</a:t>
            </a:r>
          </a:p>
          <a:p>
            <a:pPr lvl="1"/>
            <a:r>
              <a:rPr lang="fr-FR" dirty="0" smtClean="0"/>
              <a:t>Stockage In-memory </a:t>
            </a:r>
            <a:r>
              <a:rPr lang="fr-FR" dirty="0" err="1"/>
              <a:t>columnstore</a:t>
            </a:r>
            <a:r>
              <a:rPr lang="fr-FR" dirty="0"/>
              <a:t> .</a:t>
            </a:r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PDW + ROLAP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2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Gain </a:t>
            </a:r>
            <a:r>
              <a:rPr lang="fr-FR" dirty="0" err="1"/>
              <a:t>processing</a:t>
            </a:r>
            <a:endParaRPr lang="fr-FR" dirty="0"/>
          </a:p>
          <a:p>
            <a:pPr lvl="1"/>
            <a:r>
              <a:rPr lang="fr-FR" dirty="0" err="1"/>
              <a:t>Processing</a:t>
            </a:r>
            <a:r>
              <a:rPr lang="fr-FR" dirty="0"/>
              <a:t> </a:t>
            </a:r>
            <a:r>
              <a:rPr lang="fr-FR" dirty="0" smtClean="0"/>
              <a:t>immédiat</a:t>
            </a:r>
            <a:endParaRPr lang="fr-FR" dirty="0"/>
          </a:p>
          <a:p>
            <a:r>
              <a:rPr lang="fr-FR" dirty="0"/>
              <a:t>Gain stockage</a:t>
            </a:r>
          </a:p>
          <a:p>
            <a:pPr lvl="1"/>
            <a:r>
              <a:rPr lang="fr-FR" dirty="0"/>
              <a:t>Pas de données stockée par SSAS</a:t>
            </a:r>
          </a:p>
          <a:p>
            <a:pPr lvl="1"/>
            <a:r>
              <a:rPr lang="fr-FR" dirty="0"/>
              <a:t>Pas </a:t>
            </a:r>
            <a:r>
              <a:rPr lang="fr-FR" dirty="0" smtClean="0"/>
              <a:t>d’index</a:t>
            </a:r>
          </a:p>
          <a:p>
            <a:pPr lvl="1"/>
            <a:r>
              <a:rPr lang="fr-FR" dirty="0" err="1" smtClean="0"/>
              <a:t>Clustered</a:t>
            </a:r>
            <a:r>
              <a:rPr lang="fr-FR" dirty="0" smtClean="0"/>
              <a:t> </a:t>
            </a:r>
            <a:r>
              <a:rPr lang="fr-FR" dirty="0" err="1"/>
              <a:t>column</a:t>
            </a:r>
            <a:r>
              <a:rPr lang="fr-FR" dirty="0"/>
              <a:t> store index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 Plusieurs modes</a:t>
            </a:r>
          </a:p>
          <a:p>
            <a:pPr lvl="1"/>
            <a:r>
              <a:rPr lang="fr-FR" dirty="0" err="1" smtClean="0"/>
              <a:t>DirectQuery</a:t>
            </a:r>
            <a:endParaRPr lang="fr-FR" dirty="0" smtClean="0"/>
          </a:p>
          <a:p>
            <a:pPr lvl="1"/>
            <a:r>
              <a:rPr lang="fr-FR" dirty="0" err="1" smtClean="0"/>
              <a:t>InMemoryWithDirectQuery</a:t>
            </a:r>
            <a:endParaRPr lang="fr-FR" dirty="0" smtClean="0"/>
          </a:p>
          <a:p>
            <a:pPr lvl="1"/>
            <a:r>
              <a:rPr lang="fr-FR" dirty="0" err="1" smtClean="0"/>
              <a:t>DirectQueryWithinMemory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PDW + TABULAR Direct </a:t>
            </a:r>
            <a:r>
              <a:rPr lang="fr-FR" dirty="0" err="1" smtClean="0"/>
              <a:t>Query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3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26874915"/>
              </p:ext>
            </p:extLst>
          </p:nvPr>
        </p:nvGraphicFramePr>
        <p:xfrm>
          <a:off x="609600" y="1125538"/>
          <a:ext cx="10562897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 de consolidation 1</a:t>
            </a:r>
            <a:endParaRPr lang="fr-FR" dirty="0"/>
          </a:p>
        </p:txBody>
      </p:sp>
      <p:sp>
        <p:nvSpPr>
          <p:cNvPr id="5" name="Right Brace 4"/>
          <p:cNvSpPr/>
          <p:nvPr/>
        </p:nvSpPr>
        <p:spPr>
          <a:xfrm>
            <a:off x="11392767" y="1250731"/>
            <a:ext cx="367862" cy="4939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1802095" y="35359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IB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1945689"/>
              </p:ext>
            </p:extLst>
          </p:nvPr>
        </p:nvGraphicFramePr>
        <p:xfrm>
          <a:off x="609600" y="1125538"/>
          <a:ext cx="10247586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de consolidation 2</a:t>
            </a:r>
            <a:endParaRPr lang="fr-FR" dirty="0"/>
          </a:p>
        </p:txBody>
      </p:sp>
      <p:sp>
        <p:nvSpPr>
          <p:cNvPr id="6" name="Right Brace 5"/>
          <p:cNvSpPr/>
          <p:nvPr/>
        </p:nvSpPr>
        <p:spPr>
          <a:xfrm>
            <a:off x="11392767" y="1250731"/>
            <a:ext cx="367862" cy="4939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1802095" y="35359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IB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58788060"/>
              </p:ext>
            </p:extLst>
          </p:nvPr>
        </p:nvGraphicFramePr>
        <p:xfrm>
          <a:off x="609600" y="1366345"/>
          <a:ext cx="10352690" cy="496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de consolidation 3</a:t>
            </a:r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11404042" y="1418896"/>
            <a:ext cx="367862" cy="48452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1813370" y="365686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IB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Appliance Update</a:t>
            </a:r>
          </a:p>
          <a:p>
            <a:r>
              <a:rPr lang="fr-FR" dirty="0" smtClean="0"/>
              <a:t>Fréquence : tous les 6 mois</a:t>
            </a:r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principales évolutions de </a:t>
            </a:r>
            <a:r>
              <a:rPr lang="fr-FR" dirty="0" err="1" smtClean="0"/>
              <a:t>l’appliance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3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7" y="2125663"/>
            <a:ext cx="3499101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4320" y="292082"/>
            <a:ext cx="11887200" cy="9464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43083">
              <a:lnSpc>
                <a:spcPct val="90000"/>
              </a:lnSpc>
              <a:spcBef>
                <a:spcPts val="1800"/>
              </a:spcBef>
              <a:buSzPct val="75000"/>
            </a:pPr>
            <a:r>
              <a:rPr lang="fr-FR" kern="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Région dédiée </a:t>
            </a:r>
            <a:r>
              <a:rPr lang="fr-FR" kern="0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Hadoop</a:t>
            </a:r>
            <a:endParaRPr lang="fr-FR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932238" y="2270720"/>
            <a:ext cx="8333625" cy="3367486"/>
          </a:xfrm>
          <a:prstGeom prst="rect">
            <a:avLst/>
          </a:prstGeom>
          <a:noFill/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54" tIns="146283" rIns="365708" bIns="14628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Appliance préassemblée et préconfigurée</a:t>
            </a:r>
          </a:p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Massively</a:t>
            </a: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Parallel</a:t>
            </a: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Processing</a:t>
            </a: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 (MPP) jusqu’à 6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PBs</a:t>
            </a:r>
            <a:endParaRPr lang="fr-FR" sz="2400" kern="0" dirty="0" smtClean="0">
              <a:solidFill>
                <a:schemeClr val="bg1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In-memory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columnstore</a:t>
            </a: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 : jusqu’à 100x plus rapide</a:t>
            </a:r>
          </a:p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Région dédiée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Hadoop</a:t>
            </a:r>
            <a:endParaRPr lang="fr-FR" sz="2400" kern="0" dirty="0" smtClean="0">
              <a:solidFill>
                <a:schemeClr val="bg1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Requêtes SQL sur données relationnelles et </a:t>
            </a:r>
            <a:r>
              <a:rPr lang="fr-FR" sz="2400" kern="0" dirty="0" err="1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Hadoop</a:t>
            </a:r>
            <a:endParaRPr lang="fr-FR" sz="2400" kern="0" dirty="0" smtClean="0">
              <a:solidFill>
                <a:schemeClr val="bg1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342900" indent="-3429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rPr>
              <a:t>Disponible auprès de HP et Dell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" y="2067153"/>
            <a:ext cx="4180623" cy="371611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74638" y="1103767"/>
            <a:ext cx="10843305" cy="556591"/>
          </a:xfrm>
          <a:prstGeom prst="rect">
            <a:avLst/>
          </a:prstGeom>
          <a:noFill/>
        </p:spPr>
        <p:txBody>
          <a:bodyPr vert="horz" wrap="square" lIns="182880" tIns="0" rIns="182880" bIns="146304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5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3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2pPr>
            <a:lvl3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SQL Server Parallel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766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8154E-6 -2.51475E-6 L -0.03076 -2.51475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00089" y="364689"/>
            <a:ext cx="10877511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smtClean="0"/>
              <a:t>Extension du </a:t>
            </a:r>
            <a:r>
              <a:rPr lang="en-US" dirty="0" err="1" smtClean="0"/>
              <a:t>stockage</a:t>
            </a:r>
            <a:r>
              <a:rPr lang="en-US" dirty="0" smtClean="0"/>
              <a:t> en petabytes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134200" y="1446181"/>
            <a:ext cx="8514129" cy="3367486"/>
          </a:xfrm>
          <a:prstGeom prst="rect">
            <a:avLst/>
          </a:prstGeom>
          <a:noFill/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54" tIns="146283" rIns="365708" bIns="146283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43083" fontAlgn="base">
              <a:lnSpc>
                <a:spcPct val="90000"/>
              </a:lnSpc>
              <a:spcBef>
                <a:spcPts val="600"/>
              </a:spcBef>
              <a:buSzPct val="75000"/>
            </a:pPr>
            <a:endParaRPr lang="fr-FR" sz="1100" kern="0" dirty="0" smtClean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347663" indent="-347663" defTabSz="1243083" fontAlgn="base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Massively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Parallel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Processing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(MPP)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parallelise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les requêtes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Multiple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noeuds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avec CPU, mémoire et stockage dédiés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Ajout incrémental de HW pour une augmentation quasi linéaire en volume et performance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Ajout de capacité par incrément dans la même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appliance</a:t>
            </a:r>
            <a:endParaRPr lang="fr-FR" sz="2400" kern="0" dirty="0" smtClean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defTabSz="1243083" fontAlgn="base">
              <a:lnSpc>
                <a:spcPct val="90000"/>
              </a:lnSpc>
              <a:spcBef>
                <a:spcPts val="600"/>
              </a:spcBef>
              <a:buSzPct val="75000"/>
            </a:pPr>
            <a:endParaRPr lang="fr-FR" sz="1100" kern="0" dirty="0" smtClean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744" y="1525962"/>
            <a:ext cx="3429000" cy="3252897"/>
            <a:chOff x="1129824" y="2704924"/>
            <a:chExt cx="3429000" cy="3252897"/>
          </a:xfrm>
        </p:grpSpPr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714677" y="3922584"/>
              <a:ext cx="725730" cy="815176"/>
            </a:xfrm>
            <a:custGeom>
              <a:avLst/>
              <a:gdLst>
                <a:gd name="T0" fmla="*/ 352 w 427"/>
                <a:gd name="T1" fmla="*/ 0 h 849"/>
                <a:gd name="T2" fmla="*/ 76 w 427"/>
                <a:gd name="T3" fmla="*/ 0 h 849"/>
                <a:gd name="T4" fmla="*/ 0 w 427"/>
                <a:gd name="T5" fmla="*/ 112 h 849"/>
                <a:gd name="T6" fmla="*/ 0 w 427"/>
                <a:gd name="T7" fmla="*/ 849 h 849"/>
                <a:gd name="T8" fmla="*/ 427 w 427"/>
                <a:gd name="T9" fmla="*/ 849 h 849"/>
                <a:gd name="T10" fmla="*/ 427 w 427"/>
                <a:gd name="T11" fmla="*/ 112 h 849"/>
                <a:gd name="T12" fmla="*/ 352 w 427"/>
                <a:gd name="T13" fmla="*/ 0 h 849"/>
                <a:gd name="T14" fmla="*/ 396 w 427"/>
                <a:gd name="T15" fmla="*/ 818 h 849"/>
                <a:gd name="T16" fmla="*/ 31 w 427"/>
                <a:gd name="T17" fmla="*/ 818 h 849"/>
                <a:gd name="T18" fmla="*/ 31 w 427"/>
                <a:gd name="T19" fmla="*/ 791 h 849"/>
                <a:gd name="T20" fmla="*/ 396 w 427"/>
                <a:gd name="T21" fmla="*/ 791 h 849"/>
                <a:gd name="T22" fmla="*/ 396 w 427"/>
                <a:gd name="T23" fmla="*/ 818 h 849"/>
                <a:gd name="T24" fmla="*/ 396 w 427"/>
                <a:gd name="T25" fmla="*/ 767 h 849"/>
                <a:gd name="T26" fmla="*/ 31 w 427"/>
                <a:gd name="T27" fmla="*/ 767 h 849"/>
                <a:gd name="T28" fmla="*/ 31 w 427"/>
                <a:gd name="T29" fmla="*/ 739 h 849"/>
                <a:gd name="T30" fmla="*/ 396 w 427"/>
                <a:gd name="T31" fmla="*/ 739 h 849"/>
                <a:gd name="T32" fmla="*/ 396 w 427"/>
                <a:gd name="T33" fmla="*/ 767 h 849"/>
                <a:gd name="T34" fmla="*/ 396 w 427"/>
                <a:gd name="T35" fmla="*/ 675 h 849"/>
                <a:gd name="T36" fmla="*/ 359 w 427"/>
                <a:gd name="T37" fmla="*/ 675 h 849"/>
                <a:gd name="T38" fmla="*/ 259 w 427"/>
                <a:gd name="T39" fmla="*/ 675 h 849"/>
                <a:gd name="T40" fmla="*/ 142 w 427"/>
                <a:gd name="T41" fmla="*/ 675 h 849"/>
                <a:gd name="T42" fmla="*/ 51 w 427"/>
                <a:gd name="T43" fmla="*/ 675 h 849"/>
                <a:gd name="T44" fmla="*/ 31 w 427"/>
                <a:gd name="T45" fmla="*/ 675 h 849"/>
                <a:gd name="T46" fmla="*/ 31 w 427"/>
                <a:gd name="T47" fmla="*/ 143 h 849"/>
                <a:gd name="T48" fmla="*/ 396 w 427"/>
                <a:gd name="T49" fmla="*/ 143 h 849"/>
                <a:gd name="T50" fmla="*/ 396 w 427"/>
                <a:gd name="T51" fmla="*/ 67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849">
                  <a:moveTo>
                    <a:pt x="35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27" y="112"/>
                    <a:pt x="427" y="112"/>
                    <a:pt x="427" y="112"/>
                  </a:cubicBezTo>
                  <a:lnTo>
                    <a:pt x="352" y="0"/>
                  </a:lnTo>
                  <a:close/>
                  <a:moveTo>
                    <a:pt x="396" y="818"/>
                  </a:moveTo>
                  <a:cubicBezTo>
                    <a:pt x="31" y="818"/>
                    <a:pt x="31" y="818"/>
                    <a:pt x="31" y="818"/>
                  </a:cubicBezTo>
                  <a:cubicBezTo>
                    <a:pt x="31" y="791"/>
                    <a:pt x="31" y="791"/>
                    <a:pt x="31" y="791"/>
                  </a:cubicBezTo>
                  <a:cubicBezTo>
                    <a:pt x="44" y="791"/>
                    <a:pt x="390" y="791"/>
                    <a:pt x="396" y="791"/>
                  </a:cubicBezTo>
                  <a:lnTo>
                    <a:pt x="396" y="818"/>
                  </a:lnTo>
                  <a:close/>
                  <a:moveTo>
                    <a:pt x="396" y="767"/>
                  </a:moveTo>
                  <a:cubicBezTo>
                    <a:pt x="384" y="767"/>
                    <a:pt x="38" y="767"/>
                    <a:pt x="31" y="767"/>
                  </a:cubicBezTo>
                  <a:cubicBezTo>
                    <a:pt x="31" y="739"/>
                    <a:pt x="31" y="739"/>
                    <a:pt x="31" y="739"/>
                  </a:cubicBezTo>
                  <a:cubicBezTo>
                    <a:pt x="44" y="739"/>
                    <a:pt x="390" y="739"/>
                    <a:pt x="396" y="739"/>
                  </a:cubicBezTo>
                  <a:lnTo>
                    <a:pt x="396" y="767"/>
                  </a:lnTo>
                  <a:close/>
                  <a:moveTo>
                    <a:pt x="396" y="675"/>
                  </a:moveTo>
                  <a:cubicBezTo>
                    <a:pt x="384" y="675"/>
                    <a:pt x="372" y="675"/>
                    <a:pt x="359" y="675"/>
                  </a:cubicBezTo>
                  <a:cubicBezTo>
                    <a:pt x="326" y="675"/>
                    <a:pt x="292" y="675"/>
                    <a:pt x="259" y="675"/>
                  </a:cubicBezTo>
                  <a:cubicBezTo>
                    <a:pt x="220" y="675"/>
                    <a:pt x="181" y="675"/>
                    <a:pt x="142" y="675"/>
                  </a:cubicBezTo>
                  <a:cubicBezTo>
                    <a:pt x="112" y="675"/>
                    <a:pt x="81" y="675"/>
                    <a:pt x="51" y="675"/>
                  </a:cubicBezTo>
                  <a:cubicBezTo>
                    <a:pt x="45" y="675"/>
                    <a:pt x="38" y="675"/>
                    <a:pt x="31" y="67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96" y="143"/>
                    <a:pt x="396" y="143"/>
                    <a:pt x="396" y="143"/>
                  </a:cubicBezTo>
                  <a:lnTo>
                    <a:pt x="396" y="675"/>
                  </a:lnTo>
                  <a:close/>
                </a:path>
              </a:pathLst>
            </a:custGeom>
            <a:solidFill>
              <a:schemeClr val="bg1"/>
            </a:solidFill>
            <a:ln w="6350" cap="sq" cmpd="sng">
              <a:noFill/>
              <a:prstDash val="sysDot"/>
              <a:beve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29824" y="2704924"/>
              <a:ext cx="3429000" cy="3252897"/>
              <a:chOff x="457200" y="1100960"/>
              <a:chExt cx="3429000" cy="325289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7200" y="1100960"/>
                <a:ext cx="3429000" cy="32528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67291" y="1402968"/>
                <a:ext cx="3418908" cy="4525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28574" lvl="1" indent="0" algn="ctr">
                  <a:buNone/>
                </a:pPr>
                <a:r>
                  <a:rPr lang="en-US" sz="2400" kern="0" spc="-40" dirty="0" smtClean="0">
                    <a:solidFill>
                      <a:schemeClr val="bg1"/>
                    </a:solidFill>
                  </a:rPr>
                  <a:t>Scale OUT</a:t>
                </a:r>
                <a:endParaRPr lang="en-US" sz="2800" kern="0" spc="-4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5690" y="2298448"/>
                <a:ext cx="2600489" cy="1225324"/>
                <a:chOff x="467290" y="2162709"/>
                <a:chExt cx="2779885" cy="1309854"/>
              </a:xfrm>
            </p:grpSpPr>
            <p:sp>
              <p:nvSpPr>
                <p:cNvPr id="15" name="Plus 14"/>
                <p:cNvSpPr/>
                <p:nvPr/>
              </p:nvSpPr>
              <p:spPr>
                <a:xfrm>
                  <a:off x="1040930" y="2988110"/>
                  <a:ext cx="483013" cy="483013"/>
                </a:xfrm>
                <a:prstGeom prst="mathPlu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1897434" y="2989550"/>
                  <a:ext cx="483013" cy="483013"/>
                </a:xfrm>
                <a:prstGeom prst="mathPlu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Plus 16"/>
                <p:cNvSpPr/>
                <p:nvPr/>
              </p:nvSpPr>
              <p:spPr>
                <a:xfrm>
                  <a:off x="2764162" y="2983675"/>
                  <a:ext cx="483013" cy="483013"/>
                </a:xfrm>
                <a:prstGeom prst="mathPlu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67290" y="2163898"/>
                  <a:ext cx="775795" cy="871411"/>
                  <a:chOff x="160552" y="2190751"/>
                  <a:chExt cx="978134" cy="1098688"/>
                </a:xfrm>
              </p:grpSpPr>
              <p:sp>
                <p:nvSpPr>
                  <p:cNvPr id="33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60552" y="2190751"/>
                    <a:ext cx="978134" cy="1098688"/>
                  </a:xfrm>
                  <a:custGeom>
                    <a:avLst/>
                    <a:gdLst>
                      <a:gd name="T0" fmla="*/ 352 w 427"/>
                      <a:gd name="T1" fmla="*/ 0 h 849"/>
                      <a:gd name="T2" fmla="*/ 76 w 427"/>
                      <a:gd name="T3" fmla="*/ 0 h 849"/>
                      <a:gd name="T4" fmla="*/ 0 w 427"/>
                      <a:gd name="T5" fmla="*/ 112 h 849"/>
                      <a:gd name="T6" fmla="*/ 0 w 427"/>
                      <a:gd name="T7" fmla="*/ 849 h 849"/>
                      <a:gd name="T8" fmla="*/ 427 w 427"/>
                      <a:gd name="T9" fmla="*/ 849 h 849"/>
                      <a:gd name="T10" fmla="*/ 427 w 427"/>
                      <a:gd name="T11" fmla="*/ 112 h 849"/>
                      <a:gd name="T12" fmla="*/ 352 w 427"/>
                      <a:gd name="T13" fmla="*/ 0 h 849"/>
                      <a:gd name="T14" fmla="*/ 396 w 427"/>
                      <a:gd name="T15" fmla="*/ 818 h 849"/>
                      <a:gd name="T16" fmla="*/ 31 w 427"/>
                      <a:gd name="T17" fmla="*/ 818 h 849"/>
                      <a:gd name="T18" fmla="*/ 31 w 427"/>
                      <a:gd name="T19" fmla="*/ 791 h 849"/>
                      <a:gd name="T20" fmla="*/ 396 w 427"/>
                      <a:gd name="T21" fmla="*/ 791 h 849"/>
                      <a:gd name="T22" fmla="*/ 396 w 427"/>
                      <a:gd name="T23" fmla="*/ 818 h 849"/>
                      <a:gd name="T24" fmla="*/ 396 w 427"/>
                      <a:gd name="T25" fmla="*/ 767 h 849"/>
                      <a:gd name="T26" fmla="*/ 31 w 427"/>
                      <a:gd name="T27" fmla="*/ 767 h 849"/>
                      <a:gd name="T28" fmla="*/ 31 w 427"/>
                      <a:gd name="T29" fmla="*/ 739 h 849"/>
                      <a:gd name="T30" fmla="*/ 396 w 427"/>
                      <a:gd name="T31" fmla="*/ 739 h 849"/>
                      <a:gd name="T32" fmla="*/ 396 w 427"/>
                      <a:gd name="T33" fmla="*/ 767 h 849"/>
                      <a:gd name="T34" fmla="*/ 396 w 427"/>
                      <a:gd name="T35" fmla="*/ 675 h 849"/>
                      <a:gd name="T36" fmla="*/ 359 w 427"/>
                      <a:gd name="T37" fmla="*/ 675 h 849"/>
                      <a:gd name="T38" fmla="*/ 259 w 427"/>
                      <a:gd name="T39" fmla="*/ 675 h 849"/>
                      <a:gd name="T40" fmla="*/ 142 w 427"/>
                      <a:gd name="T41" fmla="*/ 675 h 849"/>
                      <a:gd name="T42" fmla="*/ 51 w 427"/>
                      <a:gd name="T43" fmla="*/ 675 h 849"/>
                      <a:gd name="T44" fmla="*/ 31 w 427"/>
                      <a:gd name="T45" fmla="*/ 675 h 849"/>
                      <a:gd name="T46" fmla="*/ 31 w 427"/>
                      <a:gd name="T47" fmla="*/ 143 h 849"/>
                      <a:gd name="T48" fmla="*/ 396 w 427"/>
                      <a:gd name="T49" fmla="*/ 143 h 849"/>
                      <a:gd name="T50" fmla="*/ 396 w 427"/>
                      <a:gd name="T51" fmla="*/ 675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27" h="849">
                        <a:moveTo>
                          <a:pt x="352" y="0"/>
                        </a:move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849"/>
                          <a:pt x="0" y="849"/>
                          <a:pt x="0" y="849"/>
                        </a:cubicBezTo>
                        <a:cubicBezTo>
                          <a:pt x="427" y="849"/>
                          <a:pt x="427" y="849"/>
                          <a:pt x="427" y="849"/>
                        </a:cubicBezTo>
                        <a:cubicBezTo>
                          <a:pt x="427" y="112"/>
                          <a:pt x="427" y="112"/>
                          <a:pt x="427" y="112"/>
                        </a:cubicBezTo>
                        <a:lnTo>
                          <a:pt x="352" y="0"/>
                        </a:lnTo>
                        <a:close/>
                        <a:moveTo>
                          <a:pt x="396" y="818"/>
                        </a:moveTo>
                        <a:cubicBezTo>
                          <a:pt x="31" y="818"/>
                          <a:pt x="31" y="818"/>
                          <a:pt x="31" y="818"/>
                        </a:cubicBezTo>
                        <a:cubicBezTo>
                          <a:pt x="31" y="791"/>
                          <a:pt x="31" y="791"/>
                          <a:pt x="31" y="791"/>
                        </a:cubicBezTo>
                        <a:cubicBezTo>
                          <a:pt x="44" y="791"/>
                          <a:pt x="390" y="791"/>
                          <a:pt x="396" y="791"/>
                        </a:cubicBezTo>
                        <a:lnTo>
                          <a:pt x="396" y="818"/>
                        </a:lnTo>
                        <a:close/>
                        <a:moveTo>
                          <a:pt x="396" y="767"/>
                        </a:moveTo>
                        <a:cubicBezTo>
                          <a:pt x="384" y="767"/>
                          <a:pt x="38" y="767"/>
                          <a:pt x="31" y="767"/>
                        </a:cubicBezTo>
                        <a:cubicBezTo>
                          <a:pt x="31" y="739"/>
                          <a:pt x="31" y="739"/>
                          <a:pt x="31" y="739"/>
                        </a:cubicBezTo>
                        <a:cubicBezTo>
                          <a:pt x="44" y="739"/>
                          <a:pt x="390" y="739"/>
                          <a:pt x="396" y="739"/>
                        </a:cubicBezTo>
                        <a:lnTo>
                          <a:pt x="396" y="767"/>
                        </a:lnTo>
                        <a:close/>
                        <a:moveTo>
                          <a:pt x="396" y="675"/>
                        </a:moveTo>
                        <a:cubicBezTo>
                          <a:pt x="384" y="675"/>
                          <a:pt x="372" y="675"/>
                          <a:pt x="359" y="675"/>
                        </a:cubicBezTo>
                        <a:cubicBezTo>
                          <a:pt x="326" y="675"/>
                          <a:pt x="292" y="675"/>
                          <a:pt x="259" y="675"/>
                        </a:cubicBezTo>
                        <a:cubicBezTo>
                          <a:pt x="220" y="675"/>
                          <a:pt x="181" y="675"/>
                          <a:pt x="142" y="675"/>
                        </a:cubicBezTo>
                        <a:cubicBezTo>
                          <a:pt x="112" y="675"/>
                          <a:pt x="81" y="675"/>
                          <a:pt x="51" y="675"/>
                        </a:cubicBezTo>
                        <a:cubicBezTo>
                          <a:pt x="45" y="675"/>
                          <a:pt x="38" y="675"/>
                          <a:pt x="31" y="675"/>
                        </a:cubicBezTo>
                        <a:cubicBezTo>
                          <a:pt x="31" y="143"/>
                          <a:pt x="31" y="143"/>
                          <a:pt x="31" y="143"/>
                        </a:cubicBezTo>
                        <a:cubicBezTo>
                          <a:pt x="396" y="143"/>
                          <a:pt x="396" y="143"/>
                          <a:pt x="396" y="143"/>
                        </a:cubicBezTo>
                        <a:lnTo>
                          <a:pt x="396" y="67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sq" cmpd="sng">
                    <a:noFill/>
                    <a:prstDash val="sysDot"/>
                    <a:beve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256427" y="2944810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56427" y="2813745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256427" y="2683731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56427" y="2552667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56527" y="2419350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1313409" y="2163898"/>
                  <a:ext cx="775795" cy="871411"/>
                  <a:chOff x="160552" y="2190751"/>
                  <a:chExt cx="978134" cy="1098688"/>
                </a:xfrm>
              </p:grpSpPr>
              <p:sp>
                <p:nvSpPr>
                  <p:cNvPr id="27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60552" y="2190751"/>
                    <a:ext cx="978134" cy="1098688"/>
                  </a:xfrm>
                  <a:custGeom>
                    <a:avLst/>
                    <a:gdLst>
                      <a:gd name="T0" fmla="*/ 352 w 427"/>
                      <a:gd name="T1" fmla="*/ 0 h 849"/>
                      <a:gd name="T2" fmla="*/ 76 w 427"/>
                      <a:gd name="T3" fmla="*/ 0 h 849"/>
                      <a:gd name="T4" fmla="*/ 0 w 427"/>
                      <a:gd name="T5" fmla="*/ 112 h 849"/>
                      <a:gd name="T6" fmla="*/ 0 w 427"/>
                      <a:gd name="T7" fmla="*/ 849 h 849"/>
                      <a:gd name="T8" fmla="*/ 427 w 427"/>
                      <a:gd name="T9" fmla="*/ 849 h 849"/>
                      <a:gd name="T10" fmla="*/ 427 w 427"/>
                      <a:gd name="T11" fmla="*/ 112 h 849"/>
                      <a:gd name="T12" fmla="*/ 352 w 427"/>
                      <a:gd name="T13" fmla="*/ 0 h 849"/>
                      <a:gd name="T14" fmla="*/ 396 w 427"/>
                      <a:gd name="T15" fmla="*/ 818 h 849"/>
                      <a:gd name="T16" fmla="*/ 31 w 427"/>
                      <a:gd name="T17" fmla="*/ 818 h 849"/>
                      <a:gd name="T18" fmla="*/ 31 w 427"/>
                      <a:gd name="T19" fmla="*/ 791 h 849"/>
                      <a:gd name="T20" fmla="*/ 396 w 427"/>
                      <a:gd name="T21" fmla="*/ 791 h 849"/>
                      <a:gd name="T22" fmla="*/ 396 w 427"/>
                      <a:gd name="T23" fmla="*/ 818 h 849"/>
                      <a:gd name="T24" fmla="*/ 396 w 427"/>
                      <a:gd name="T25" fmla="*/ 767 h 849"/>
                      <a:gd name="T26" fmla="*/ 31 w 427"/>
                      <a:gd name="T27" fmla="*/ 767 h 849"/>
                      <a:gd name="T28" fmla="*/ 31 w 427"/>
                      <a:gd name="T29" fmla="*/ 739 h 849"/>
                      <a:gd name="T30" fmla="*/ 396 w 427"/>
                      <a:gd name="T31" fmla="*/ 739 h 849"/>
                      <a:gd name="T32" fmla="*/ 396 w 427"/>
                      <a:gd name="T33" fmla="*/ 767 h 849"/>
                      <a:gd name="T34" fmla="*/ 396 w 427"/>
                      <a:gd name="T35" fmla="*/ 675 h 849"/>
                      <a:gd name="T36" fmla="*/ 359 w 427"/>
                      <a:gd name="T37" fmla="*/ 675 h 849"/>
                      <a:gd name="T38" fmla="*/ 259 w 427"/>
                      <a:gd name="T39" fmla="*/ 675 h 849"/>
                      <a:gd name="T40" fmla="*/ 142 w 427"/>
                      <a:gd name="T41" fmla="*/ 675 h 849"/>
                      <a:gd name="T42" fmla="*/ 51 w 427"/>
                      <a:gd name="T43" fmla="*/ 675 h 849"/>
                      <a:gd name="T44" fmla="*/ 31 w 427"/>
                      <a:gd name="T45" fmla="*/ 675 h 849"/>
                      <a:gd name="T46" fmla="*/ 31 w 427"/>
                      <a:gd name="T47" fmla="*/ 143 h 849"/>
                      <a:gd name="T48" fmla="*/ 396 w 427"/>
                      <a:gd name="T49" fmla="*/ 143 h 849"/>
                      <a:gd name="T50" fmla="*/ 396 w 427"/>
                      <a:gd name="T51" fmla="*/ 675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27" h="849">
                        <a:moveTo>
                          <a:pt x="352" y="0"/>
                        </a:move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849"/>
                          <a:pt x="0" y="849"/>
                          <a:pt x="0" y="849"/>
                        </a:cubicBezTo>
                        <a:cubicBezTo>
                          <a:pt x="427" y="849"/>
                          <a:pt x="427" y="849"/>
                          <a:pt x="427" y="849"/>
                        </a:cubicBezTo>
                        <a:cubicBezTo>
                          <a:pt x="427" y="112"/>
                          <a:pt x="427" y="112"/>
                          <a:pt x="427" y="112"/>
                        </a:cubicBezTo>
                        <a:lnTo>
                          <a:pt x="352" y="0"/>
                        </a:lnTo>
                        <a:close/>
                        <a:moveTo>
                          <a:pt x="396" y="818"/>
                        </a:moveTo>
                        <a:cubicBezTo>
                          <a:pt x="31" y="818"/>
                          <a:pt x="31" y="818"/>
                          <a:pt x="31" y="818"/>
                        </a:cubicBezTo>
                        <a:cubicBezTo>
                          <a:pt x="31" y="791"/>
                          <a:pt x="31" y="791"/>
                          <a:pt x="31" y="791"/>
                        </a:cubicBezTo>
                        <a:cubicBezTo>
                          <a:pt x="44" y="791"/>
                          <a:pt x="390" y="791"/>
                          <a:pt x="396" y="791"/>
                        </a:cubicBezTo>
                        <a:lnTo>
                          <a:pt x="396" y="818"/>
                        </a:lnTo>
                        <a:close/>
                        <a:moveTo>
                          <a:pt x="396" y="767"/>
                        </a:moveTo>
                        <a:cubicBezTo>
                          <a:pt x="384" y="767"/>
                          <a:pt x="38" y="767"/>
                          <a:pt x="31" y="767"/>
                        </a:cubicBezTo>
                        <a:cubicBezTo>
                          <a:pt x="31" y="739"/>
                          <a:pt x="31" y="739"/>
                          <a:pt x="31" y="739"/>
                        </a:cubicBezTo>
                        <a:cubicBezTo>
                          <a:pt x="44" y="739"/>
                          <a:pt x="390" y="739"/>
                          <a:pt x="396" y="739"/>
                        </a:cubicBezTo>
                        <a:lnTo>
                          <a:pt x="396" y="767"/>
                        </a:lnTo>
                        <a:close/>
                        <a:moveTo>
                          <a:pt x="396" y="675"/>
                        </a:moveTo>
                        <a:cubicBezTo>
                          <a:pt x="384" y="675"/>
                          <a:pt x="372" y="675"/>
                          <a:pt x="359" y="675"/>
                        </a:cubicBezTo>
                        <a:cubicBezTo>
                          <a:pt x="326" y="675"/>
                          <a:pt x="292" y="675"/>
                          <a:pt x="259" y="675"/>
                        </a:cubicBezTo>
                        <a:cubicBezTo>
                          <a:pt x="220" y="675"/>
                          <a:pt x="181" y="675"/>
                          <a:pt x="142" y="675"/>
                        </a:cubicBezTo>
                        <a:cubicBezTo>
                          <a:pt x="112" y="675"/>
                          <a:pt x="81" y="675"/>
                          <a:pt x="51" y="675"/>
                        </a:cubicBezTo>
                        <a:cubicBezTo>
                          <a:pt x="45" y="675"/>
                          <a:pt x="38" y="675"/>
                          <a:pt x="31" y="675"/>
                        </a:cubicBezTo>
                        <a:cubicBezTo>
                          <a:pt x="31" y="143"/>
                          <a:pt x="31" y="143"/>
                          <a:pt x="31" y="143"/>
                        </a:cubicBezTo>
                        <a:cubicBezTo>
                          <a:pt x="396" y="143"/>
                          <a:pt x="396" y="143"/>
                          <a:pt x="396" y="143"/>
                        </a:cubicBezTo>
                        <a:lnTo>
                          <a:pt x="396" y="67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sq" cmpd="sng">
                    <a:noFill/>
                    <a:prstDash val="sysDot"/>
                    <a:beve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6427" y="2944810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56427" y="2813745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56427" y="2683731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56427" y="2552667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256527" y="2419350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174227" y="2162709"/>
                  <a:ext cx="775795" cy="871411"/>
                  <a:chOff x="160552" y="2190751"/>
                  <a:chExt cx="978134" cy="1098688"/>
                </a:xfrm>
              </p:grpSpPr>
              <p:sp>
                <p:nvSpPr>
                  <p:cNvPr id="21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60552" y="2190751"/>
                    <a:ext cx="978134" cy="1098688"/>
                  </a:xfrm>
                  <a:custGeom>
                    <a:avLst/>
                    <a:gdLst>
                      <a:gd name="T0" fmla="*/ 352 w 427"/>
                      <a:gd name="T1" fmla="*/ 0 h 849"/>
                      <a:gd name="T2" fmla="*/ 76 w 427"/>
                      <a:gd name="T3" fmla="*/ 0 h 849"/>
                      <a:gd name="T4" fmla="*/ 0 w 427"/>
                      <a:gd name="T5" fmla="*/ 112 h 849"/>
                      <a:gd name="T6" fmla="*/ 0 w 427"/>
                      <a:gd name="T7" fmla="*/ 849 h 849"/>
                      <a:gd name="T8" fmla="*/ 427 w 427"/>
                      <a:gd name="T9" fmla="*/ 849 h 849"/>
                      <a:gd name="T10" fmla="*/ 427 w 427"/>
                      <a:gd name="T11" fmla="*/ 112 h 849"/>
                      <a:gd name="T12" fmla="*/ 352 w 427"/>
                      <a:gd name="T13" fmla="*/ 0 h 849"/>
                      <a:gd name="T14" fmla="*/ 396 w 427"/>
                      <a:gd name="T15" fmla="*/ 818 h 849"/>
                      <a:gd name="T16" fmla="*/ 31 w 427"/>
                      <a:gd name="T17" fmla="*/ 818 h 849"/>
                      <a:gd name="T18" fmla="*/ 31 w 427"/>
                      <a:gd name="T19" fmla="*/ 791 h 849"/>
                      <a:gd name="T20" fmla="*/ 396 w 427"/>
                      <a:gd name="T21" fmla="*/ 791 h 849"/>
                      <a:gd name="T22" fmla="*/ 396 w 427"/>
                      <a:gd name="T23" fmla="*/ 818 h 849"/>
                      <a:gd name="T24" fmla="*/ 396 w 427"/>
                      <a:gd name="T25" fmla="*/ 767 h 849"/>
                      <a:gd name="T26" fmla="*/ 31 w 427"/>
                      <a:gd name="T27" fmla="*/ 767 h 849"/>
                      <a:gd name="T28" fmla="*/ 31 w 427"/>
                      <a:gd name="T29" fmla="*/ 739 h 849"/>
                      <a:gd name="T30" fmla="*/ 396 w 427"/>
                      <a:gd name="T31" fmla="*/ 739 h 849"/>
                      <a:gd name="T32" fmla="*/ 396 w 427"/>
                      <a:gd name="T33" fmla="*/ 767 h 849"/>
                      <a:gd name="T34" fmla="*/ 396 w 427"/>
                      <a:gd name="T35" fmla="*/ 675 h 849"/>
                      <a:gd name="T36" fmla="*/ 359 w 427"/>
                      <a:gd name="T37" fmla="*/ 675 h 849"/>
                      <a:gd name="T38" fmla="*/ 259 w 427"/>
                      <a:gd name="T39" fmla="*/ 675 h 849"/>
                      <a:gd name="T40" fmla="*/ 142 w 427"/>
                      <a:gd name="T41" fmla="*/ 675 h 849"/>
                      <a:gd name="T42" fmla="*/ 51 w 427"/>
                      <a:gd name="T43" fmla="*/ 675 h 849"/>
                      <a:gd name="T44" fmla="*/ 31 w 427"/>
                      <a:gd name="T45" fmla="*/ 675 h 849"/>
                      <a:gd name="T46" fmla="*/ 31 w 427"/>
                      <a:gd name="T47" fmla="*/ 143 h 849"/>
                      <a:gd name="T48" fmla="*/ 396 w 427"/>
                      <a:gd name="T49" fmla="*/ 143 h 849"/>
                      <a:gd name="T50" fmla="*/ 396 w 427"/>
                      <a:gd name="T51" fmla="*/ 675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27" h="849">
                        <a:moveTo>
                          <a:pt x="352" y="0"/>
                        </a:move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849"/>
                          <a:pt x="0" y="849"/>
                          <a:pt x="0" y="849"/>
                        </a:cubicBezTo>
                        <a:cubicBezTo>
                          <a:pt x="427" y="849"/>
                          <a:pt x="427" y="849"/>
                          <a:pt x="427" y="849"/>
                        </a:cubicBezTo>
                        <a:cubicBezTo>
                          <a:pt x="427" y="112"/>
                          <a:pt x="427" y="112"/>
                          <a:pt x="427" y="112"/>
                        </a:cubicBezTo>
                        <a:lnTo>
                          <a:pt x="352" y="0"/>
                        </a:lnTo>
                        <a:close/>
                        <a:moveTo>
                          <a:pt x="396" y="818"/>
                        </a:moveTo>
                        <a:cubicBezTo>
                          <a:pt x="31" y="818"/>
                          <a:pt x="31" y="818"/>
                          <a:pt x="31" y="818"/>
                        </a:cubicBezTo>
                        <a:cubicBezTo>
                          <a:pt x="31" y="791"/>
                          <a:pt x="31" y="791"/>
                          <a:pt x="31" y="791"/>
                        </a:cubicBezTo>
                        <a:cubicBezTo>
                          <a:pt x="44" y="791"/>
                          <a:pt x="390" y="791"/>
                          <a:pt x="396" y="791"/>
                        </a:cubicBezTo>
                        <a:lnTo>
                          <a:pt x="396" y="818"/>
                        </a:lnTo>
                        <a:close/>
                        <a:moveTo>
                          <a:pt x="396" y="767"/>
                        </a:moveTo>
                        <a:cubicBezTo>
                          <a:pt x="384" y="767"/>
                          <a:pt x="38" y="767"/>
                          <a:pt x="31" y="767"/>
                        </a:cubicBezTo>
                        <a:cubicBezTo>
                          <a:pt x="31" y="739"/>
                          <a:pt x="31" y="739"/>
                          <a:pt x="31" y="739"/>
                        </a:cubicBezTo>
                        <a:cubicBezTo>
                          <a:pt x="44" y="739"/>
                          <a:pt x="390" y="739"/>
                          <a:pt x="396" y="739"/>
                        </a:cubicBezTo>
                        <a:lnTo>
                          <a:pt x="396" y="767"/>
                        </a:lnTo>
                        <a:close/>
                        <a:moveTo>
                          <a:pt x="396" y="675"/>
                        </a:moveTo>
                        <a:cubicBezTo>
                          <a:pt x="384" y="675"/>
                          <a:pt x="372" y="675"/>
                          <a:pt x="359" y="675"/>
                        </a:cubicBezTo>
                        <a:cubicBezTo>
                          <a:pt x="326" y="675"/>
                          <a:pt x="292" y="675"/>
                          <a:pt x="259" y="675"/>
                        </a:cubicBezTo>
                        <a:cubicBezTo>
                          <a:pt x="220" y="675"/>
                          <a:pt x="181" y="675"/>
                          <a:pt x="142" y="675"/>
                        </a:cubicBezTo>
                        <a:cubicBezTo>
                          <a:pt x="112" y="675"/>
                          <a:pt x="81" y="675"/>
                          <a:pt x="51" y="675"/>
                        </a:cubicBezTo>
                        <a:cubicBezTo>
                          <a:pt x="45" y="675"/>
                          <a:pt x="38" y="675"/>
                          <a:pt x="31" y="675"/>
                        </a:cubicBezTo>
                        <a:cubicBezTo>
                          <a:pt x="31" y="143"/>
                          <a:pt x="31" y="143"/>
                          <a:pt x="31" y="143"/>
                        </a:cubicBezTo>
                        <a:cubicBezTo>
                          <a:pt x="396" y="143"/>
                          <a:pt x="396" y="143"/>
                          <a:pt x="396" y="143"/>
                        </a:cubicBezTo>
                        <a:lnTo>
                          <a:pt x="396" y="67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sq" cmpd="sng">
                    <a:noFill/>
                    <a:prstDash val="sysDot"/>
                    <a:beve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56427" y="2944810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56427" y="2813745"/>
                    <a:ext cx="786383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6427" y="2683731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56427" y="2552667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56527" y="2419350"/>
                    <a:ext cx="786384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48388" y="3903525"/>
              <a:ext cx="725730" cy="815176"/>
            </a:xfrm>
            <a:custGeom>
              <a:avLst/>
              <a:gdLst>
                <a:gd name="T0" fmla="*/ 352 w 427"/>
                <a:gd name="T1" fmla="*/ 0 h 849"/>
                <a:gd name="T2" fmla="*/ 76 w 427"/>
                <a:gd name="T3" fmla="*/ 0 h 849"/>
                <a:gd name="T4" fmla="*/ 0 w 427"/>
                <a:gd name="T5" fmla="*/ 112 h 849"/>
                <a:gd name="T6" fmla="*/ 0 w 427"/>
                <a:gd name="T7" fmla="*/ 849 h 849"/>
                <a:gd name="T8" fmla="*/ 427 w 427"/>
                <a:gd name="T9" fmla="*/ 849 h 849"/>
                <a:gd name="T10" fmla="*/ 427 w 427"/>
                <a:gd name="T11" fmla="*/ 112 h 849"/>
                <a:gd name="T12" fmla="*/ 352 w 427"/>
                <a:gd name="T13" fmla="*/ 0 h 849"/>
                <a:gd name="T14" fmla="*/ 396 w 427"/>
                <a:gd name="T15" fmla="*/ 818 h 849"/>
                <a:gd name="T16" fmla="*/ 31 w 427"/>
                <a:gd name="T17" fmla="*/ 818 h 849"/>
                <a:gd name="T18" fmla="*/ 31 w 427"/>
                <a:gd name="T19" fmla="*/ 791 h 849"/>
                <a:gd name="T20" fmla="*/ 396 w 427"/>
                <a:gd name="T21" fmla="*/ 791 h 849"/>
                <a:gd name="T22" fmla="*/ 396 w 427"/>
                <a:gd name="T23" fmla="*/ 818 h 849"/>
                <a:gd name="T24" fmla="*/ 396 w 427"/>
                <a:gd name="T25" fmla="*/ 767 h 849"/>
                <a:gd name="T26" fmla="*/ 31 w 427"/>
                <a:gd name="T27" fmla="*/ 767 h 849"/>
                <a:gd name="T28" fmla="*/ 31 w 427"/>
                <a:gd name="T29" fmla="*/ 739 h 849"/>
                <a:gd name="T30" fmla="*/ 396 w 427"/>
                <a:gd name="T31" fmla="*/ 739 h 849"/>
                <a:gd name="T32" fmla="*/ 396 w 427"/>
                <a:gd name="T33" fmla="*/ 767 h 849"/>
                <a:gd name="T34" fmla="*/ 396 w 427"/>
                <a:gd name="T35" fmla="*/ 675 h 849"/>
                <a:gd name="T36" fmla="*/ 359 w 427"/>
                <a:gd name="T37" fmla="*/ 675 h 849"/>
                <a:gd name="T38" fmla="*/ 259 w 427"/>
                <a:gd name="T39" fmla="*/ 675 h 849"/>
                <a:gd name="T40" fmla="*/ 142 w 427"/>
                <a:gd name="T41" fmla="*/ 675 h 849"/>
                <a:gd name="T42" fmla="*/ 51 w 427"/>
                <a:gd name="T43" fmla="*/ 675 h 849"/>
                <a:gd name="T44" fmla="*/ 31 w 427"/>
                <a:gd name="T45" fmla="*/ 675 h 849"/>
                <a:gd name="T46" fmla="*/ 31 w 427"/>
                <a:gd name="T47" fmla="*/ 143 h 849"/>
                <a:gd name="T48" fmla="*/ 396 w 427"/>
                <a:gd name="T49" fmla="*/ 143 h 849"/>
                <a:gd name="T50" fmla="*/ 396 w 427"/>
                <a:gd name="T51" fmla="*/ 67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849">
                  <a:moveTo>
                    <a:pt x="35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27" y="112"/>
                    <a:pt x="427" y="112"/>
                    <a:pt x="427" y="112"/>
                  </a:cubicBezTo>
                  <a:lnTo>
                    <a:pt x="352" y="0"/>
                  </a:lnTo>
                  <a:close/>
                  <a:moveTo>
                    <a:pt x="396" y="818"/>
                  </a:moveTo>
                  <a:cubicBezTo>
                    <a:pt x="31" y="818"/>
                    <a:pt x="31" y="818"/>
                    <a:pt x="31" y="818"/>
                  </a:cubicBezTo>
                  <a:cubicBezTo>
                    <a:pt x="31" y="791"/>
                    <a:pt x="31" y="791"/>
                    <a:pt x="31" y="791"/>
                  </a:cubicBezTo>
                  <a:cubicBezTo>
                    <a:pt x="44" y="791"/>
                    <a:pt x="390" y="791"/>
                    <a:pt x="396" y="791"/>
                  </a:cubicBezTo>
                  <a:lnTo>
                    <a:pt x="396" y="818"/>
                  </a:lnTo>
                  <a:close/>
                  <a:moveTo>
                    <a:pt x="396" y="767"/>
                  </a:moveTo>
                  <a:cubicBezTo>
                    <a:pt x="384" y="767"/>
                    <a:pt x="38" y="767"/>
                    <a:pt x="31" y="767"/>
                  </a:cubicBezTo>
                  <a:cubicBezTo>
                    <a:pt x="31" y="739"/>
                    <a:pt x="31" y="739"/>
                    <a:pt x="31" y="739"/>
                  </a:cubicBezTo>
                  <a:cubicBezTo>
                    <a:pt x="44" y="739"/>
                    <a:pt x="390" y="739"/>
                    <a:pt x="396" y="739"/>
                  </a:cubicBezTo>
                  <a:lnTo>
                    <a:pt x="396" y="767"/>
                  </a:lnTo>
                  <a:close/>
                  <a:moveTo>
                    <a:pt x="396" y="675"/>
                  </a:moveTo>
                  <a:cubicBezTo>
                    <a:pt x="384" y="675"/>
                    <a:pt x="372" y="675"/>
                    <a:pt x="359" y="675"/>
                  </a:cubicBezTo>
                  <a:cubicBezTo>
                    <a:pt x="326" y="675"/>
                    <a:pt x="292" y="675"/>
                    <a:pt x="259" y="675"/>
                  </a:cubicBezTo>
                  <a:cubicBezTo>
                    <a:pt x="220" y="675"/>
                    <a:pt x="181" y="675"/>
                    <a:pt x="142" y="675"/>
                  </a:cubicBezTo>
                  <a:cubicBezTo>
                    <a:pt x="112" y="675"/>
                    <a:pt x="81" y="675"/>
                    <a:pt x="51" y="675"/>
                  </a:cubicBezTo>
                  <a:cubicBezTo>
                    <a:pt x="45" y="675"/>
                    <a:pt x="38" y="675"/>
                    <a:pt x="31" y="67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96" y="143"/>
                    <a:pt x="396" y="143"/>
                    <a:pt x="396" y="143"/>
                  </a:cubicBezTo>
                  <a:lnTo>
                    <a:pt x="396" y="675"/>
                  </a:lnTo>
                  <a:close/>
                </a:path>
              </a:pathLst>
            </a:custGeom>
            <a:solidFill>
              <a:schemeClr val="bg1"/>
            </a:solidFill>
            <a:ln w="6350" cap="sq" cmpd="sng">
              <a:noFill/>
              <a:prstDash val="sysDot"/>
              <a:beve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039904" y="3903525"/>
              <a:ext cx="725730" cy="815176"/>
            </a:xfrm>
            <a:custGeom>
              <a:avLst/>
              <a:gdLst>
                <a:gd name="T0" fmla="*/ 352 w 427"/>
                <a:gd name="T1" fmla="*/ 0 h 849"/>
                <a:gd name="T2" fmla="*/ 76 w 427"/>
                <a:gd name="T3" fmla="*/ 0 h 849"/>
                <a:gd name="T4" fmla="*/ 0 w 427"/>
                <a:gd name="T5" fmla="*/ 112 h 849"/>
                <a:gd name="T6" fmla="*/ 0 w 427"/>
                <a:gd name="T7" fmla="*/ 849 h 849"/>
                <a:gd name="T8" fmla="*/ 427 w 427"/>
                <a:gd name="T9" fmla="*/ 849 h 849"/>
                <a:gd name="T10" fmla="*/ 427 w 427"/>
                <a:gd name="T11" fmla="*/ 112 h 849"/>
                <a:gd name="T12" fmla="*/ 352 w 427"/>
                <a:gd name="T13" fmla="*/ 0 h 849"/>
                <a:gd name="T14" fmla="*/ 396 w 427"/>
                <a:gd name="T15" fmla="*/ 818 h 849"/>
                <a:gd name="T16" fmla="*/ 31 w 427"/>
                <a:gd name="T17" fmla="*/ 818 h 849"/>
                <a:gd name="T18" fmla="*/ 31 w 427"/>
                <a:gd name="T19" fmla="*/ 791 h 849"/>
                <a:gd name="T20" fmla="*/ 396 w 427"/>
                <a:gd name="T21" fmla="*/ 791 h 849"/>
                <a:gd name="T22" fmla="*/ 396 w 427"/>
                <a:gd name="T23" fmla="*/ 818 h 849"/>
                <a:gd name="T24" fmla="*/ 396 w 427"/>
                <a:gd name="T25" fmla="*/ 767 h 849"/>
                <a:gd name="T26" fmla="*/ 31 w 427"/>
                <a:gd name="T27" fmla="*/ 767 h 849"/>
                <a:gd name="T28" fmla="*/ 31 w 427"/>
                <a:gd name="T29" fmla="*/ 739 h 849"/>
                <a:gd name="T30" fmla="*/ 396 w 427"/>
                <a:gd name="T31" fmla="*/ 739 h 849"/>
                <a:gd name="T32" fmla="*/ 396 w 427"/>
                <a:gd name="T33" fmla="*/ 767 h 849"/>
                <a:gd name="T34" fmla="*/ 396 w 427"/>
                <a:gd name="T35" fmla="*/ 675 h 849"/>
                <a:gd name="T36" fmla="*/ 359 w 427"/>
                <a:gd name="T37" fmla="*/ 675 h 849"/>
                <a:gd name="T38" fmla="*/ 259 w 427"/>
                <a:gd name="T39" fmla="*/ 675 h 849"/>
                <a:gd name="T40" fmla="*/ 142 w 427"/>
                <a:gd name="T41" fmla="*/ 675 h 849"/>
                <a:gd name="T42" fmla="*/ 51 w 427"/>
                <a:gd name="T43" fmla="*/ 675 h 849"/>
                <a:gd name="T44" fmla="*/ 31 w 427"/>
                <a:gd name="T45" fmla="*/ 675 h 849"/>
                <a:gd name="T46" fmla="*/ 31 w 427"/>
                <a:gd name="T47" fmla="*/ 143 h 849"/>
                <a:gd name="T48" fmla="*/ 396 w 427"/>
                <a:gd name="T49" fmla="*/ 143 h 849"/>
                <a:gd name="T50" fmla="*/ 396 w 427"/>
                <a:gd name="T51" fmla="*/ 67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849">
                  <a:moveTo>
                    <a:pt x="35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27" y="112"/>
                    <a:pt x="427" y="112"/>
                    <a:pt x="427" y="112"/>
                  </a:cubicBezTo>
                  <a:lnTo>
                    <a:pt x="352" y="0"/>
                  </a:lnTo>
                  <a:close/>
                  <a:moveTo>
                    <a:pt x="396" y="818"/>
                  </a:moveTo>
                  <a:cubicBezTo>
                    <a:pt x="31" y="818"/>
                    <a:pt x="31" y="818"/>
                    <a:pt x="31" y="818"/>
                  </a:cubicBezTo>
                  <a:cubicBezTo>
                    <a:pt x="31" y="791"/>
                    <a:pt x="31" y="791"/>
                    <a:pt x="31" y="791"/>
                  </a:cubicBezTo>
                  <a:cubicBezTo>
                    <a:pt x="44" y="791"/>
                    <a:pt x="390" y="791"/>
                    <a:pt x="396" y="791"/>
                  </a:cubicBezTo>
                  <a:lnTo>
                    <a:pt x="396" y="818"/>
                  </a:lnTo>
                  <a:close/>
                  <a:moveTo>
                    <a:pt x="396" y="767"/>
                  </a:moveTo>
                  <a:cubicBezTo>
                    <a:pt x="384" y="767"/>
                    <a:pt x="38" y="767"/>
                    <a:pt x="31" y="767"/>
                  </a:cubicBezTo>
                  <a:cubicBezTo>
                    <a:pt x="31" y="739"/>
                    <a:pt x="31" y="739"/>
                    <a:pt x="31" y="739"/>
                  </a:cubicBezTo>
                  <a:cubicBezTo>
                    <a:pt x="44" y="739"/>
                    <a:pt x="390" y="739"/>
                    <a:pt x="396" y="739"/>
                  </a:cubicBezTo>
                  <a:lnTo>
                    <a:pt x="396" y="767"/>
                  </a:lnTo>
                  <a:close/>
                  <a:moveTo>
                    <a:pt x="396" y="675"/>
                  </a:moveTo>
                  <a:cubicBezTo>
                    <a:pt x="384" y="675"/>
                    <a:pt x="372" y="675"/>
                    <a:pt x="359" y="675"/>
                  </a:cubicBezTo>
                  <a:cubicBezTo>
                    <a:pt x="326" y="675"/>
                    <a:pt x="292" y="675"/>
                    <a:pt x="259" y="675"/>
                  </a:cubicBezTo>
                  <a:cubicBezTo>
                    <a:pt x="220" y="675"/>
                    <a:pt x="181" y="675"/>
                    <a:pt x="142" y="675"/>
                  </a:cubicBezTo>
                  <a:cubicBezTo>
                    <a:pt x="112" y="675"/>
                    <a:pt x="81" y="675"/>
                    <a:pt x="51" y="675"/>
                  </a:cubicBezTo>
                  <a:cubicBezTo>
                    <a:pt x="45" y="675"/>
                    <a:pt x="38" y="675"/>
                    <a:pt x="31" y="67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96" y="143"/>
                    <a:pt x="396" y="143"/>
                    <a:pt x="396" y="143"/>
                  </a:cubicBezTo>
                  <a:lnTo>
                    <a:pt x="396" y="675"/>
                  </a:lnTo>
                  <a:close/>
                </a:path>
              </a:pathLst>
            </a:custGeom>
            <a:solidFill>
              <a:schemeClr val="bg1"/>
            </a:solidFill>
            <a:ln w="6350" cap="sq" cmpd="sng">
              <a:noFill/>
              <a:prstDash val="sysDot"/>
              <a:beve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845170" y="3902413"/>
              <a:ext cx="725730" cy="815176"/>
            </a:xfrm>
            <a:custGeom>
              <a:avLst/>
              <a:gdLst>
                <a:gd name="T0" fmla="*/ 352 w 427"/>
                <a:gd name="T1" fmla="*/ 0 h 849"/>
                <a:gd name="T2" fmla="*/ 76 w 427"/>
                <a:gd name="T3" fmla="*/ 0 h 849"/>
                <a:gd name="T4" fmla="*/ 0 w 427"/>
                <a:gd name="T5" fmla="*/ 112 h 849"/>
                <a:gd name="T6" fmla="*/ 0 w 427"/>
                <a:gd name="T7" fmla="*/ 849 h 849"/>
                <a:gd name="T8" fmla="*/ 427 w 427"/>
                <a:gd name="T9" fmla="*/ 849 h 849"/>
                <a:gd name="T10" fmla="*/ 427 w 427"/>
                <a:gd name="T11" fmla="*/ 112 h 849"/>
                <a:gd name="T12" fmla="*/ 352 w 427"/>
                <a:gd name="T13" fmla="*/ 0 h 849"/>
                <a:gd name="T14" fmla="*/ 396 w 427"/>
                <a:gd name="T15" fmla="*/ 818 h 849"/>
                <a:gd name="T16" fmla="*/ 31 w 427"/>
                <a:gd name="T17" fmla="*/ 818 h 849"/>
                <a:gd name="T18" fmla="*/ 31 w 427"/>
                <a:gd name="T19" fmla="*/ 791 h 849"/>
                <a:gd name="T20" fmla="*/ 396 w 427"/>
                <a:gd name="T21" fmla="*/ 791 h 849"/>
                <a:gd name="T22" fmla="*/ 396 w 427"/>
                <a:gd name="T23" fmla="*/ 818 h 849"/>
                <a:gd name="T24" fmla="*/ 396 w 427"/>
                <a:gd name="T25" fmla="*/ 767 h 849"/>
                <a:gd name="T26" fmla="*/ 31 w 427"/>
                <a:gd name="T27" fmla="*/ 767 h 849"/>
                <a:gd name="T28" fmla="*/ 31 w 427"/>
                <a:gd name="T29" fmla="*/ 739 h 849"/>
                <a:gd name="T30" fmla="*/ 396 w 427"/>
                <a:gd name="T31" fmla="*/ 739 h 849"/>
                <a:gd name="T32" fmla="*/ 396 w 427"/>
                <a:gd name="T33" fmla="*/ 767 h 849"/>
                <a:gd name="T34" fmla="*/ 396 w 427"/>
                <a:gd name="T35" fmla="*/ 675 h 849"/>
                <a:gd name="T36" fmla="*/ 359 w 427"/>
                <a:gd name="T37" fmla="*/ 675 h 849"/>
                <a:gd name="T38" fmla="*/ 259 w 427"/>
                <a:gd name="T39" fmla="*/ 675 h 849"/>
                <a:gd name="T40" fmla="*/ 142 w 427"/>
                <a:gd name="T41" fmla="*/ 675 h 849"/>
                <a:gd name="T42" fmla="*/ 51 w 427"/>
                <a:gd name="T43" fmla="*/ 675 h 849"/>
                <a:gd name="T44" fmla="*/ 31 w 427"/>
                <a:gd name="T45" fmla="*/ 675 h 849"/>
                <a:gd name="T46" fmla="*/ 31 w 427"/>
                <a:gd name="T47" fmla="*/ 143 h 849"/>
                <a:gd name="T48" fmla="*/ 396 w 427"/>
                <a:gd name="T49" fmla="*/ 143 h 849"/>
                <a:gd name="T50" fmla="*/ 396 w 427"/>
                <a:gd name="T51" fmla="*/ 67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849">
                  <a:moveTo>
                    <a:pt x="35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27" y="112"/>
                    <a:pt x="427" y="112"/>
                    <a:pt x="427" y="112"/>
                  </a:cubicBezTo>
                  <a:lnTo>
                    <a:pt x="352" y="0"/>
                  </a:lnTo>
                  <a:close/>
                  <a:moveTo>
                    <a:pt x="396" y="818"/>
                  </a:moveTo>
                  <a:cubicBezTo>
                    <a:pt x="31" y="818"/>
                    <a:pt x="31" y="818"/>
                    <a:pt x="31" y="818"/>
                  </a:cubicBezTo>
                  <a:cubicBezTo>
                    <a:pt x="31" y="791"/>
                    <a:pt x="31" y="791"/>
                    <a:pt x="31" y="791"/>
                  </a:cubicBezTo>
                  <a:cubicBezTo>
                    <a:pt x="44" y="791"/>
                    <a:pt x="390" y="791"/>
                    <a:pt x="396" y="791"/>
                  </a:cubicBezTo>
                  <a:lnTo>
                    <a:pt x="396" y="818"/>
                  </a:lnTo>
                  <a:close/>
                  <a:moveTo>
                    <a:pt x="396" y="767"/>
                  </a:moveTo>
                  <a:cubicBezTo>
                    <a:pt x="384" y="767"/>
                    <a:pt x="38" y="767"/>
                    <a:pt x="31" y="767"/>
                  </a:cubicBezTo>
                  <a:cubicBezTo>
                    <a:pt x="31" y="739"/>
                    <a:pt x="31" y="739"/>
                    <a:pt x="31" y="739"/>
                  </a:cubicBezTo>
                  <a:cubicBezTo>
                    <a:pt x="44" y="739"/>
                    <a:pt x="390" y="739"/>
                    <a:pt x="396" y="739"/>
                  </a:cubicBezTo>
                  <a:lnTo>
                    <a:pt x="396" y="767"/>
                  </a:lnTo>
                  <a:close/>
                  <a:moveTo>
                    <a:pt x="396" y="675"/>
                  </a:moveTo>
                  <a:cubicBezTo>
                    <a:pt x="384" y="675"/>
                    <a:pt x="372" y="675"/>
                    <a:pt x="359" y="675"/>
                  </a:cubicBezTo>
                  <a:cubicBezTo>
                    <a:pt x="326" y="675"/>
                    <a:pt x="292" y="675"/>
                    <a:pt x="259" y="675"/>
                  </a:cubicBezTo>
                  <a:cubicBezTo>
                    <a:pt x="220" y="675"/>
                    <a:pt x="181" y="675"/>
                    <a:pt x="142" y="675"/>
                  </a:cubicBezTo>
                  <a:cubicBezTo>
                    <a:pt x="112" y="675"/>
                    <a:pt x="81" y="675"/>
                    <a:pt x="51" y="675"/>
                  </a:cubicBezTo>
                  <a:cubicBezTo>
                    <a:pt x="45" y="675"/>
                    <a:pt x="38" y="675"/>
                    <a:pt x="31" y="67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96" y="143"/>
                    <a:pt x="396" y="143"/>
                    <a:pt x="396" y="143"/>
                  </a:cubicBezTo>
                  <a:lnTo>
                    <a:pt x="396" y="675"/>
                  </a:lnTo>
                  <a:close/>
                </a:path>
              </a:pathLst>
            </a:custGeom>
            <a:solidFill>
              <a:schemeClr val="bg1"/>
            </a:solidFill>
            <a:ln w="6350" cap="sq" cmpd="sng">
              <a:noFill/>
              <a:prstDash val="sysDot"/>
              <a:beve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ight Arrow 38"/>
          <p:cNvSpPr/>
          <p:nvPr/>
        </p:nvSpPr>
        <p:spPr bwMode="auto">
          <a:xfrm>
            <a:off x="4134200" y="5333642"/>
            <a:ext cx="7562308" cy="627864"/>
          </a:xfrm>
          <a:prstGeom prst="rightArrow">
            <a:avLst>
              <a:gd name="adj1" fmla="val 100000"/>
              <a:gd name="adj2" fmla="val 38739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300" dirty="0" smtClean="0">
                <a:solidFill>
                  <a:schemeClr val="bg1"/>
                </a:solidFill>
              </a:rPr>
              <a:t>Des Terabytes aux Multi-Petabytes</a:t>
            </a:r>
          </a:p>
        </p:txBody>
      </p:sp>
    </p:spTree>
    <p:extLst>
      <p:ext uri="{BB962C8B-B14F-4D97-AF65-F5344CB8AC3E}">
        <p14:creationId xmlns:p14="http://schemas.microsoft.com/office/powerpoint/2010/main" val="3500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5004E-6 -1.77939E-6 L -0.03076 -1.77939E-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110" y="2189936"/>
            <a:ext cx="7729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>
                <a:solidFill>
                  <a:schemeClr val="bg1"/>
                </a:solidFill>
              </a:rPr>
              <a:t>Parallel</a:t>
            </a:r>
            <a:r>
              <a:rPr lang="fr-FR" sz="4800" dirty="0" smtClean="0">
                <a:solidFill>
                  <a:schemeClr val="bg1"/>
                </a:solidFill>
              </a:rPr>
              <a:t> Data </a:t>
            </a:r>
            <a:r>
              <a:rPr lang="fr-FR" sz="4800" dirty="0" err="1" smtClean="0">
                <a:solidFill>
                  <a:schemeClr val="bg1"/>
                </a:solidFill>
              </a:rPr>
              <a:t>Warehouse</a:t>
            </a:r>
            <a:r>
              <a:rPr lang="fr-FR" sz="4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4800" dirty="0" smtClean="0">
                <a:solidFill>
                  <a:schemeClr val="bg1"/>
                </a:solidFill>
              </a:rPr>
              <a:t>The Data </a:t>
            </a:r>
            <a:r>
              <a:rPr lang="fr-FR" sz="4800" dirty="0" err="1" smtClean="0">
                <a:solidFill>
                  <a:schemeClr val="bg1"/>
                </a:solidFill>
              </a:rPr>
              <a:t>Warehouse</a:t>
            </a:r>
            <a:r>
              <a:rPr lang="fr-FR" sz="4800" dirty="0" smtClean="0">
                <a:solidFill>
                  <a:schemeClr val="bg1"/>
                </a:solidFill>
              </a:rPr>
              <a:t> Consolidation Appliance 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Lionel Pénuchot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PDW Center of Excellence</a:t>
            </a:r>
          </a:p>
        </p:txBody>
      </p:sp>
    </p:spTree>
    <p:extLst>
      <p:ext uri="{BB962C8B-B14F-4D97-AF65-F5344CB8AC3E}">
        <p14:creationId xmlns:p14="http://schemas.microsoft.com/office/powerpoint/2010/main" val="111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4661" y="2465402"/>
            <a:ext cx="2743201" cy="2743200"/>
            <a:chOff x="1854661" y="2465402"/>
            <a:chExt cx="2743201" cy="2743200"/>
          </a:xfrm>
        </p:grpSpPr>
        <p:grpSp>
          <p:nvGrpSpPr>
            <p:cNvPr id="5" name="Group 4"/>
            <p:cNvGrpSpPr/>
            <p:nvPr/>
          </p:nvGrpSpPr>
          <p:grpSpPr>
            <a:xfrm>
              <a:off x="1854661" y="2465402"/>
              <a:ext cx="2743201" cy="2743200"/>
              <a:chOff x="1854661" y="2465402"/>
              <a:chExt cx="2743201" cy="2743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854661" y="2465402"/>
                <a:ext cx="2743200" cy="2743200"/>
              </a:xfrm>
              <a:prstGeom prst="rect">
                <a:avLst/>
              </a:prstGeom>
              <a:solidFill>
                <a:schemeClr val="accent4">
                  <a:alpha val="87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146304" rIns="182880" bIns="146304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231667" indent="-231667" algn="ctr" defTabSz="932351" fontAlgn="base">
                  <a:lnSpc>
                    <a:spcPct val="90000"/>
                  </a:lnSpc>
                  <a:spcBef>
                    <a:spcPts val="643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endParaRPr lang="en-US" altLang="zh-CN" sz="3200" i="1" dirty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54662" y="2465402"/>
                <a:ext cx="2743200" cy="787908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defTabSz="932559"/>
                <a:r>
                  <a:rPr lang="en-US" sz="32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Light"/>
                  </a:rPr>
                  <a:t>Box Software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66851" y="3682526"/>
                <a:ext cx="435281" cy="577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742"/>
                <a:endParaRPr lang="en-US" sz="1836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" name="Picture 2" descr="C:\Users\mitchellg\Desktop\Softwar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100000"/>
            </a:blip>
            <a:srcRect l="25026" t="15072" r="24360" b="15072"/>
            <a:stretch/>
          </p:blipFill>
          <p:spPr bwMode="auto">
            <a:xfrm>
              <a:off x="2755381" y="3496557"/>
              <a:ext cx="796711" cy="969428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7574189" y="2465402"/>
            <a:ext cx="2743201" cy="2743200"/>
            <a:chOff x="6691643" y="2532591"/>
            <a:chExt cx="2743201" cy="2743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691644" y="2532591"/>
              <a:ext cx="2743200" cy="2743200"/>
            </a:xfrm>
            <a:prstGeom prst="rect">
              <a:avLst/>
            </a:prstGeom>
            <a:solidFill>
              <a:schemeClr val="accent4">
                <a:alpha val="87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146304" rIns="182880" bIns="146304" numCol="1" rtlCol="0" anchor="ctr" anchorCtr="1" compatLnSpc="1">
              <a:prstTxWarp prst="textNoShape">
                <a:avLst/>
              </a:prstTxWarp>
            </a:bodyPr>
            <a:lstStyle/>
            <a:p>
              <a:pPr marL="231667" indent="-231667" algn="ctr" defTabSz="932351" fontAlgn="base">
                <a:lnSpc>
                  <a:spcPct val="90000"/>
                </a:lnSpc>
                <a:spcBef>
                  <a:spcPts val="643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altLang="zh-CN" sz="3200" i="1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91643" y="2532591"/>
              <a:ext cx="2731277" cy="78790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defTabSz="932559"/>
              <a:r>
                <a:rPr lang="en-US" sz="3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Cloud</a:t>
              </a: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302117" y="3802415"/>
              <a:ext cx="1616824" cy="895242"/>
            </a:xfrm>
            <a:custGeom>
              <a:avLst/>
              <a:gdLst>
                <a:gd name="T0" fmla="*/ 1662 w 2136"/>
                <a:gd name="T1" fmla="*/ 1181 h 1181"/>
                <a:gd name="T2" fmla="*/ 239 w 2136"/>
                <a:gd name="T3" fmla="*/ 1181 h 1181"/>
                <a:gd name="T4" fmla="*/ 0 w 2136"/>
                <a:gd name="T5" fmla="*/ 937 h 1181"/>
                <a:gd name="T6" fmla="*/ 181 w 2136"/>
                <a:gd name="T7" fmla="*/ 706 h 1181"/>
                <a:gd name="T8" fmla="*/ 462 w 2136"/>
                <a:gd name="T9" fmla="*/ 487 h 1181"/>
                <a:gd name="T10" fmla="*/ 974 w 2136"/>
                <a:gd name="T11" fmla="*/ 0 h 1181"/>
                <a:gd name="T12" fmla="*/ 1440 w 2136"/>
                <a:gd name="T13" fmla="*/ 294 h 1181"/>
                <a:gd name="T14" fmla="*/ 1662 w 2136"/>
                <a:gd name="T15" fmla="*/ 235 h 1181"/>
                <a:gd name="T16" fmla="*/ 2136 w 2136"/>
                <a:gd name="T17" fmla="*/ 710 h 1181"/>
                <a:gd name="T18" fmla="*/ 1662 w 2136"/>
                <a:gd name="T19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6" h="1181">
                  <a:moveTo>
                    <a:pt x="1662" y="1181"/>
                  </a:moveTo>
                  <a:cubicBezTo>
                    <a:pt x="239" y="1181"/>
                    <a:pt x="239" y="1181"/>
                    <a:pt x="239" y="1181"/>
                  </a:cubicBezTo>
                  <a:cubicBezTo>
                    <a:pt x="109" y="1181"/>
                    <a:pt x="0" y="1071"/>
                    <a:pt x="0" y="937"/>
                  </a:cubicBezTo>
                  <a:cubicBezTo>
                    <a:pt x="0" y="823"/>
                    <a:pt x="76" y="731"/>
                    <a:pt x="181" y="706"/>
                  </a:cubicBezTo>
                  <a:cubicBezTo>
                    <a:pt x="231" y="588"/>
                    <a:pt x="336" y="504"/>
                    <a:pt x="462" y="487"/>
                  </a:cubicBezTo>
                  <a:cubicBezTo>
                    <a:pt x="474" y="218"/>
                    <a:pt x="701" y="0"/>
                    <a:pt x="974" y="0"/>
                  </a:cubicBezTo>
                  <a:cubicBezTo>
                    <a:pt x="1175" y="0"/>
                    <a:pt x="1356" y="118"/>
                    <a:pt x="1440" y="294"/>
                  </a:cubicBezTo>
                  <a:cubicBezTo>
                    <a:pt x="1507" y="256"/>
                    <a:pt x="1582" y="235"/>
                    <a:pt x="1662" y="235"/>
                  </a:cubicBezTo>
                  <a:cubicBezTo>
                    <a:pt x="1922" y="235"/>
                    <a:pt x="2136" y="449"/>
                    <a:pt x="2136" y="710"/>
                  </a:cubicBezTo>
                  <a:cubicBezTo>
                    <a:pt x="2136" y="966"/>
                    <a:pt x="1922" y="1181"/>
                    <a:pt x="1662" y="1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4426" y="2465402"/>
            <a:ext cx="2743200" cy="2743200"/>
            <a:chOff x="3831880" y="2532591"/>
            <a:chExt cx="2743200" cy="2743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31880" y="2532591"/>
              <a:ext cx="2743200" cy="2743200"/>
            </a:xfrm>
            <a:prstGeom prst="rect">
              <a:avLst/>
            </a:prstGeom>
            <a:solidFill>
              <a:schemeClr val="accent4">
                <a:alpha val="87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146304" rIns="182880" bIns="146304" numCol="1" rtlCol="0" anchor="ctr" anchorCtr="1" compatLnSpc="1">
              <a:prstTxWarp prst="textNoShape">
                <a:avLst/>
              </a:prstTxWarp>
            </a:bodyPr>
            <a:lstStyle/>
            <a:p>
              <a:pPr marL="231667" indent="-231667" algn="ctr" defTabSz="932351" fontAlgn="base">
                <a:lnSpc>
                  <a:spcPct val="90000"/>
                </a:lnSpc>
                <a:spcBef>
                  <a:spcPts val="643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altLang="zh-CN" sz="3200" i="1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1881" y="2532591"/>
              <a:ext cx="2743199" cy="78790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defTabSz="932559"/>
              <a:r>
                <a:rPr lang="en-US" sz="3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Appliances</a:t>
              </a: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49577" y="3543091"/>
              <a:ext cx="616810" cy="1265780"/>
            </a:xfrm>
            <a:custGeom>
              <a:avLst/>
              <a:gdLst>
                <a:gd name="T0" fmla="*/ 427 w 537"/>
                <a:gd name="T1" fmla="*/ 82 h 1102"/>
                <a:gd name="T2" fmla="*/ 123 w 537"/>
                <a:gd name="T3" fmla="*/ 0 h 1102"/>
                <a:gd name="T4" fmla="*/ 537 w 537"/>
                <a:gd name="T5" fmla="*/ 0 h 1102"/>
                <a:gd name="T6" fmla="*/ 445 w 537"/>
                <a:gd name="T7" fmla="*/ 1102 h 1102"/>
                <a:gd name="T8" fmla="*/ 537 w 537"/>
                <a:gd name="T9" fmla="*/ 17 h 1102"/>
                <a:gd name="T10" fmla="*/ 445 w 537"/>
                <a:gd name="T11" fmla="*/ 1102 h 1102"/>
                <a:gd name="T12" fmla="*/ 445 w 537"/>
                <a:gd name="T13" fmla="*/ 1102 h 1102"/>
                <a:gd name="T14" fmla="*/ 427 w 537"/>
                <a:gd name="T15" fmla="*/ 94 h 1102"/>
                <a:gd name="T16" fmla="*/ 0 w 537"/>
                <a:gd name="T17" fmla="*/ 1102 h 1102"/>
                <a:gd name="T18" fmla="*/ 0 w 537"/>
                <a:gd name="T19" fmla="*/ 94 h 1102"/>
                <a:gd name="T20" fmla="*/ 33 w 537"/>
                <a:gd name="T21" fmla="*/ 184 h 1102"/>
                <a:gd name="T22" fmla="*/ 400 w 537"/>
                <a:gd name="T23" fmla="*/ 134 h 1102"/>
                <a:gd name="T24" fmla="*/ 33 w 537"/>
                <a:gd name="T25" fmla="*/ 184 h 1102"/>
                <a:gd name="T26" fmla="*/ 33 w 537"/>
                <a:gd name="T27" fmla="*/ 184 h 1102"/>
                <a:gd name="T28" fmla="*/ 400 w 537"/>
                <a:gd name="T29" fmla="*/ 232 h 1102"/>
                <a:gd name="T30" fmla="*/ 33 w 537"/>
                <a:gd name="T31" fmla="*/ 208 h 1102"/>
                <a:gd name="T32" fmla="*/ 33 w 537"/>
                <a:gd name="T33" fmla="*/ 232 h 1102"/>
                <a:gd name="T34" fmla="*/ 33 w 537"/>
                <a:gd name="T35" fmla="*/ 285 h 1102"/>
                <a:gd name="T36" fmla="*/ 400 w 537"/>
                <a:gd name="T37" fmla="*/ 261 h 1102"/>
                <a:gd name="T38" fmla="*/ 33 w 537"/>
                <a:gd name="T39" fmla="*/ 285 h 1102"/>
                <a:gd name="T40" fmla="*/ 33 w 537"/>
                <a:gd name="T41" fmla="*/ 285 h 1102"/>
                <a:gd name="T42" fmla="*/ 400 w 537"/>
                <a:gd name="T43" fmla="*/ 337 h 1102"/>
                <a:gd name="T44" fmla="*/ 33 w 537"/>
                <a:gd name="T45" fmla="*/ 313 h 1102"/>
                <a:gd name="T46" fmla="*/ 33 w 537"/>
                <a:gd name="T47" fmla="*/ 337 h 1102"/>
                <a:gd name="T48" fmla="*/ 33 w 537"/>
                <a:gd name="T49" fmla="*/ 390 h 1102"/>
                <a:gd name="T50" fmla="*/ 400 w 537"/>
                <a:gd name="T51" fmla="*/ 366 h 1102"/>
                <a:gd name="T52" fmla="*/ 33 w 537"/>
                <a:gd name="T53" fmla="*/ 390 h 1102"/>
                <a:gd name="T54" fmla="*/ 33 w 537"/>
                <a:gd name="T55" fmla="*/ 390 h 1102"/>
                <a:gd name="T56" fmla="*/ 400 w 537"/>
                <a:gd name="T57" fmla="*/ 443 h 1102"/>
                <a:gd name="T58" fmla="*/ 33 w 537"/>
                <a:gd name="T59" fmla="*/ 419 h 1102"/>
                <a:gd name="T60" fmla="*/ 33 w 537"/>
                <a:gd name="T61" fmla="*/ 443 h 1102"/>
                <a:gd name="T62" fmla="*/ 33 w 537"/>
                <a:gd name="T63" fmla="*/ 496 h 1102"/>
                <a:gd name="T64" fmla="*/ 400 w 537"/>
                <a:gd name="T65" fmla="*/ 471 h 1102"/>
                <a:gd name="T66" fmla="*/ 33 w 537"/>
                <a:gd name="T67" fmla="*/ 496 h 1102"/>
                <a:gd name="T68" fmla="*/ 33 w 537"/>
                <a:gd name="T69" fmla="*/ 496 h 1102"/>
                <a:gd name="T70" fmla="*/ 400 w 537"/>
                <a:gd name="T71" fmla="*/ 548 h 1102"/>
                <a:gd name="T72" fmla="*/ 33 w 537"/>
                <a:gd name="T73" fmla="*/ 524 h 1102"/>
                <a:gd name="T74" fmla="*/ 33 w 537"/>
                <a:gd name="T75" fmla="*/ 548 h 1102"/>
                <a:gd name="T76" fmla="*/ 33 w 537"/>
                <a:gd name="T77" fmla="*/ 605 h 1102"/>
                <a:gd name="T78" fmla="*/ 400 w 537"/>
                <a:gd name="T79" fmla="*/ 581 h 1102"/>
                <a:gd name="T80" fmla="*/ 33 w 537"/>
                <a:gd name="T81" fmla="*/ 605 h 1102"/>
                <a:gd name="T82" fmla="*/ 33 w 537"/>
                <a:gd name="T83" fmla="*/ 605 h 1102"/>
                <a:gd name="T84" fmla="*/ 400 w 537"/>
                <a:gd name="T85" fmla="*/ 658 h 1102"/>
                <a:gd name="T86" fmla="*/ 33 w 537"/>
                <a:gd name="T87" fmla="*/ 634 h 1102"/>
                <a:gd name="T88" fmla="*/ 33 w 537"/>
                <a:gd name="T89" fmla="*/ 658 h 1102"/>
                <a:gd name="T90" fmla="*/ 33 w 537"/>
                <a:gd name="T91" fmla="*/ 711 h 1102"/>
                <a:gd name="T92" fmla="*/ 400 w 537"/>
                <a:gd name="T93" fmla="*/ 687 h 1102"/>
                <a:gd name="T94" fmla="*/ 33 w 537"/>
                <a:gd name="T95" fmla="*/ 711 h 1102"/>
                <a:gd name="T96" fmla="*/ 33 w 537"/>
                <a:gd name="T97" fmla="*/ 711 h 1102"/>
                <a:gd name="T98" fmla="*/ 400 w 537"/>
                <a:gd name="T99" fmla="*/ 765 h 1102"/>
                <a:gd name="T100" fmla="*/ 33 w 537"/>
                <a:gd name="T101" fmla="*/ 739 h 1102"/>
                <a:gd name="T102" fmla="*/ 33 w 537"/>
                <a:gd name="T103" fmla="*/ 76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7" h="1102">
                  <a:moveTo>
                    <a:pt x="537" y="0"/>
                  </a:moveTo>
                  <a:lnTo>
                    <a:pt x="427" y="82"/>
                  </a:lnTo>
                  <a:lnTo>
                    <a:pt x="9" y="82"/>
                  </a:lnTo>
                  <a:lnTo>
                    <a:pt x="123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7" y="0"/>
                  </a:lnTo>
                  <a:close/>
                  <a:moveTo>
                    <a:pt x="445" y="1102"/>
                  </a:moveTo>
                  <a:lnTo>
                    <a:pt x="537" y="983"/>
                  </a:lnTo>
                  <a:lnTo>
                    <a:pt x="537" y="17"/>
                  </a:lnTo>
                  <a:lnTo>
                    <a:pt x="445" y="89"/>
                  </a:lnTo>
                  <a:lnTo>
                    <a:pt x="445" y="1102"/>
                  </a:lnTo>
                  <a:lnTo>
                    <a:pt x="445" y="1102"/>
                  </a:lnTo>
                  <a:lnTo>
                    <a:pt x="445" y="1102"/>
                  </a:lnTo>
                  <a:close/>
                  <a:moveTo>
                    <a:pt x="0" y="94"/>
                  </a:moveTo>
                  <a:lnTo>
                    <a:pt x="427" y="94"/>
                  </a:lnTo>
                  <a:lnTo>
                    <a:pt x="427" y="1102"/>
                  </a:lnTo>
                  <a:lnTo>
                    <a:pt x="0" y="110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33" y="184"/>
                  </a:moveTo>
                  <a:lnTo>
                    <a:pt x="400" y="184"/>
                  </a:lnTo>
                  <a:lnTo>
                    <a:pt x="400" y="134"/>
                  </a:lnTo>
                  <a:lnTo>
                    <a:pt x="33" y="13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close/>
                  <a:moveTo>
                    <a:pt x="33" y="232"/>
                  </a:moveTo>
                  <a:lnTo>
                    <a:pt x="400" y="232"/>
                  </a:lnTo>
                  <a:lnTo>
                    <a:pt x="400" y="208"/>
                  </a:lnTo>
                  <a:lnTo>
                    <a:pt x="33" y="208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2"/>
                  </a:lnTo>
                  <a:close/>
                  <a:moveTo>
                    <a:pt x="33" y="285"/>
                  </a:moveTo>
                  <a:lnTo>
                    <a:pt x="400" y="285"/>
                  </a:lnTo>
                  <a:lnTo>
                    <a:pt x="400" y="261"/>
                  </a:lnTo>
                  <a:lnTo>
                    <a:pt x="33" y="261"/>
                  </a:lnTo>
                  <a:lnTo>
                    <a:pt x="33" y="285"/>
                  </a:lnTo>
                  <a:lnTo>
                    <a:pt x="33" y="285"/>
                  </a:lnTo>
                  <a:lnTo>
                    <a:pt x="33" y="285"/>
                  </a:lnTo>
                  <a:close/>
                  <a:moveTo>
                    <a:pt x="33" y="337"/>
                  </a:moveTo>
                  <a:lnTo>
                    <a:pt x="400" y="337"/>
                  </a:lnTo>
                  <a:lnTo>
                    <a:pt x="400" y="313"/>
                  </a:lnTo>
                  <a:lnTo>
                    <a:pt x="33" y="313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7"/>
                  </a:lnTo>
                  <a:close/>
                  <a:moveTo>
                    <a:pt x="33" y="390"/>
                  </a:moveTo>
                  <a:lnTo>
                    <a:pt x="400" y="390"/>
                  </a:lnTo>
                  <a:lnTo>
                    <a:pt x="400" y="366"/>
                  </a:lnTo>
                  <a:lnTo>
                    <a:pt x="33" y="366"/>
                  </a:lnTo>
                  <a:lnTo>
                    <a:pt x="33" y="390"/>
                  </a:lnTo>
                  <a:lnTo>
                    <a:pt x="33" y="390"/>
                  </a:lnTo>
                  <a:lnTo>
                    <a:pt x="33" y="390"/>
                  </a:lnTo>
                  <a:close/>
                  <a:moveTo>
                    <a:pt x="33" y="443"/>
                  </a:moveTo>
                  <a:lnTo>
                    <a:pt x="400" y="443"/>
                  </a:lnTo>
                  <a:lnTo>
                    <a:pt x="400" y="419"/>
                  </a:lnTo>
                  <a:lnTo>
                    <a:pt x="33" y="419"/>
                  </a:lnTo>
                  <a:lnTo>
                    <a:pt x="33" y="443"/>
                  </a:lnTo>
                  <a:lnTo>
                    <a:pt x="33" y="443"/>
                  </a:lnTo>
                  <a:lnTo>
                    <a:pt x="33" y="443"/>
                  </a:lnTo>
                  <a:close/>
                  <a:moveTo>
                    <a:pt x="33" y="496"/>
                  </a:moveTo>
                  <a:lnTo>
                    <a:pt x="400" y="496"/>
                  </a:lnTo>
                  <a:lnTo>
                    <a:pt x="400" y="471"/>
                  </a:lnTo>
                  <a:lnTo>
                    <a:pt x="33" y="471"/>
                  </a:lnTo>
                  <a:lnTo>
                    <a:pt x="33" y="496"/>
                  </a:lnTo>
                  <a:lnTo>
                    <a:pt x="33" y="496"/>
                  </a:lnTo>
                  <a:lnTo>
                    <a:pt x="33" y="496"/>
                  </a:lnTo>
                  <a:close/>
                  <a:moveTo>
                    <a:pt x="33" y="548"/>
                  </a:moveTo>
                  <a:lnTo>
                    <a:pt x="400" y="548"/>
                  </a:lnTo>
                  <a:lnTo>
                    <a:pt x="400" y="524"/>
                  </a:lnTo>
                  <a:lnTo>
                    <a:pt x="33" y="524"/>
                  </a:lnTo>
                  <a:lnTo>
                    <a:pt x="33" y="548"/>
                  </a:lnTo>
                  <a:lnTo>
                    <a:pt x="33" y="548"/>
                  </a:lnTo>
                  <a:lnTo>
                    <a:pt x="33" y="548"/>
                  </a:lnTo>
                  <a:close/>
                  <a:moveTo>
                    <a:pt x="33" y="605"/>
                  </a:moveTo>
                  <a:lnTo>
                    <a:pt x="400" y="605"/>
                  </a:lnTo>
                  <a:lnTo>
                    <a:pt x="400" y="581"/>
                  </a:lnTo>
                  <a:lnTo>
                    <a:pt x="33" y="581"/>
                  </a:lnTo>
                  <a:lnTo>
                    <a:pt x="33" y="605"/>
                  </a:lnTo>
                  <a:lnTo>
                    <a:pt x="33" y="605"/>
                  </a:lnTo>
                  <a:lnTo>
                    <a:pt x="33" y="605"/>
                  </a:lnTo>
                  <a:close/>
                  <a:moveTo>
                    <a:pt x="33" y="658"/>
                  </a:moveTo>
                  <a:lnTo>
                    <a:pt x="400" y="658"/>
                  </a:lnTo>
                  <a:lnTo>
                    <a:pt x="400" y="634"/>
                  </a:lnTo>
                  <a:lnTo>
                    <a:pt x="33" y="634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3" y="658"/>
                  </a:lnTo>
                  <a:close/>
                  <a:moveTo>
                    <a:pt x="33" y="711"/>
                  </a:moveTo>
                  <a:lnTo>
                    <a:pt x="400" y="711"/>
                  </a:lnTo>
                  <a:lnTo>
                    <a:pt x="400" y="687"/>
                  </a:lnTo>
                  <a:lnTo>
                    <a:pt x="33" y="687"/>
                  </a:lnTo>
                  <a:lnTo>
                    <a:pt x="33" y="711"/>
                  </a:lnTo>
                  <a:lnTo>
                    <a:pt x="33" y="711"/>
                  </a:lnTo>
                  <a:lnTo>
                    <a:pt x="33" y="711"/>
                  </a:lnTo>
                  <a:close/>
                  <a:moveTo>
                    <a:pt x="33" y="765"/>
                  </a:moveTo>
                  <a:lnTo>
                    <a:pt x="400" y="765"/>
                  </a:lnTo>
                  <a:lnTo>
                    <a:pt x="400" y="739"/>
                  </a:lnTo>
                  <a:lnTo>
                    <a:pt x="33" y="739"/>
                  </a:lnTo>
                  <a:lnTo>
                    <a:pt x="33" y="765"/>
                  </a:lnTo>
                  <a:lnTo>
                    <a:pt x="33" y="765"/>
                  </a:lnTo>
                  <a:lnTo>
                    <a:pt x="33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74320" y="292082"/>
            <a:ext cx="11887200" cy="9464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 smtClean="0"/>
              <a:t>Différentes options de déploiement</a:t>
            </a:r>
            <a:br>
              <a:rPr lang="fr-FR" dirty="0" smtClean="0"/>
            </a:br>
            <a:r>
              <a:rPr lang="fr-FR" dirty="0" smtClean="0"/>
              <a:t>et solutions hybrides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4211687" y="3309854"/>
            <a:ext cx="891597" cy="778509"/>
            <a:chOff x="3080184" y="2824122"/>
            <a:chExt cx="473843" cy="413742"/>
          </a:xfrm>
          <a:solidFill>
            <a:schemeClr val="accent4">
              <a:lumMod val="75000"/>
            </a:schemeClr>
          </a:solidFill>
        </p:grpSpPr>
        <p:sp>
          <p:nvSpPr>
            <p:cNvPr id="20" name="Up Arrow 19"/>
            <p:cNvSpPr/>
            <p:nvPr/>
          </p:nvSpPr>
          <p:spPr bwMode="auto">
            <a:xfrm>
              <a:off x="3297911" y="2824122"/>
              <a:ext cx="256116" cy="284814"/>
            </a:xfrm>
            <a:prstGeom prst="upArrow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7191AF">
                  <a:satMod val="300000"/>
                </a:srgbClr>
              </a:contourClr>
            </a:sp3d>
          </p:spPr>
          <p:txBody>
            <a:bodyPr vert="horz" wrap="square" lIns="93256" tIns="46628" rIns="93256" bIns="4662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 rot="10800000">
              <a:off x="3080184" y="2953050"/>
              <a:ext cx="256116" cy="284814"/>
            </a:xfrm>
            <a:prstGeom prst="upArrow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7191AF">
                  <a:satMod val="300000"/>
                </a:srgbClr>
              </a:contourClr>
            </a:sp3d>
          </p:spPr>
          <p:txBody>
            <a:bodyPr vert="horz" wrap="square" lIns="93256" tIns="46628" rIns="93256" bIns="4662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7074075" y="3290616"/>
            <a:ext cx="891602" cy="744751"/>
            <a:chOff x="3080184" y="2834575"/>
            <a:chExt cx="473846" cy="395802"/>
          </a:xfrm>
          <a:solidFill>
            <a:schemeClr val="accent4">
              <a:lumMod val="75000"/>
            </a:schemeClr>
          </a:solidFill>
        </p:grpSpPr>
        <p:sp>
          <p:nvSpPr>
            <p:cNvPr id="23" name="Up Arrow 22"/>
            <p:cNvSpPr/>
            <p:nvPr/>
          </p:nvSpPr>
          <p:spPr bwMode="auto">
            <a:xfrm>
              <a:off x="3297914" y="2834575"/>
              <a:ext cx="256116" cy="284814"/>
            </a:xfrm>
            <a:prstGeom prst="upArrow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7191AF">
                  <a:satMod val="300000"/>
                </a:srgbClr>
              </a:contourClr>
            </a:sp3d>
          </p:spPr>
          <p:txBody>
            <a:bodyPr vert="horz" wrap="square" lIns="93256" tIns="46628" rIns="93256" bIns="4662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24" name="Up Arrow 23"/>
            <p:cNvSpPr/>
            <p:nvPr/>
          </p:nvSpPr>
          <p:spPr bwMode="auto">
            <a:xfrm rot="10800000">
              <a:off x="3080184" y="2945563"/>
              <a:ext cx="256116" cy="284814"/>
            </a:xfrm>
            <a:prstGeom prst="upArrow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7191AF">
                  <a:satMod val="300000"/>
                </a:srgbClr>
              </a:contourClr>
            </a:sp3d>
          </p:spPr>
          <p:txBody>
            <a:bodyPr vert="horz" wrap="square" lIns="93256" tIns="46628" rIns="93256" bIns="4662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sp useBgFill="1">
        <p:nvSpPr>
          <p:cNvPr id="25" name="Rectangle 24"/>
          <p:cNvSpPr/>
          <p:nvPr/>
        </p:nvSpPr>
        <p:spPr>
          <a:xfrm>
            <a:off x="0" y="4929232"/>
            <a:ext cx="11992303" cy="1506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4662" y="5063839"/>
            <a:ext cx="2743200" cy="327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/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SQL Server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4662" y="5863161"/>
            <a:ext cx="2743200" cy="327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/>
            <a:r>
              <a:rPr lang="en-US" sz="1200" dirty="0" err="1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Hortonworks</a:t>
            </a:r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 Data Platform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4427" y="5058461"/>
            <a:ext cx="2743200" cy="1132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/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Parallel Data Warehouse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74189" y="5058462"/>
            <a:ext cx="2743201" cy="510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SQL Server for data warehousing in Windows Azure VMs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74189" y="5670550"/>
            <a:ext cx="2743201" cy="5199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/>
            <a:r>
              <a:rPr lang="en-US" sz="1200" dirty="0" err="1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HDInsight</a:t>
            </a:r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 for Windows Azure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4662" y="5463500"/>
            <a:ext cx="2743200" cy="327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6304" rIns="182880" bIns="146304" rtlCol="0" anchor="ctr"/>
          <a:lstStyle/>
          <a:p>
            <a:pPr algn="ctr"/>
            <a:r>
              <a:rPr lang="en-US" sz="1200" dirty="0" smtClean="0">
                <a:gradFill>
                  <a:gsLst>
                    <a:gs pos="85841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rPr>
              <a:t>SQL Server Fast Track</a:t>
            </a:r>
            <a:endParaRPr lang="en-US" sz="1200" dirty="0">
              <a:gradFill>
                <a:gsLst>
                  <a:gs pos="85841">
                    <a:schemeClr val="tx2"/>
                  </a:gs>
                  <a:gs pos="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09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92082"/>
            <a:ext cx="11887200" cy="9464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Explorer les données non-relationnelles</a:t>
            </a:r>
            <a:endParaRPr lang="fr-FR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21855" y="1906576"/>
            <a:ext cx="8275780" cy="3367486"/>
          </a:xfrm>
          <a:prstGeom prst="rect">
            <a:avLst/>
          </a:prstGeom>
          <a:noFill/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54" tIns="146283" rIns="365708" bIns="14628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800" kern="0" dirty="0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Gère les données non-relationnelles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800" kern="0" dirty="0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100% Apache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800" kern="0" dirty="0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Simplicité of Windows</a:t>
            </a:r>
          </a:p>
          <a:p>
            <a:pPr marL="347663" indent="-347663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800" kern="0" dirty="0" err="1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Hadoop</a:t>
            </a:r>
            <a:r>
              <a:rPr lang="fr-FR" sz="2800" kern="0" dirty="0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sous toutes les formes : software, </a:t>
            </a:r>
            <a:r>
              <a:rPr lang="fr-FR" sz="2800" kern="0" dirty="0" err="1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appliance</a:t>
            </a:r>
            <a:r>
              <a:rPr lang="fr-FR" sz="2800" kern="0" dirty="0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, </a:t>
            </a:r>
            <a:r>
              <a:rPr lang="fr-FR" sz="2800" kern="0" dirty="0" err="1" smtClean="0">
                <a:gradFill>
                  <a:gsLst>
                    <a:gs pos="100000">
                      <a:schemeClr val="accent5"/>
                    </a:gs>
                    <a:gs pos="67257">
                      <a:schemeClr val="accent5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cloud</a:t>
            </a:r>
            <a:endParaRPr lang="fr-FR" sz="2800" kern="0" dirty="0">
              <a:gradFill>
                <a:gsLst>
                  <a:gs pos="100000">
                    <a:schemeClr val="accent5"/>
                  </a:gs>
                  <a:gs pos="67257">
                    <a:schemeClr val="accent5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571999" y="5080178"/>
            <a:ext cx="7490691" cy="627864"/>
          </a:xfrm>
          <a:prstGeom prst="rightArrow">
            <a:avLst>
              <a:gd name="adj1" fmla="val 100000"/>
              <a:gd name="adj2" fmla="val 38739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300" dirty="0" smtClean="0">
                <a:gradFill>
                  <a:gsLst>
                    <a:gs pos="59292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</a:rPr>
              <a:t>“Big Data” </a:t>
            </a:r>
            <a:r>
              <a:rPr lang="en-US" sz="2400" spc="300" dirty="0" smtClean="0">
                <a:gradFill>
                  <a:gsLst>
                    <a:gs pos="59292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</a:rPr>
              <a:t>avec </a:t>
            </a:r>
            <a:r>
              <a:rPr lang="en-US" sz="2400" spc="300" dirty="0" err="1" smtClean="0">
                <a:gradFill>
                  <a:gsLst>
                    <a:gs pos="59292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</a:rPr>
              <a:t>simplicité</a:t>
            </a:r>
            <a:endParaRPr lang="en-US" sz="2400" spc="300" dirty="0" smtClean="0">
              <a:gradFill>
                <a:gsLst>
                  <a:gs pos="59292">
                    <a:srgbClr val="FFFFFF"/>
                  </a:gs>
                  <a:gs pos="38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08016" y="-858"/>
            <a:ext cx="1590605" cy="841010"/>
          </a:xfrm>
          <a:prstGeom prst="rect">
            <a:avLst/>
          </a:prstGeom>
          <a:solidFill>
            <a:schemeClr val="accent4"/>
          </a:solidFill>
        </p:spPr>
        <p:txBody>
          <a:bodyPr wrap="square" lIns="182828" tIns="146262" rIns="182828" bIns="146262">
            <a:noAutofit/>
          </a:bodyPr>
          <a:lstStyle/>
          <a:p>
            <a:pPr defTabSz="932742">
              <a:lnSpc>
                <a:spcPct val="90000"/>
              </a:lnSpc>
              <a:spcBef>
                <a:spcPts val="1530"/>
              </a:spcBef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Non-relational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222" y="422810"/>
            <a:ext cx="583778" cy="417342"/>
          </a:xfrm>
          <a:prstGeom prst="rect">
            <a:avLst/>
          </a:prstGeom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313114" y="2074107"/>
            <a:ext cx="3921646" cy="3680601"/>
            <a:chOff x="73407" y="2253673"/>
            <a:chExt cx="4320793" cy="4055214"/>
          </a:xfrm>
        </p:grpSpPr>
        <p:grpSp>
          <p:nvGrpSpPr>
            <p:cNvPr id="14" name="Group 13"/>
            <p:cNvGrpSpPr/>
            <p:nvPr/>
          </p:nvGrpSpPr>
          <p:grpSpPr>
            <a:xfrm>
              <a:off x="73407" y="2253673"/>
              <a:ext cx="4320793" cy="2013527"/>
              <a:chOff x="73407" y="2253673"/>
              <a:chExt cx="5348780" cy="2549236"/>
            </a:xfrm>
          </p:grpSpPr>
          <p:sp>
            <p:nvSpPr>
              <p:cNvPr id="18" name="b Rectangle 7"/>
              <p:cNvSpPr/>
              <p:nvPr/>
            </p:nvSpPr>
            <p:spPr>
              <a:xfrm>
                <a:off x="73407" y="2253673"/>
                <a:ext cx="2662785" cy="254923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37160" rtlCol="0" anchor="t"/>
              <a:lstStyle/>
              <a:p>
                <a:pPr defTabSz="932742"/>
                <a:r>
                  <a:rPr lang="en-US" dirty="0" smtClean="0">
                    <a:solidFill>
                      <a:srgbClr val="FFFFFF"/>
                    </a:solidFill>
                    <a:latin typeface="+mj-lt"/>
                  </a:rPr>
                  <a:t>Windows Azure</a:t>
                </a:r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9" name="b Rectangle 7"/>
              <p:cNvSpPr/>
              <p:nvPr/>
            </p:nvSpPr>
            <p:spPr>
              <a:xfrm>
                <a:off x="2770427" y="2253673"/>
                <a:ext cx="2651760" cy="25492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37160" rtlCol="0" anchor="t"/>
              <a:lstStyle/>
              <a:p>
                <a:pPr defTabSz="932742"/>
                <a:r>
                  <a:rPr lang="en-US" dirty="0" smtClean="0">
                    <a:gradFill>
                      <a:gsLst>
                        <a:gs pos="59292">
                          <a:schemeClr val="tx2"/>
                        </a:gs>
                        <a:gs pos="0">
                          <a:schemeClr val="tx2"/>
                        </a:gs>
                      </a:gsLst>
                      <a:lin ang="5400000" scaled="0"/>
                    </a:gradFill>
                    <a:latin typeface="+mj-lt"/>
                  </a:rPr>
                  <a:t>Parallel Data Warehouse</a:t>
                </a:r>
                <a:endParaRPr lang="en-US" dirty="0">
                  <a:gradFill>
                    <a:gsLst>
                      <a:gs pos="59292">
                        <a:schemeClr val="tx2"/>
                      </a:gs>
                      <a:gs pos="0">
                        <a:schemeClr val="tx2"/>
                      </a:gs>
                    </a:gsLst>
                    <a:lin ang="5400000" scaled="0"/>
                  </a:gradFill>
                  <a:latin typeface="+mj-lt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216" y="3615533"/>
                <a:ext cx="1117935" cy="7992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3409968" y="3382716"/>
                <a:ext cx="1395598" cy="1264845"/>
              </a:xfrm>
              <a:custGeom>
                <a:avLst/>
                <a:gdLst>
                  <a:gd name="T0" fmla="*/ 352 w 427"/>
                  <a:gd name="T1" fmla="*/ 0 h 849"/>
                  <a:gd name="T2" fmla="*/ 76 w 427"/>
                  <a:gd name="T3" fmla="*/ 0 h 849"/>
                  <a:gd name="T4" fmla="*/ 0 w 427"/>
                  <a:gd name="T5" fmla="*/ 112 h 849"/>
                  <a:gd name="T6" fmla="*/ 0 w 427"/>
                  <a:gd name="T7" fmla="*/ 849 h 849"/>
                  <a:gd name="T8" fmla="*/ 427 w 427"/>
                  <a:gd name="T9" fmla="*/ 849 h 849"/>
                  <a:gd name="T10" fmla="*/ 427 w 427"/>
                  <a:gd name="T11" fmla="*/ 112 h 849"/>
                  <a:gd name="T12" fmla="*/ 352 w 427"/>
                  <a:gd name="T13" fmla="*/ 0 h 849"/>
                  <a:gd name="T14" fmla="*/ 396 w 427"/>
                  <a:gd name="T15" fmla="*/ 818 h 849"/>
                  <a:gd name="T16" fmla="*/ 31 w 427"/>
                  <a:gd name="T17" fmla="*/ 818 h 849"/>
                  <a:gd name="T18" fmla="*/ 31 w 427"/>
                  <a:gd name="T19" fmla="*/ 791 h 849"/>
                  <a:gd name="T20" fmla="*/ 396 w 427"/>
                  <a:gd name="T21" fmla="*/ 791 h 849"/>
                  <a:gd name="T22" fmla="*/ 396 w 427"/>
                  <a:gd name="T23" fmla="*/ 818 h 849"/>
                  <a:gd name="T24" fmla="*/ 396 w 427"/>
                  <a:gd name="T25" fmla="*/ 767 h 849"/>
                  <a:gd name="T26" fmla="*/ 31 w 427"/>
                  <a:gd name="T27" fmla="*/ 767 h 849"/>
                  <a:gd name="T28" fmla="*/ 31 w 427"/>
                  <a:gd name="T29" fmla="*/ 739 h 849"/>
                  <a:gd name="T30" fmla="*/ 396 w 427"/>
                  <a:gd name="T31" fmla="*/ 739 h 849"/>
                  <a:gd name="T32" fmla="*/ 396 w 427"/>
                  <a:gd name="T33" fmla="*/ 767 h 849"/>
                  <a:gd name="T34" fmla="*/ 396 w 427"/>
                  <a:gd name="T35" fmla="*/ 675 h 849"/>
                  <a:gd name="T36" fmla="*/ 359 w 427"/>
                  <a:gd name="T37" fmla="*/ 675 h 849"/>
                  <a:gd name="T38" fmla="*/ 259 w 427"/>
                  <a:gd name="T39" fmla="*/ 675 h 849"/>
                  <a:gd name="T40" fmla="*/ 142 w 427"/>
                  <a:gd name="T41" fmla="*/ 675 h 849"/>
                  <a:gd name="T42" fmla="*/ 51 w 427"/>
                  <a:gd name="T43" fmla="*/ 675 h 849"/>
                  <a:gd name="T44" fmla="*/ 31 w 427"/>
                  <a:gd name="T45" fmla="*/ 675 h 849"/>
                  <a:gd name="T46" fmla="*/ 31 w 427"/>
                  <a:gd name="T47" fmla="*/ 143 h 849"/>
                  <a:gd name="T48" fmla="*/ 396 w 427"/>
                  <a:gd name="T49" fmla="*/ 143 h 849"/>
                  <a:gd name="T50" fmla="*/ 396 w 427"/>
                  <a:gd name="T51" fmla="*/ 675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7" h="849">
                    <a:moveTo>
                      <a:pt x="352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849"/>
                      <a:pt x="0" y="849"/>
                      <a:pt x="0" y="849"/>
                    </a:cubicBezTo>
                    <a:cubicBezTo>
                      <a:pt x="427" y="849"/>
                      <a:pt x="427" y="849"/>
                      <a:pt x="427" y="849"/>
                    </a:cubicBezTo>
                    <a:cubicBezTo>
                      <a:pt x="427" y="112"/>
                      <a:pt x="427" y="112"/>
                      <a:pt x="427" y="112"/>
                    </a:cubicBezTo>
                    <a:lnTo>
                      <a:pt x="352" y="0"/>
                    </a:lnTo>
                    <a:close/>
                    <a:moveTo>
                      <a:pt x="396" y="818"/>
                    </a:moveTo>
                    <a:cubicBezTo>
                      <a:pt x="31" y="818"/>
                      <a:pt x="31" y="818"/>
                      <a:pt x="31" y="818"/>
                    </a:cubicBezTo>
                    <a:cubicBezTo>
                      <a:pt x="31" y="791"/>
                      <a:pt x="31" y="791"/>
                      <a:pt x="31" y="791"/>
                    </a:cubicBezTo>
                    <a:cubicBezTo>
                      <a:pt x="44" y="791"/>
                      <a:pt x="390" y="791"/>
                      <a:pt x="396" y="791"/>
                    </a:cubicBezTo>
                    <a:lnTo>
                      <a:pt x="396" y="818"/>
                    </a:lnTo>
                    <a:close/>
                    <a:moveTo>
                      <a:pt x="396" y="767"/>
                    </a:moveTo>
                    <a:cubicBezTo>
                      <a:pt x="384" y="767"/>
                      <a:pt x="38" y="767"/>
                      <a:pt x="31" y="767"/>
                    </a:cubicBezTo>
                    <a:cubicBezTo>
                      <a:pt x="31" y="739"/>
                      <a:pt x="31" y="739"/>
                      <a:pt x="31" y="739"/>
                    </a:cubicBezTo>
                    <a:cubicBezTo>
                      <a:pt x="44" y="739"/>
                      <a:pt x="390" y="739"/>
                      <a:pt x="396" y="739"/>
                    </a:cubicBezTo>
                    <a:lnTo>
                      <a:pt x="396" y="767"/>
                    </a:lnTo>
                    <a:close/>
                    <a:moveTo>
                      <a:pt x="396" y="675"/>
                    </a:moveTo>
                    <a:cubicBezTo>
                      <a:pt x="384" y="675"/>
                      <a:pt x="372" y="675"/>
                      <a:pt x="359" y="675"/>
                    </a:cubicBezTo>
                    <a:cubicBezTo>
                      <a:pt x="326" y="675"/>
                      <a:pt x="292" y="675"/>
                      <a:pt x="259" y="675"/>
                    </a:cubicBezTo>
                    <a:cubicBezTo>
                      <a:pt x="220" y="675"/>
                      <a:pt x="181" y="675"/>
                      <a:pt x="142" y="675"/>
                    </a:cubicBezTo>
                    <a:cubicBezTo>
                      <a:pt x="112" y="675"/>
                      <a:pt x="81" y="675"/>
                      <a:pt x="51" y="675"/>
                    </a:cubicBezTo>
                    <a:cubicBezTo>
                      <a:pt x="45" y="675"/>
                      <a:pt x="38" y="675"/>
                      <a:pt x="31" y="675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396" y="143"/>
                      <a:pt x="396" y="143"/>
                      <a:pt x="396" y="143"/>
                    </a:cubicBezTo>
                    <a:lnTo>
                      <a:pt x="396" y="675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sq" cmpd="sng">
                <a:noFill/>
                <a:prstDash val="sysDot"/>
                <a:beve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1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22" name="Cloud 21"/>
              <p:cNvSpPr/>
              <p:nvPr/>
            </p:nvSpPr>
            <p:spPr bwMode="auto">
              <a:xfrm>
                <a:off x="272928" y="3325061"/>
                <a:ext cx="2251797" cy="1380156"/>
              </a:xfrm>
              <a:prstGeom prst="cloud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016" y="3595638"/>
                <a:ext cx="1117935" cy="79921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228567" y="4295360"/>
              <a:ext cx="2151022" cy="2013527"/>
              <a:chOff x="1228567" y="4295360"/>
              <a:chExt cx="2151022" cy="2013527"/>
            </a:xfrm>
          </p:grpSpPr>
          <p:sp>
            <p:nvSpPr>
              <p:cNvPr id="16" name="b Rectangle 7"/>
              <p:cNvSpPr/>
              <p:nvPr/>
            </p:nvSpPr>
            <p:spPr>
              <a:xfrm>
                <a:off x="1228567" y="4295360"/>
                <a:ext cx="2151022" cy="20135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37160" rtlCol="0" anchor="t"/>
              <a:lstStyle/>
              <a:p>
                <a:pPr defTabSz="932742"/>
                <a:r>
                  <a:rPr lang="en-US" dirty="0" err="1" smtClean="0">
                    <a:gradFill>
                      <a:gsLst>
                        <a:gs pos="100000">
                          <a:schemeClr val="tx2"/>
                        </a:gs>
                        <a:gs pos="0">
                          <a:schemeClr val="tx2"/>
                        </a:gs>
                      </a:gsLst>
                      <a:lin ang="5400000" scaled="0"/>
                    </a:gradFill>
                    <a:latin typeface="+mj-lt"/>
                  </a:rPr>
                  <a:t>Hortonworks</a:t>
                </a:r>
                <a:r>
                  <a:rPr lang="en-US" dirty="0" smtClean="0">
                    <a:gradFill>
                      <a:gsLst>
                        <a:gs pos="100000">
                          <a:schemeClr val="tx2"/>
                        </a:gs>
                        <a:gs pos="0">
                          <a:schemeClr val="tx2"/>
                        </a:gs>
                      </a:gsLst>
                      <a:lin ang="5400000" scaled="0"/>
                    </a:gradFill>
                    <a:latin typeface="+mj-lt"/>
                  </a:rPr>
                  <a:t> Data Platform  </a:t>
                </a:r>
                <a:endParaRPr lang="en-US" dirty="0">
                  <a:gradFill>
                    <a:gsLst>
                      <a:gs pos="100000">
                        <a:schemeClr val="tx2"/>
                      </a:gs>
                      <a:gs pos="0">
                        <a:schemeClr val="tx2"/>
                      </a:gs>
                    </a:gsLst>
                    <a:lin ang="5400000" scaled="0"/>
                  </a:gradFill>
                  <a:latin typeface="+mj-lt"/>
                </a:endParaRPr>
              </a:p>
            </p:txBody>
          </p:sp>
          <p:pic>
            <p:nvPicPr>
              <p:cNvPr id="17" name="Picture 2" descr="http://jaxenter.com/assets/hortonworks1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9649" y="5004710"/>
                <a:ext cx="1808857" cy="1007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274638" y="1103767"/>
            <a:ext cx="10843305" cy="906462"/>
          </a:xfrm>
          <a:prstGeom prst="rect">
            <a:avLst/>
          </a:prstGeom>
          <a:noFill/>
        </p:spPr>
        <p:txBody>
          <a:bodyPr vert="horz" wrap="square" lIns="182880" tIns="0" rIns="182880" bIns="146304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5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3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2pPr>
            <a:lvl3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gradFill>
                  <a:gsLst>
                    <a:gs pos="85841">
                      <a:schemeClr val="accent5"/>
                    </a:gs>
                    <a:gs pos="0">
                      <a:schemeClr val="accent5"/>
                    </a:gs>
                  </a:gsLst>
                  <a:lin ang="5400000" scaled="0"/>
                </a:gradFill>
              </a:rPr>
              <a:t>Hadoop cluster in HDP for Windows and HDInsight</a:t>
            </a:r>
          </a:p>
        </p:txBody>
      </p:sp>
    </p:spTree>
    <p:extLst>
      <p:ext uri="{BB962C8B-B14F-4D97-AF65-F5344CB8AC3E}">
        <p14:creationId xmlns:p14="http://schemas.microsoft.com/office/powerpoint/2010/main" val="5570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4835E-6 -3.86745E-6 L -0.03076 -3.86745E-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92082"/>
            <a:ext cx="11887200" cy="9464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Intégration </a:t>
            </a:r>
            <a:r>
              <a:rPr lang="fr-FR" dirty="0" err="1" smtClean="0">
                <a:solidFill>
                  <a:schemeClr val="bg1"/>
                </a:solidFill>
              </a:rPr>
              <a:t>relationel</a:t>
            </a:r>
            <a:r>
              <a:rPr lang="fr-FR" dirty="0" smtClean="0">
                <a:solidFill>
                  <a:schemeClr val="bg1"/>
                </a:solidFill>
              </a:rPr>
              <a:t> et non-</a:t>
            </a:r>
            <a:r>
              <a:rPr lang="fr-FR" dirty="0" err="1" smtClean="0">
                <a:solidFill>
                  <a:schemeClr val="bg1"/>
                </a:solidFill>
              </a:rPr>
              <a:t>relationel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655128" y="295333"/>
            <a:ext cx="781348" cy="88403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95103" y="2270720"/>
            <a:ext cx="6666735" cy="2536176"/>
          </a:xfrm>
          <a:prstGeom prst="rect">
            <a:avLst/>
          </a:prstGeom>
          <a:noFill/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54" tIns="146283" rIns="365708" bIns="14628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Requête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relationelle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et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Hadoop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en parallèle</a:t>
            </a:r>
          </a:p>
          <a:p>
            <a:pPr marL="457200" indent="-4572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Requête unique</a:t>
            </a:r>
          </a:p>
          <a:p>
            <a:pPr marL="457200" indent="-4572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Pa besoin d’ETL d’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Hadoop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vers DW</a:t>
            </a:r>
          </a:p>
          <a:p>
            <a:pPr marL="457200" indent="-457200" defTabSz="1243083" fontAlgn="base">
              <a:lnSpc>
                <a:spcPct val="9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Requête </a:t>
            </a:r>
            <a:r>
              <a:rPr lang="fr-FR" sz="2400" kern="0" dirty="0" err="1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Hadoop</a:t>
            </a:r>
            <a:r>
              <a:rPr lang="fr-FR" sz="2400" kern="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à l’aide de T-SQL</a:t>
            </a:r>
            <a:endParaRPr lang="fr-FR" sz="2400" kern="0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696290" y="4914554"/>
            <a:ext cx="6378582" cy="544765"/>
          </a:xfrm>
          <a:prstGeom prst="rightArrow">
            <a:avLst>
              <a:gd name="adj1" fmla="val 100000"/>
              <a:gd name="adj2" fmla="val 38739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300" dirty="0" smtClean="0">
                <a:solidFill>
                  <a:schemeClr val="bg1"/>
                </a:solidFill>
              </a:rPr>
              <a:t>Requête </a:t>
            </a:r>
            <a:r>
              <a:rPr lang="fr-FR" spc="300" dirty="0" err="1" smtClean="0">
                <a:solidFill>
                  <a:schemeClr val="bg1"/>
                </a:solidFill>
              </a:rPr>
              <a:t>relationelle</a:t>
            </a:r>
            <a:r>
              <a:rPr lang="fr-FR" spc="300" dirty="0" smtClean="0">
                <a:solidFill>
                  <a:schemeClr val="bg1"/>
                </a:solidFill>
              </a:rPr>
              <a:t> + non </a:t>
            </a:r>
            <a:r>
              <a:rPr lang="fr-FR" spc="300" dirty="0" err="1" smtClean="0">
                <a:solidFill>
                  <a:schemeClr val="bg1"/>
                </a:solidFill>
              </a:rPr>
              <a:t>relationelle</a:t>
            </a:r>
            <a:r>
              <a:rPr lang="fr-FR" spc="3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black">
          <a:xfrm>
            <a:off x="2218463" y="2661322"/>
            <a:ext cx="923470" cy="1862238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7" y="0"/>
              </a:cxn>
              <a:cxn ang="0">
                <a:pos x="0" y="7"/>
              </a:cxn>
              <a:cxn ang="0">
                <a:pos x="0" y="112"/>
              </a:cxn>
              <a:cxn ang="0">
                <a:pos x="0" y="119"/>
              </a:cxn>
              <a:cxn ang="0">
                <a:pos x="0" y="531"/>
              </a:cxn>
              <a:cxn ang="0">
                <a:pos x="7" y="538"/>
              </a:cxn>
              <a:cxn ang="0">
                <a:pos x="260" y="538"/>
              </a:cxn>
              <a:cxn ang="0">
                <a:pos x="267" y="531"/>
              </a:cxn>
              <a:cxn ang="0">
                <a:pos x="267" y="119"/>
              </a:cxn>
              <a:cxn ang="0">
                <a:pos x="267" y="112"/>
              </a:cxn>
              <a:cxn ang="0">
                <a:pos x="267" y="7"/>
              </a:cxn>
              <a:cxn ang="0">
                <a:pos x="260" y="0"/>
              </a:cxn>
              <a:cxn ang="0">
                <a:pos x="32" y="82"/>
              </a:cxn>
              <a:cxn ang="0">
                <a:pos x="32" y="57"/>
              </a:cxn>
              <a:cxn ang="0">
                <a:pos x="39" y="50"/>
              </a:cxn>
              <a:cxn ang="0">
                <a:pos x="228" y="50"/>
              </a:cxn>
              <a:cxn ang="0">
                <a:pos x="235" y="57"/>
              </a:cxn>
              <a:cxn ang="0">
                <a:pos x="235" y="82"/>
              </a:cxn>
              <a:cxn ang="0">
                <a:pos x="228" y="89"/>
              </a:cxn>
              <a:cxn ang="0">
                <a:pos x="39" y="89"/>
              </a:cxn>
              <a:cxn ang="0">
                <a:pos x="32" y="82"/>
              </a:cxn>
              <a:cxn ang="0">
                <a:pos x="213" y="254"/>
              </a:cxn>
              <a:cxn ang="0">
                <a:pos x="195" y="236"/>
              </a:cxn>
              <a:cxn ang="0">
                <a:pos x="213" y="218"/>
              </a:cxn>
              <a:cxn ang="0">
                <a:pos x="232" y="236"/>
              </a:cxn>
              <a:cxn ang="0">
                <a:pos x="213" y="254"/>
              </a:cxn>
              <a:cxn ang="0">
                <a:pos x="213" y="194"/>
              </a:cxn>
              <a:cxn ang="0">
                <a:pos x="189" y="170"/>
              </a:cxn>
              <a:cxn ang="0">
                <a:pos x="213" y="146"/>
              </a:cxn>
              <a:cxn ang="0">
                <a:pos x="238" y="170"/>
              </a:cxn>
              <a:cxn ang="0">
                <a:pos x="213" y="194"/>
              </a:cxn>
            </a:cxnLst>
            <a:rect l="0" t="0" r="r" b="b"/>
            <a:pathLst>
              <a:path w="267" h="538">
                <a:moveTo>
                  <a:pt x="26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35"/>
                  <a:pt x="3" y="538"/>
                  <a:pt x="7" y="538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4" y="538"/>
                  <a:pt x="267" y="535"/>
                  <a:pt x="267" y="531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7" y="7"/>
                  <a:pt x="267" y="7"/>
                  <a:pt x="267" y="7"/>
                </a:cubicBezTo>
                <a:cubicBezTo>
                  <a:pt x="267" y="3"/>
                  <a:pt x="264" y="0"/>
                  <a:pt x="260" y="0"/>
                </a:cubicBezTo>
                <a:close/>
                <a:moveTo>
                  <a:pt x="32" y="82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3"/>
                  <a:pt x="35" y="50"/>
                  <a:pt x="39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32" y="50"/>
                  <a:pt x="235" y="53"/>
                  <a:pt x="235" y="57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6"/>
                  <a:pt x="232" y="89"/>
                  <a:pt x="228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5" y="89"/>
                  <a:pt x="32" y="86"/>
                  <a:pt x="32" y="82"/>
                </a:cubicBezTo>
                <a:close/>
                <a:moveTo>
                  <a:pt x="213" y="254"/>
                </a:moveTo>
                <a:cubicBezTo>
                  <a:pt x="203" y="254"/>
                  <a:pt x="195" y="246"/>
                  <a:pt x="195" y="236"/>
                </a:cubicBezTo>
                <a:cubicBezTo>
                  <a:pt x="195" y="226"/>
                  <a:pt x="203" y="218"/>
                  <a:pt x="213" y="218"/>
                </a:cubicBezTo>
                <a:cubicBezTo>
                  <a:pt x="223" y="218"/>
                  <a:pt x="232" y="226"/>
                  <a:pt x="232" y="236"/>
                </a:cubicBezTo>
                <a:cubicBezTo>
                  <a:pt x="232" y="246"/>
                  <a:pt x="223" y="254"/>
                  <a:pt x="213" y="254"/>
                </a:cubicBezTo>
                <a:close/>
                <a:moveTo>
                  <a:pt x="213" y="194"/>
                </a:moveTo>
                <a:cubicBezTo>
                  <a:pt x="200" y="194"/>
                  <a:pt x="189" y="183"/>
                  <a:pt x="189" y="170"/>
                </a:cubicBezTo>
                <a:cubicBezTo>
                  <a:pt x="189" y="156"/>
                  <a:pt x="200" y="146"/>
                  <a:pt x="213" y="146"/>
                </a:cubicBezTo>
                <a:cubicBezTo>
                  <a:pt x="227" y="146"/>
                  <a:pt x="238" y="156"/>
                  <a:pt x="238" y="170"/>
                </a:cubicBezTo>
                <a:cubicBezTo>
                  <a:pt x="238" y="183"/>
                  <a:pt x="227" y="194"/>
                  <a:pt x="213" y="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75" y="193849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742"/>
            <a:r>
              <a:rPr lang="en-US" sz="18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SQL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1465" y="193849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742"/>
            <a:r>
              <a:rPr lang="en-US" sz="18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Résultat</a:t>
            </a:r>
            <a:endParaRPr lang="en-US" sz="18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693" y="5501732"/>
            <a:ext cx="236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742"/>
            <a:r>
              <a:rPr lang="en-US" sz="18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Données</a:t>
            </a:r>
            <a:r>
              <a:rPr lang="en-US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relationelles</a:t>
            </a:r>
            <a:endParaRPr lang="en-US" sz="18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62515" y="4612080"/>
            <a:ext cx="1033131" cy="778037"/>
          </a:xfrm>
          <a:custGeom>
            <a:avLst/>
            <a:gdLst>
              <a:gd name="T0" fmla="*/ 342 w 374"/>
              <a:gd name="T1" fmla="*/ 47 h 281"/>
              <a:gd name="T2" fmla="*/ 308 w 374"/>
              <a:gd name="T3" fmla="*/ 43 h 281"/>
              <a:gd name="T4" fmla="*/ 176 w 374"/>
              <a:gd name="T5" fmla="*/ 22 h 281"/>
              <a:gd name="T6" fmla="*/ 98 w 374"/>
              <a:gd name="T7" fmla="*/ 65 h 281"/>
              <a:gd name="T8" fmla="*/ 33 w 374"/>
              <a:gd name="T9" fmla="*/ 120 h 281"/>
              <a:gd name="T10" fmla="*/ 44 w 374"/>
              <a:gd name="T11" fmla="*/ 99 h 281"/>
              <a:gd name="T12" fmla="*/ 44 w 374"/>
              <a:gd name="T13" fmla="*/ 84 h 281"/>
              <a:gd name="T14" fmla="*/ 21 w 374"/>
              <a:gd name="T15" fmla="*/ 126 h 281"/>
              <a:gd name="T16" fmla="*/ 39 w 374"/>
              <a:gd name="T17" fmla="*/ 171 h 281"/>
              <a:gd name="T18" fmla="*/ 23 w 374"/>
              <a:gd name="T19" fmla="*/ 199 h 281"/>
              <a:gd name="T20" fmla="*/ 57 w 374"/>
              <a:gd name="T21" fmla="*/ 244 h 281"/>
              <a:gd name="T22" fmla="*/ 115 w 374"/>
              <a:gd name="T23" fmla="*/ 267 h 281"/>
              <a:gd name="T24" fmla="*/ 124 w 374"/>
              <a:gd name="T25" fmla="*/ 229 h 281"/>
              <a:gd name="T26" fmla="*/ 145 w 374"/>
              <a:gd name="T27" fmla="*/ 260 h 281"/>
              <a:gd name="T28" fmla="*/ 204 w 374"/>
              <a:gd name="T29" fmla="*/ 253 h 281"/>
              <a:gd name="T30" fmla="*/ 253 w 374"/>
              <a:gd name="T31" fmla="*/ 244 h 281"/>
              <a:gd name="T32" fmla="*/ 246 w 374"/>
              <a:gd name="T33" fmla="*/ 200 h 281"/>
              <a:gd name="T34" fmla="*/ 257 w 374"/>
              <a:gd name="T35" fmla="*/ 199 h 281"/>
              <a:gd name="T36" fmla="*/ 321 w 374"/>
              <a:gd name="T37" fmla="*/ 176 h 281"/>
              <a:gd name="T38" fmla="*/ 42 w 374"/>
              <a:gd name="T39" fmla="*/ 85 h 281"/>
              <a:gd name="T40" fmla="*/ 37 w 374"/>
              <a:gd name="T41" fmla="*/ 96 h 281"/>
              <a:gd name="T42" fmla="*/ 37 w 374"/>
              <a:gd name="T43" fmla="*/ 126 h 281"/>
              <a:gd name="T44" fmla="*/ 36 w 374"/>
              <a:gd name="T45" fmla="*/ 224 h 281"/>
              <a:gd name="T46" fmla="*/ 61 w 374"/>
              <a:gd name="T47" fmla="*/ 232 h 281"/>
              <a:gd name="T48" fmla="*/ 210 w 374"/>
              <a:gd name="T49" fmla="*/ 248 h 281"/>
              <a:gd name="T50" fmla="*/ 339 w 374"/>
              <a:gd name="T51" fmla="*/ 164 h 281"/>
              <a:gd name="T52" fmla="*/ 269 w 374"/>
              <a:gd name="T53" fmla="*/ 189 h 281"/>
              <a:gd name="T54" fmla="*/ 290 w 374"/>
              <a:gd name="T55" fmla="*/ 182 h 281"/>
              <a:gd name="T56" fmla="*/ 225 w 374"/>
              <a:gd name="T57" fmla="*/ 213 h 281"/>
              <a:gd name="T58" fmla="*/ 164 w 374"/>
              <a:gd name="T59" fmla="*/ 227 h 281"/>
              <a:gd name="T60" fmla="*/ 162 w 374"/>
              <a:gd name="T61" fmla="*/ 220 h 281"/>
              <a:gd name="T62" fmla="*/ 106 w 374"/>
              <a:gd name="T63" fmla="*/ 265 h 281"/>
              <a:gd name="T64" fmla="*/ 74 w 374"/>
              <a:gd name="T65" fmla="*/ 91 h 281"/>
              <a:gd name="T66" fmla="*/ 108 w 374"/>
              <a:gd name="T67" fmla="*/ 172 h 281"/>
              <a:gd name="T68" fmla="*/ 192 w 374"/>
              <a:gd name="T69" fmla="*/ 116 h 281"/>
              <a:gd name="T70" fmla="*/ 137 w 374"/>
              <a:gd name="T71" fmla="*/ 123 h 281"/>
              <a:gd name="T72" fmla="*/ 172 w 374"/>
              <a:gd name="T73" fmla="*/ 43 h 281"/>
              <a:gd name="T74" fmla="*/ 284 w 374"/>
              <a:gd name="T75" fmla="*/ 42 h 281"/>
              <a:gd name="T76" fmla="*/ 318 w 374"/>
              <a:gd name="T77" fmla="*/ 70 h 281"/>
              <a:gd name="T78" fmla="*/ 304 w 374"/>
              <a:gd name="T79" fmla="*/ 65 h 281"/>
              <a:gd name="T80" fmla="*/ 305 w 374"/>
              <a:gd name="T81" fmla="*/ 72 h 281"/>
              <a:gd name="T82" fmla="*/ 316 w 374"/>
              <a:gd name="T83" fmla="*/ 85 h 281"/>
              <a:gd name="T84" fmla="*/ 309 w 374"/>
              <a:gd name="T85" fmla="*/ 86 h 281"/>
              <a:gd name="T86" fmla="*/ 318 w 374"/>
              <a:gd name="T87" fmla="*/ 101 h 281"/>
              <a:gd name="T88" fmla="*/ 357 w 374"/>
              <a:gd name="T89" fmla="*/ 58 h 281"/>
              <a:gd name="T90" fmla="*/ 187 w 374"/>
              <a:gd name="T91" fmla="*/ 0 h 281"/>
              <a:gd name="T92" fmla="*/ 21 w 374"/>
              <a:gd name="T93" fmla="*/ 84 h 281"/>
              <a:gd name="T94" fmla="*/ 335 w 374"/>
              <a:gd name="T95" fmla="*/ 75 h 281"/>
              <a:gd name="T96" fmla="*/ 262 w 374"/>
              <a:gd name="T97" fmla="*/ 151 h 281"/>
              <a:gd name="T98" fmla="*/ 277 w 374"/>
              <a:gd name="T99" fmla="*/ 85 h 281"/>
              <a:gd name="T100" fmla="*/ 248 w 374"/>
              <a:gd name="T101" fmla="*/ 98 h 281"/>
              <a:gd name="T102" fmla="*/ 259 w 374"/>
              <a:gd name="T103" fmla="*/ 78 h 281"/>
              <a:gd name="T104" fmla="*/ 165 w 374"/>
              <a:gd name="T105" fmla="*/ 7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4" h="281">
                <a:moveTo>
                  <a:pt x="371" y="82"/>
                </a:moveTo>
                <a:cubicBezTo>
                  <a:pt x="370" y="71"/>
                  <a:pt x="367" y="61"/>
                  <a:pt x="363" y="53"/>
                </a:cubicBezTo>
                <a:cubicBezTo>
                  <a:pt x="361" y="51"/>
                  <a:pt x="361" y="51"/>
                  <a:pt x="361" y="51"/>
                </a:cubicBezTo>
                <a:cubicBezTo>
                  <a:pt x="358" y="49"/>
                  <a:pt x="356" y="47"/>
                  <a:pt x="353" y="46"/>
                </a:cubicBezTo>
                <a:cubicBezTo>
                  <a:pt x="350" y="44"/>
                  <a:pt x="346" y="44"/>
                  <a:pt x="343" y="46"/>
                </a:cubicBezTo>
                <a:cubicBezTo>
                  <a:pt x="342" y="47"/>
                  <a:pt x="342" y="47"/>
                  <a:pt x="342" y="47"/>
                </a:cubicBezTo>
                <a:cubicBezTo>
                  <a:pt x="340" y="49"/>
                  <a:pt x="339" y="51"/>
                  <a:pt x="337" y="53"/>
                </a:cubicBezTo>
                <a:cubicBezTo>
                  <a:pt x="335" y="56"/>
                  <a:pt x="333" y="58"/>
                  <a:pt x="332" y="60"/>
                </a:cubicBezTo>
                <a:cubicBezTo>
                  <a:pt x="329" y="61"/>
                  <a:pt x="326" y="63"/>
                  <a:pt x="323" y="64"/>
                </a:cubicBezTo>
                <a:cubicBezTo>
                  <a:pt x="322" y="61"/>
                  <a:pt x="321" y="58"/>
                  <a:pt x="319" y="56"/>
                </a:cubicBezTo>
                <a:cubicBezTo>
                  <a:pt x="318" y="53"/>
                  <a:pt x="316" y="50"/>
                  <a:pt x="314" y="47"/>
                </a:cubicBezTo>
                <a:cubicBezTo>
                  <a:pt x="312" y="46"/>
                  <a:pt x="309" y="44"/>
                  <a:pt x="308" y="43"/>
                </a:cubicBezTo>
                <a:cubicBezTo>
                  <a:pt x="305" y="40"/>
                  <a:pt x="304" y="40"/>
                  <a:pt x="301" y="37"/>
                </a:cubicBezTo>
                <a:cubicBezTo>
                  <a:pt x="295" y="35"/>
                  <a:pt x="290" y="29"/>
                  <a:pt x="284" y="25"/>
                </a:cubicBezTo>
                <a:cubicBezTo>
                  <a:pt x="281" y="22"/>
                  <a:pt x="279" y="21"/>
                  <a:pt x="277" y="18"/>
                </a:cubicBezTo>
                <a:cubicBezTo>
                  <a:pt x="263" y="8"/>
                  <a:pt x="252" y="2"/>
                  <a:pt x="238" y="1"/>
                </a:cubicBezTo>
                <a:cubicBezTo>
                  <a:pt x="225" y="1"/>
                  <a:pt x="211" y="4"/>
                  <a:pt x="196" y="11"/>
                </a:cubicBezTo>
                <a:cubicBezTo>
                  <a:pt x="187" y="14"/>
                  <a:pt x="182" y="18"/>
                  <a:pt x="176" y="22"/>
                </a:cubicBezTo>
                <a:cubicBezTo>
                  <a:pt x="172" y="28"/>
                  <a:pt x="168" y="32"/>
                  <a:pt x="164" y="39"/>
                </a:cubicBezTo>
                <a:cubicBezTo>
                  <a:pt x="161" y="39"/>
                  <a:pt x="158" y="39"/>
                  <a:pt x="157" y="40"/>
                </a:cubicBezTo>
                <a:cubicBezTo>
                  <a:pt x="154" y="40"/>
                  <a:pt x="151" y="43"/>
                  <a:pt x="148" y="46"/>
                </a:cubicBezTo>
                <a:cubicBezTo>
                  <a:pt x="145" y="47"/>
                  <a:pt x="144" y="49"/>
                  <a:pt x="141" y="51"/>
                </a:cubicBezTo>
                <a:cubicBezTo>
                  <a:pt x="140" y="53"/>
                  <a:pt x="137" y="56"/>
                  <a:pt x="136" y="57"/>
                </a:cubicBezTo>
                <a:cubicBezTo>
                  <a:pt x="120" y="60"/>
                  <a:pt x="109" y="63"/>
                  <a:pt x="98" y="65"/>
                </a:cubicBezTo>
                <a:cubicBezTo>
                  <a:pt x="86" y="71"/>
                  <a:pt x="77" y="77"/>
                  <a:pt x="67" y="85"/>
                </a:cubicBezTo>
                <a:cubicBezTo>
                  <a:pt x="63" y="89"/>
                  <a:pt x="60" y="92"/>
                  <a:pt x="57" y="96"/>
                </a:cubicBezTo>
                <a:cubicBezTo>
                  <a:pt x="54" y="101"/>
                  <a:pt x="51" y="105"/>
                  <a:pt x="49" y="109"/>
                </a:cubicBezTo>
                <a:cubicBezTo>
                  <a:pt x="47" y="112"/>
                  <a:pt x="44" y="113"/>
                  <a:pt x="43" y="116"/>
                </a:cubicBezTo>
                <a:cubicBezTo>
                  <a:pt x="40" y="117"/>
                  <a:pt x="39" y="119"/>
                  <a:pt x="36" y="120"/>
                </a:cubicBezTo>
                <a:cubicBezTo>
                  <a:pt x="35" y="120"/>
                  <a:pt x="33" y="120"/>
                  <a:pt x="33" y="120"/>
                </a:cubicBezTo>
                <a:cubicBezTo>
                  <a:pt x="37" y="116"/>
                  <a:pt x="37" y="112"/>
                  <a:pt x="37" y="106"/>
                </a:cubicBezTo>
                <a:cubicBezTo>
                  <a:pt x="39" y="108"/>
                  <a:pt x="39" y="108"/>
                  <a:pt x="39" y="109"/>
                </a:cubicBezTo>
                <a:cubicBezTo>
                  <a:pt x="40" y="109"/>
                  <a:pt x="40" y="110"/>
                  <a:pt x="40" y="110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06"/>
                  <a:pt x="46" y="102"/>
                  <a:pt x="44" y="99"/>
                </a:cubicBezTo>
                <a:cubicBezTo>
                  <a:pt x="44" y="96"/>
                  <a:pt x="43" y="93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89"/>
                  <a:pt x="43" y="88"/>
                  <a:pt x="4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37" y="85"/>
                  <a:pt x="28" y="89"/>
                  <a:pt x="22" y="96"/>
                </a:cubicBezTo>
                <a:cubicBezTo>
                  <a:pt x="19" y="99"/>
                  <a:pt x="18" y="102"/>
                  <a:pt x="16" y="105"/>
                </a:cubicBezTo>
                <a:cubicBezTo>
                  <a:pt x="15" y="108"/>
                  <a:pt x="14" y="110"/>
                  <a:pt x="15" y="113"/>
                </a:cubicBezTo>
                <a:cubicBezTo>
                  <a:pt x="15" y="116"/>
                  <a:pt x="16" y="119"/>
                  <a:pt x="19" y="122"/>
                </a:cubicBezTo>
                <a:cubicBezTo>
                  <a:pt x="19" y="123"/>
                  <a:pt x="19" y="124"/>
                  <a:pt x="21" y="126"/>
                </a:cubicBezTo>
                <a:cubicBezTo>
                  <a:pt x="21" y="127"/>
                  <a:pt x="21" y="129"/>
                  <a:pt x="22" y="130"/>
                </a:cubicBezTo>
                <a:cubicBezTo>
                  <a:pt x="23" y="134"/>
                  <a:pt x="26" y="137"/>
                  <a:pt x="30" y="138"/>
                </a:cubicBezTo>
                <a:cubicBezTo>
                  <a:pt x="33" y="138"/>
                  <a:pt x="36" y="138"/>
                  <a:pt x="39" y="138"/>
                </a:cubicBezTo>
                <a:cubicBezTo>
                  <a:pt x="37" y="141"/>
                  <a:pt x="37" y="145"/>
                  <a:pt x="37" y="148"/>
                </a:cubicBezTo>
                <a:cubicBezTo>
                  <a:pt x="37" y="154"/>
                  <a:pt x="37" y="159"/>
                  <a:pt x="39" y="166"/>
                </a:cubicBezTo>
                <a:cubicBezTo>
                  <a:pt x="39" y="168"/>
                  <a:pt x="39" y="169"/>
                  <a:pt x="39" y="171"/>
                </a:cubicBezTo>
                <a:cubicBezTo>
                  <a:pt x="39" y="172"/>
                  <a:pt x="39" y="173"/>
                  <a:pt x="39" y="175"/>
                </a:cubicBezTo>
                <a:cubicBezTo>
                  <a:pt x="39" y="176"/>
                  <a:pt x="39" y="178"/>
                  <a:pt x="37" y="179"/>
                </a:cubicBezTo>
                <a:cubicBezTo>
                  <a:pt x="37" y="182"/>
                  <a:pt x="36" y="185"/>
                  <a:pt x="35" y="186"/>
                </a:cubicBezTo>
                <a:cubicBezTo>
                  <a:pt x="33" y="189"/>
                  <a:pt x="32" y="190"/>
                  <a:pt x="29" y="192"/>
                </a:cubicBezTo>
                <a:cubicBezTo>
                  <a:pt x="28" y="194"/>
                  <a:pt x="26" y="196"/>
                  <a:pt x="23" y="197"/>
                </a:cubicBezTo>
                <a:cubicBezTo>
                  <a:pt x="23" y="199"/>
                  <a:pt x="23" y="199"/>
                  <a:pt x="23" y="199"/>
                </a:cubicBezTo>
                <a:cubicBezTo>
                  <a:pt x="19" y="203"/>
                  <a:pt x="18" y="203"/>
                  <a:pt x="19" y="208"/>
                </a:cubicBezTo>
                <a:cubicBezTo>
                  <a:pt x="21" y="213"/>
                  <a:pt x="22" y="217"/>
                  <a:pt x="23" y="220"/>
                </a:cubicBezTo>
                <a:cubicBezTo>
                  <a:pt x="25" y="224"/>
                  <a:pt x="28" y="227"/>
                  <a:pt x="30" y="229"/>
                </a:cubicBezTo>
                <a:cubicBezTo>
                  <a:pt x="35" y="234"/>
                  <a:pt x="40" y="238"/>
                  <a:pt x="47" y="241"/>
                </a:cubicBezTo>
                <a:cubicBezTo>
                  <a:pt x="50" y="242"/>
                  <a:pt x="54" y="244"/>
                  <a:pt x="58" y="242"/>
                </a:cubicBezTo>
                <a:cubicBezTo>
                  <a:pt x="58" y="244"/>
                  <a:pt x="58" y="244"/>
                  <a:pt x="57" y="244"/>
                </a:cubicBezTo>
                <a:cubicBezTo>
                  <a:pt x="57" y="246"/>
                  <a:pt x="57" y="248"/>
                  <a:pt x="56" y="249"/>
                </a:cubicBezTo>
                <a:cubicBezTo>
                  <a:pt x="51" y="259"/>
                  <a:pt x="56" y="263"/>
                  <a:pt x="63" y="267"/>
                </a:cubicBezTo>
                <a:cubicBezTo>
                  <a:pt x="67" y="269"/>
                  <a:pt x="71" y="270"/>
                  <a:pt x="75" y="270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82" y="273"/>
                  <a:pt x="89" y="274"/>
                  <a:pt x="98" y="276"/>
                </a:cubicBezTo>
                <a:cubicBezTo>
                  <a:pt x="105" y="276"/>
                  <a:pt x="112" y="274"/>
                  <a:pt x="115" y="267"/>
                </a:cubicBezTo>
                <a:cubicBezTo>
                  <a:pt x="115" y="265"/>
                  <a:pt x="116" y="262"/>
                  <a:pt x="116" y="260"/>
                </a:cubicBezTo>
                <a:cubicBezTo>
                  <a:pt x="116" y="258"/>
                  <a:pt x="116" y="256"/>
                  <a:pt x="116" y="253"/>
                </a:cubicBezTo>
                <a:cubicBezTo>
                  <a:pt x="117" y="248"/>
                  <a:pt x="119" y="246"/>
                  <a:pt x="120" y="245"/>
                </a:cubicBezTo>
                <a:cubicBezTo>
                  <a:pt x="120" y="244"/>
                  <a:pt x="122" y="244"/>
                  <a:pt x="122" y="244"/>
                </a:cubicBezTo>
                <a:cubicBezTo>
                  <a:pt x="123" y="241"/>
                  <a:pt x="124" y="239"/>
                  <a:pt x="124" y="237"/>
                </a:cubicBezTo>
                <a:cubicBezTo>
                  <a:pt x="124" y="235"/>
                  <a:pt x="124" y="232"/>
                  <a:pt x="124" y="229"/>
                </a:cubicBezTo>
                <a:cubicBezTo>
                  <a:pt x="124" y="229"/>
                  <a:pt x="124" y="228"/>
                  <a:pt x="123" y="228"/>
                </a:cubicBezTo>
                <a:cubicBezTo>
                  <a:pt x="129" y="228"/>
                  <a:pt x="133" y="229"/>
                  <a:pt x="137" y="229"/>
                </a:cubicBezTo>
                <a:cubicBezTo>
                  <a:pt x="139" y="229"/>
                  <a:pt x="141" y="229"/>
                  <a:pt x="143" y="229"/>
                </a:cubicBezTo>
                <a:cubicBezTo>
                  <a:pt x="143" y="229"/>
                  <a:pt x="143" y="229"/>
                  <a:pt x="141" y="231"/>
                </a:cubicBezTo>
                <a:cubicBezTo>
                  <a:pt x="136" y="234"/>
                  <a:pt x="136" y="239"/>
                  <a:pt x="137" y="246"/>
                </a:cubicBezTo>
                <a:cubicBezTo>
                  <a:pt x="138" y="252"/>
                  <a:pt x="143" y="258"/>
                  <a:pt x="145" y="260"/>
                </a:cubicBezTo>
                <a:cubicBezTo>
                  <a:pt x="150" y="267"/>
                  <a:pt x="154" y="274"/>
                  <a:pt x="159" y="277"/>
                </a:cubicBezTo>
                <a:cubicBezTo>
                  <a:pt x="165" y="280"/>
                  <a:pt x="172" y="281"/>
                  <a:pt x="180" y="277"/>
                </a:cubicBezTo>
                <a:cubicBezTo>
                  <a:pt x="185" y="274"/>
                  <a:pt x="186" y="272"/>
                  <a:pt x="187" y="269"/>
                </a:cubicBezTo>
                <a:cubicBezTo>
                  <a:pt x="189" y="267"/>
                  <a:pt x="189" y="266"/>
                  <a:pt x="189" y="266"/>
                </a:cubicBezTo>
                <a:cubicBezTo>
                  <a:pt x="192" y="265"/>
                  <a:pt x="196" y="260"/>
                  <a:pt x="200" y="258"/>
                </a:cubicBezTo>
                <a:cubicBezTo>
                  <a:pt x="201" y="256"/>
                  <a:pt x="203" y="255"/>
                  <a:pt x="204" y="253"/>
                </a:cubicBezTo>
                <a:cubicBezTo>
                  <a:pt x="206" y="255"/>
                  <a:pt x="207" y="255"/>
                  <a:pt x="208" y="255"/>
                </a:cubicBezTo>
                <a:cubicBezTo>
                  <a:pt x="211" y="256"/>
                  <a:pt x="214" y="256"/>
                  <a:pt x="217" y="256"/>
                </a:cubicBezTo>
                <a:cubicBezTo>
                  <a:pt x="220" y="256"/>
                  <a:pt x="227" y="256"/>
                  <a:pt x="231" y="256"/>
                </a:cubicBezTo>
                <a:cubicBezTo>
                  <a:pt x="232" y="256"/>
                  <a:pt x="234" y="256"/>
                  <a:pt x="235" y="256"/>
                </a:cubicBezTo>
                <a:cubicBezTo>
                  <a:pt x="239" y="256"/>
                  <a:pt x="243" y="256"/>
                  <a:pt x="248" y="255"/>
                </a:cubicBezTo>
                <a:cubicBezTo>
                  <a:pt x="250" y="252"/>
                  <a:pt x="252" y="249"/>
                  <a:pt x="253" y="244"/>
                </a:cubicBezTo>
                <a:cubicBezTo>
                  <a:pt x="253" y="241"/>
                  <a:pt x="253" y="239"/>
                  <a:pt x="252" y="238"/>
                </a:cubicBezTo>
                <a:cubicBezTo>
                  <a:pt x="252" y="237"/>
                  <a:pt x="252" y="235"/>
                  <a:pt x="250" y="232"/>
                </a:cubicBezTo>
                <a:cubicBezTo>
                  <a:pt x="250" y="229"/>
                  <a:pt x="250" y="227"/>
                  <a:pt x="250" y="225"/>
                </a:cubicBezTo>
                <a:cubicBezTo>
                  <a:pt x="250" y="222"/>
                  <a:pt x="250" y="220"/>
                  <a:pt x="250" y="217"/>
                </a:cubicBezTo>
                <a:cubicBezTo>
                  <a:pt x="250" y="214"/>
                  <a:pt x="249" y="211"/>
                  <a:pt x="249" y="208"/>
                </a:cubicBezTo>
                <a:cubicBezTo>
                  <a:pt x="248" y="206"/>
                  <a:pt x="248" y="203"/>
                  <a:pt x="246" y="200"/>
                </a:cubicBezTo>
                <a:cubicBezTo>
                  <a:pt x="245" y="199"/>
                  <a:pt x="245" y="197"/>
                  <a:pt x="243" y="194"/>
                </a:cubicBezTo>
                <a:cubicBezTo>
                  <a:pt x="243" y="192"/>
                  <a:pt x="242" y="189"/>
                  <a:pt x="241" y="186"/>
                </a:cubicBezTo>
                <a:cubicBezTo>
                  <a:pt x="241" y="185"/>
                  <a:pt x="241" y="185"/>
                  <a:pt x="241" y="185"/>
                </a:cubicBezTo>
                <a:cubicBezTo>
                  <a:pt x="242" y="185"/>
                  <a:pt x="242" y="186"/>
                  <a:pt x="243" y="187"/>
                </a:cubicBezTo>
                <a:cubicBezTo>
                  <a:pt x="248" y="192"/>
                  <a:pt x="248" y="192"/>
                  <a:pt x="248" y="192"/>
                </a:cubicBezTo>
                <a:cubicBezTo>
                  <a:pt x="250" y="194"/>
                  <a:pt x="253" y="197"/>
                  <a:pt x="257" y="199"/>
                </a:cubicBezTo>
                <a:cubicBezTo>
                  <a:pt x="260" y="201"/>
                  <a:pt x="264" y="203"/>
                  <a:pt x="270" y="201"/>
                </a:cubicBezTo>
                <a:cubicBezTo>
                  <a:pt x="276" y="201"/>
                  <a:pt x="281" y="200"/>
                  <a:pt x="286" y="196"/>
                </a:cubicBezTo>
                <a:cubicBezTo>
                  <a:pt x="290" y="193"/>
                  <a:pt x="294" y="187"/>
                  <a:pt x="295" y="183"/>
                </a:cubicBezTo>
                <a:cubicBezTo>
                  <a:pt x="295" y="182"/>
                  <a:pt x="297" y="180"/>
                  <a:pt x="297" y="179"/>
                </a:cubicBezTo>
                <a:cubicBezTo>
                  <a:pt x="297" y="178"/>
                  <a:pt x="297" y="176"/>
                  <a:pt x="298" y="175"/>
                </a:cubicBezTo>
                <a:cubicBezTo>
                  <a:pt x="305" y="176"/>
                  <a:pt x="314" y="176"/>
                  <a:pt x="321" y="176"/>
                </a:cubicBezTo>
                <a:cubicBezTo>
                  <a:pt x="329" y="175"/>
                  <a:pt x="336" y="173"/>
                  <a:pt x="342" y="171"/>
                </a:cubicBezTo>
                <a:cubicBezTo>
                  <a:pt x="351" y="165"/>
                  <a:pt x="358" y="158"/>
                  <a:pt x="363" y="150"/>
                </a:cubicBezTo>
                <a:cubicBezTo>
                  <a:pt x="368" y="140"/>
                  <a:pt x="371" y="129"/>
                  <a:pt x="372" y="117"/>
                </a:cubicBezTo>
                <a:cubicBezTo>
                  <a:pt x="374" y="108"/>
                  <a:pt x="374" y="95"/>
                  <a:pt x="371" y="82"/>
                </a:cubicBezTo>
                <a:close/>
                <a:moveTo>
                  <a:pt x="42" y="85"/>
                </a:moveTo>
                <a:cubicBezTo>
                  <a:pt x="42" y="85"/>
                  <a:pt x="42" y="85"/>
                  <a:pt x="42" y="85"/>
                </a:cubicBezTo>
                <a:cubicBezTo>
                  <a:pt x="42" y="85"/>
                  <a:pt x="42" y="85"/>
                  <a:pt x="42" y="85"/>
                </a:cubicBezTo>
                <a:close/>
                <a:moveTo>
                  <a:pt x="37" y="96"/>
                </a:moveTo>
                <a:cubicBezTo>
                  <a:pt x="39" y="98"/>
                  <a:pt x="40" y="99"/>
                  <a:pt x="40" y="102"/>
                </a:cubicBezTo>
                <a:cubicBezTo>
                  <a:pt x="39" y="102"/>
                  <a:pt x="37" y="101"/>
                  <a:pt x="36" y="101"/>
                </a:cubicBezTo>
                <a:cubicBezTo>
                  <a:pt x="36" y="99"/>
                  <a:pt x="37" y="99"/>
                  <a:pt x="37" y="98"/>
                </a:cubicBezTo>
                <a:cubicBezTo>
                  <a:pt x="37" y="98"/>
                  <a:pt x="37" y="98"/>
                  <a:pt x="37" y="96"/>
                </a:cubicBezTo>
                <a:close/>
                <a:moveTo>
                  <a:pt x="26" y="129"/>
                </a:moveTo>
                <a:cubicBezTo>
                  <a:pt x="25" y="126"/>
                  <a:pt x="25" y="123"/>
                  <a:pt x="23" y="119"/>
                </a:cubicBezTo>
                <a:cubicBezTo>
                  <a:pt x="14" y="109"/>
                  <a:pt x="28" y="96"/>
                  <a:pt x="36" y="92"/>
                </a:cubicBezTo>
                <a:cubicBezTo>
                  <a:pt x="35" y="95"/>
                  <a:pt x="33" y="96"/>
                  <a:pt x="33" y="98"/>
                </a:cubicBezTo>
                <a:cubicBezTo>
                  <a:pt x="30" y="106"/>
                  <a:pt x="35" y="113"/>
                  <a:pt x="28" y="119"/>
                </a:cubicBezTo>
                <a:cubicBezTo>
                  <a:pt x="30" y="126"/>
                  <a:pt x="30" y="129"/>
                  <a:pt x="37" y="126"/>
                </a:cubicBezTo>
                <a:cubicBezTo>
                  <a:pt x="42" y="124"/>
                  <a:pt x="43" y="123"/>
                  <a:pt x="46" y="120"/>
                </a:cubicBezTo>
                <a:cubicBezTo>
                  <a:pt x="44" y="123"/>
                  <a:pt x="44" y="126"/>
                  <a:pt x="43" y="129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37" y="133"/>
                  <a:pt x="29" y="134"/>
                  <a:pt x="26" y="129"/>
                </a:cubicBezTo>
                <a:close/>
                <a:moveTo>
                  <a:pt x="61" y="232"/>
                </a:moveTo>
                <a:cubicBezTo>
                  <a:pt x="56" y="239"/>
                  <a:pt x="40" y="228"/>
                  <a:pt x="36" y="224"/>
                </a:cubicBezTo>
                <a:cubicBezTo>
                  <a:pt x="32" y="220"/>
                  <a:pt x="29" y="214"/>
                  <a:pt x="28" y="208"/>
                </a:cubicBezTo>
                <a:cubicBezTo>
                  <a:pt x="28" y="204"/>
                  <a:pt x="28" y="204"/>
                  <a:pt x="30" y="201"/>
                </a:cubicBezTo>
                <a:cubicBezTo>
                  <a:pt x="35" y="199"/>
                  <a:pt x="37" y="194"/>
                  <a:pt x="42" y="192"/>
                </a:cubicBezTo>
                <a:cubicBezTo>
                  <a:pt x="42" y="189"/>
                  <a:pt x="43" y="187"/>
                  <a:pt x="43" y="185"/>
                </a:cubicBezTo>
                <a:cubicBezTo>
                  <a:pt x="47" y="200"/>
                  <a:pt x="56" y="214"/>
                  <a:pt x="63" y="227"/>
                </a:cubicBezTo>
                <a:cubicBezTo>
                  <a:pt x="63" y="228"/>
                  <a:pt x="63" y="231"/>
                  <a:pt x="61" y="232"/>
                </a:cubicBezTo>
                <a:close/>
                <a:moveTo>
                  <a:pt x="243" y="217"/>
                </a:moveTo>
                <a:cubicBezTo>
                  <a:pt x="243" y="222"/>
                  <a:pt x="243" y="228"/>
                  <a:pt x="243" y="234"/>
                </a:cubicBezTo>
                <a:cubicBezTo>
                  <a:pt x="245" y="237"/>
                  <a:pt x="245" y="238"/>
                  <a:pt x="245" y="242"/>
                </a:cubicBezTo>
                <a:cubicBezTo>
                  <a:pt x="245" y="249"/>
                  <a:pt x="242" y="249"/>
                  <a:pt x="235" y="249"/>
                </a:cubicBezTo>
                <a:cubicBezTo>
                  <a:pt x="232" y="249"/>
                  <a:pt x="221" y="249"/>
                  <a:pt x="217" y="249"/>
                </a:cubicBezTo>
                <a:cubicBezTo>
                  <a:pt x="213" y="249"/>
                  <a:pt x="211" y="248"/>
                  <a:pt x="210" y="248"/>
                </a:cubicBezTo>
                <a:cubicBezTo>
                  <a:pt x="217" y="242"/>
                  <a:pt x="228" y="222"/>
                  <a:pt x="229" y="215"/>
                </a:cubicBezTo>
                <a:cubicBezTo>
                  <a:pt x="232" y="207"/>
                  <a:pt x="235" y="201"/>
                  <a:pt x="236" y="194"/>
                </a:cubicBezTo>
                <a:cubicBezTo>
                  <a:pt x="238" y="197"/>
                  <a:pt x="238" y="200"/>
                  <a:pt x="239" y="203"/>
                </a:cubicBezTo>
                <a:cubicBezTo>
                  <a:pt x="242" y="208"/>
                  <a:pt x="242" y="211"/>
                  <a:pt x="243" y="217"/>
                </a:cubicBezTo>
                <a:close/>
                <a:moveTo>
                  <a:pt x="365" y="116"/>
                </a:moveTo>
                <a:cubicBezTo>
                  <a:pt x="364" y="134"/>
                  <a:pt x="354" y="154"/>
                  <a:pt x="339" y="164"/>
                </a:cubicBezTo>
                <a:cubicBezTo>
                  <a:pt x="318" y="175"/>
                  <a:pt x="294" y="168"/>
                  <a:pt x="274" y="161"/>
                </a:cubicBezTo>
                <a:cubicBezTo>
                  <a:pt x="270" y="159"/>
                  <a:pt x="267" y="158"/>
                  <a:pt x="263" y="155"/>
                </a:cubicBezTo>
                <a:cubicBezTo>
                  <a:pt x="264" y="159"/>
                  <a:pt x="264" y="165"/>
                  <a:pt x="263" y="169"/>
                </a:cubicBezTo>
                <a:cubicBezTo>
                  <a:pt x="260" y="176"/>
                  <a:pt x="257" y="189"/>
                  <a:pt x="267" y="190"/>
                </a:cubicBezTo>
                <a:cubicBezTo>
                  <a:pt x="272" y="192"/>
                  <a:pt x="273" y="192"/>
                  <a:pt x="279" y="189"/>
                </a:cubicBezTo>
                <a:cubicBezTo>
                  <a:pt x="274" y="190"/>
                  <a:pt x="272" y="190"/>
                  <a:pt x="269" y="189"/>
                </a:cubicBezTo>
                <a:cubicBezTo>
                  <a:pt x="266" y="189"/>
                  <a:pt x="264" y="187"/>
                  <a:pt x="264" y="185"/>
                </a:cubicBezTo>
                <a:cubicBezTo>
                  <a:pt x="264" y="186"/>
                  <a:pt x="266" y="186"/>
                  <a:pt x="269" y="186"/>
                </a:cubicBezTo>
                <a:cubicBezTo>
                  <a:pt x="276" y="189"/>
                  <a:pt x="284" y="185"/>
                  <a:pt x="286" y="179"/>
                </a:cubicBezTo>
                <a:cubicBezTo>
                  <a:pt x="286" y="176"/>
                  <a:pt x="286" y="175"/>
                  <a:pt x="287" y="171"/>
                </a:cubicBezTo>
                <a:cubicBezTo>
                  <a:pt x="288" y="172"/>
                  <a:pt x="290" y="172"/>
                  <a:pt x="293" y="172"/>
                </a:cubicBezTo>
                <a:cubicBezTo>
                  <a:pt x="291" y="175"/>
                  <a:pt x="290" y="178"/>
                  <a:pt x="290" y="182"/>
                </a:cubicBezTo>
                <a:cubicBezTo>
                  <a:pt x="287" y="189"/>
                  <a:pt x="277" y="196"/>
                  <a:pt x="269" y="194"/>
                </a:cubicBezTo>
                <a:cubicBezTo>
                  <a:pt x="262" y="194"/>
                  <a:pt x="257" y="190"/>
                  <a:pt x="252" y="186"/>
                </a:cubicBezTo>
                <a:cubicBezTo>
                  <a:pt x="248" y="182"/>
                  <a:pt x="245" y="179"/>
                  <a:pt x="241" y="176"/>
                </a:cubicBezTo>
                <a:cubicBezTo>
                  <a:pt x="232" y="173"/>
                  <a:pt x="224" y="169"/>
                  <a:pt x="215" y="164"/>
                </a:cubicBezTo>
                <a:cubicBezTo>
                  <a:pt x="221" y="171"/>
                  <a:pt x="225" y="175"/>
                  <a:pt x="235" y="178"/>
                </a:cubicBezTo>
                <a:cubicBezTo>
                  <a:pt x="234" y="192"/>
                  <a:pt x="229" y="200"/>
                  <a:pt x="225" y="213"/>
                </a:cubicBezTo>
                <a:cubicBezTo>
                  <a:pt x="224" y="218"/>
                  <a:pt x="210" y="241"/>
                  <a:pt x="206" y="244"/>
                </a:cubicBezTo>
                <a:cubicBezTo>
                  <a:pt x="203" y="245"/>
                  <a:pt x="186" y="259"/>
                  <a:pt x="183" y="260"/>
                </a:cubicBezTo>
                <a:cubicBezTo>
                  <a:pt x="180" y="265"/>
                  <a:pt x="179" y="269"/>
                  <a:pt x="175" y="270"/>
                </a:cubicBezTo>
                <a:cubicBezTo>
                  <a:pt x="164" y="276"/>
                  <a:pt x="157" y="265"/>
                  <a:pt x="151" y="256"/>
                </a:cubicBezTo>
                <a:cubicBezTo>
                  <a:pt x="148" y="252"/>
                  <a:pt x="141" y="239"/>
                  <a:pt x="148" y="237"/>
                </a:cubicBezTo>
                <a:cubicBezTo>
                  <a:pt x="154" y="232"/>
                  <a:pt x="157" y="231"/>
                  <a:pt x="164" y="227"/>
                </a:cubicBezTo>
                <a:cubicBezTo>
                  <a:pt x="165" y="228"/>
                  <a:pt x="166" y="229"/>
                  <a:pt x="166" y="231"/>
                </a:cubicBezTo>
                <a:cubicBezTo>
                  <a:pt x="166" y="229"/>
                  <a:pt x="166" y="228"/>
                  <a:pt x="166" y="225"/>
                </a:cubicBezTo>
                <a:cubicBezTo>
                  <a:pt x="166" y="222"/>
                  <a:pt x="166" y="220"/>
                  <a:pt x="166" y="217"/>
                </a:cubicBezTo>
                <a:cubicBezTo>
                  <a:pt x="166" y="213"/>
                  <a:pt x="166" y="210"/>
                  <a:pt x="166" y="207"/>
                </a:cubicBezTo>
                <a:cubicBezTo>
                  <a:pt x="166" y="210"/>
                  <a:pt x="164" y="213"/>
                  <a:pt x="164" y="217"/>
                </a:cubicBezTo>
                <a:cubicBezTo>
                  <a:pt x="162" y="218"/>
                  <a:pt x="162" y="218"/>
                  <a:pt x="162" y="220"/>
                </a:cubicBezTo>
                <a:cubicBezTo>
                  <a:pt x="148" y="222"/>
                  <a:pt x="134" y="222"/>
                  <a:pt x="120" y="221"/>
                </a:cubicBezTo>
                <a:cubicBezTo>
                  <a:pt x="120" y="215"/>
                  <a:pt x="119" y="210"/>
                  <a:pt x="117" y="206"/>
                </a:cubicBezTo>
                <a:cubicBezTo>
                  <a:pt x="117" y="210"/>
                  <a:pt x="117" y="222"/>
                  <a:pt x="117" y="229"/>
                </a:cubicBezTo>
                <a:cubicBezTo>
                  <a:pt x="117" y="234"/>
                  <a:pt x="117" y="237"/>
                  <a:pt x="115" y="241"/>
                </a:cubicBezTo>
                <a:cubicBezTo>
                  <a:pt x="112" y="245"/>
                  <a:pt x="112" y="245"/>
                  <a:pt x="108" y="252"/>
                </a:cubicBezTo>
                <a:cubicBezTo>
                  <a:pt x="108" y="256"/>
                  <a:pt x="108" y="260"/>
                  <a:pt x="106" y="265"/>
                </a:cubicBezTo>
                <a:cubicBezTo>
                  <a:pt x="105" y="270"/>
                  <a:pt x="85" y="266"/>
                  <a:pt x="79" y="265"/>
                </a:cubicBezTo>
                <a:cubicBezTo>
                  <a:pt x="74" y="262"/>
                  <a:pt x="60" y="260"/>
                  <a:pt x="64" y="251"/>
                </a:cubicBezTo>
                <a:cubicBezTo>
                  <a:pt x="67" y="244"/>
                  <a:pt x="68" y="237"/>
                  <a:pt x="70" y="225"/>
                </a:cubicBezTo>
                <a:cubicBezTo>
                  <a:pt x="58" y="208"/>
                  <a:pt x="47" y="186"/>
                  <a:pt x="46" y="165"/>
                </a:cubicBezTo>
                <a:cubicBezTo>
                  <a:pt x="43" y="150"/>
                  <a:pt x="44" y="140"/>
                  <a:pt x="49" y="130"/>
                </a:cubicBezTo>
                <a:cubicBezTo>
                  <a:pt x="53" y="115"/>
                  <a:pt x="61" y="101"/>
                  <a:pt x="74" y="91"/>
                </a:cubicBezTo>
                <a:cubicBezTo>
                  <a:pt x="89" y="77"/>
                  <a:pt x="105" y="70"/>
                  <a:pt x="130" y="67"/>
                </a:cubicBezTo>
                <a:cubicBezTo>
                  <a:pt x="123" y="72"/>
                  <a:pt x="117" y="79"/>
                  <a:pt x="112" y="88"/>
                </a:cubicBezTo>
                <a:cubicBezTo>
                  <a:pt x="105" y="95"/>
                  <a:pt x="102" y="102"/>
                  <a:pt x="98" y="110"/>
                </a:cubicBezTo>
                <a:cubicBezTo>
                  <a:pt x="92" y="122"/>
                  <a:pt x="92" y="126"/>
                  <a:pt x="99" y="136"/>
                </a:cubicBezTo>
                <a:cubicBezTo>
                  <a:pt x="106" y="144"/>
                  <a:pt x="109" y="148"/>
                  <a:pt x="112" y="157"/>
                </a:cubicBezTo>
                <a:cubicBezTo>
                  <a:pt x="109" y="161"/>
                  <a:pt x="109" y="165"/>
                  <a:pt x="108" y="172"/>
                </a:cubicBezTo>
                <a:cubicBezTo>
                  <a:pt x="116" y="180"/>
                  <a:pt x="122" y="186"/>
                  <a:pt x="129" y="187"/>
                </a:cubicBezTo>
                <a:cubicBezTo>
                  <a:pt x="137" y="189"/>
                  <a:pt x="143" y="189"/>
                  <a:pt x="150" y="186"/>
                </a:cubicBezTo>
                <a:cubicBezTo>
                  <a:pt x="164" y="178"/>
                  <a:pt x="178" y="168"/>
                  <a:pt x="194" y="168"/>
                </a:cubicBezTo>
                <a:cubicBezTo>
                  <a:pt x="201" y="150"/>
                  <a:pt x="201" y="134"/>
                  <a:pt x="197" y="116"/>
                </a:cubicBezTo>
                <a:cubicBezTo>
                  <a:pt x="194" y="103"/>
                  <a:pt x="193" y="91"/>
                  <a:pt x="193" y="78"/>
                </a:cubicBezTo>
                <a:cubicBezTo>
                  <a:pt x="190" y="91"/>
                  <a:pt x="189" y="103"/>
                  <a:pt x="192" y="116"/>
                </a:cubicBezTo>
                <a:cubicBezTo>
                  <a:pt x="194" y="131"/>
                  <a:pt x="196" y="150"/>
                  <a:pt x="189" y="162"/>
                </a:cubicBezTo>
                <a:cubicBezTo>
                  <a:pt x="173" y="164"/>
                  <a:pt x="161" y="173"/>
                  <a:pt x="147" y="180"/>
                </a:cubicBezTo>
                <a:cubicBezTo>
                  <a:pt x="143" y="183"/>
                  <a:pt x="137" y="183"/>
                  <a:pt x="130" y="182"/>
                </a:cubicBezTo>
                <a:cubicBezTo>
                  <a:pt x="124" y="180"/>
                  <a:pt x="122" y="176"/>
                  <a:pt x="115" y="169"/>
                </a:cubicBezTo>
                <a:cubicBezTo>
                  <a:pt x="115" y="162"/>
                  <a:pt x="116" y="159"/>
                  <a:pt x="120" y="152"/>
                </a:cubicBezTo>
                <a:cubicBezTo>
                  <a:pt x="124" y="143"/>
                  <a:pt x="130" y="133"/>
                  <a:pt x="137" y="123"/>
                </a:cubicBezTo>
                <a:cubicBezTo>
                  <a:pt x="129" y="133"/>
                  <a:pt x="122" y="140"/>
                  <a:pt x="116" y="150"/>
                </a:cubicBezTo>
                <a:cubicBezTo>
                  <a:pt x="113" y="143"/>
                  <a:pt x="110" y="140"/>
                  <a:pt x="105" y="133"/>
                </a:cubicBezTo>
                <a:cubicBezTo>
                  <a:pt x="99" y="124"/>
                  <a:pt x="99" y="122"/>
                  <a:pt x="103" y="113"/>
                </a:cubicBezTo>
                <a:cubicBezTo>
                  <a:pt x="108" y="105"/>
                  <a:pt x="110" y="98"/>
                  <a:pt x="117" y="91"/>
                </a:cubicBezTo>
                <a:cubicBezTo>
                  <a:pt x="129" y="78"/>
                  <a:pt x="140" y="64"/>
                  <a:pt x="152" y="51"/>
                </a:cubicBezTo>
                <a:cubicBezTo>
                  <a:pt x="159" y="44"/>
                  <a:pt x="162" y="44"/>
                  <a:pt x="172" y="43"/>
                </a:cubicBezTo>
                <a:cubicBezTo>
                  <a:pt x="180" y="42"/>
                  <a:pt x="187" y="40"/>
                  <a:pt x="196" y="39"/>
                </a:cubicBezTo>
                <a:cubicBezTo>
                  <a:pt x="189" y="39"/>
                  <a:pt x="180" y="40"/>
                  <a:pt x="172" y="40"/>
                </a:cubicBezTo>
                <a:cubicBezTo>
                  <a:pt x="180" y="30"/>
                  <a:pt x="185" y="25"/>
                  <a:pt x="197" y="19"/>
                </a:cubicBezTo>
                <a:cubicBezTo>
                  <a:pt x="228" y="5"/>
                  <a:pt x="249" y="4"/>
                  <a:pt x="273" y="25"/>
                </a:cubicBezTo>
                <a:cubicBezTo>
                  <a:pt x="280" y="30"/>
                  <a:pt x="286" y="35"/>
                  <a:pt x="293" y="40"/>
                </a:cubicBezTo>
                <a:cubicBezTo>
                  <a:pt x="290" y="40"/>
                  <a:pt x="287" y="40"/>
                  <a:pt x="284" y="42"/>
                </a:cubicBezTo>
                <a:cubicBezTo>
                  <a:pt x="288" y="40"/>
                  <a:pt x="293" y="42"/>
                  <a:pt x="295" y="42"/>
                </a:cubicBezTo>
                <a:cubicBezTo>
                  <a:pt x="297" y="43"/>
                  <a:pt x="297" y="43"/>
                  <a:pt x="298" y="43"/>
                </a:cubicBezTo>
                <a:cubicBezTo>
                  <a:pt x="302" y="46"/>
                  <a:pt x="305" y="47"/>
                  <a:pt x="308" y="53"/>
                </a:cubicBezTo>
                <a:cubicBezTo>
                  <a:pt x="312" y="57"/>
                  <a:pt x="315" y="61"/>
                  <a:pt x="316" y="67"/>
                </a:cubicBezTo>
                <a:cubicBezTo>
                  <a:pt x="318" y="67"/>
                  <a:pt x="318" y="68"/>
                  <a:pt x="318" y="68"/>
                </a:cubicBezTo>
                <a:cubicBezTo>
                  <a:pt x="318" y="70"/>
                  <a:pt x="318" y="70"/>
                  <a:pt x="318" y="70"/>
                </a:cubicBezTo>
                <a:cubicBezTo>
                  <a:pt x="316" y="68"/>
                  <a:pt x="316" y="68"/>
                  <a:pt x="315" y="67"/>
                </a:cubicBezTo>
                <a:cubicBezTo>
                  <a:pt x="316" y="67"/>
                  <a:pt x="316" y="67"/>
                  <a:pt x="316" y="67"/>
                </a:cubicBezTo>
                <a:cubicBezTo>
                  <a:pt x="315" y="65"/>
                  <a:pt x="314" y="65"/>
                  <a:pt x="312" y="65"/>
                </a:cubicBezTo>
                <a:cubicBezTo>
                  <a:pt x="312" y="64"/>
                  <a:pt x="311" y="64"/>
                  <a:pt x="309" y="64"/>
                </a:cubicBezTo>
                <a:cubicBezTo>
                  <a:pt x="308" y="64"/>
                  <a:pt x="307" y="64"/>
                  <a:pt x="305" y="65"/>
                </a:cubicBezTo>
                <a:cubicBezTo>
                  <a:pt x="304" y="65"/>
                  <a:pt x="304" y="65"/>
                  <a:pt x="304" y="65"/>
                </a:cubicBezTo>
                <a:cubicBezTo>
                  <a:pt x="302" y="67"/>
                  <a:pt x="298" y="68"/>
                  <a:pt x="295" y="68"/>
                </a:cubicBezTo>
                <a:cubicBezTo>
                  <a:pt x="297" y="70"/>
                  <a:pt x="300" y="70"/>
                  <a:pt x="301" y="68"/>
                </a:cubicBezTo>
                <a:cubicBezTo>
                  <a:pt x="301" y="70"/>
                  <a:pt x="301" y="71"/>
                  <a:pt x="301" y="72"/>
                </a:cubicBezTo>
                <a:cubicBezTo>
                  <a:pt x="300" y="74"/>
                  <a:pt x="301" y="75"/>
                  <a:pt x="301" y="77"/>
                </a:cubicBezTo>
                <a:cubicBezTo>
                  <a:pt x="301" y="76"/>
                  <a:pt x="301" y="75"/>
                  <a:pt x="301" y="75"/>
                </a:cubicBezTo>
                <a:cubicBezTo>
                  <a:pt x="301" y="72"/>
                  <a:pt x="302" y="71"/>
                  <a:pt x="305" y="72"/>
                </a:cubicBezTo>
                <a:cubicBezTo>
                  <a:pt x="307" y="72"/>
                  <a:pt x="308" y="74"/>
                  <a:pt x="308" y="75"/>
                </a:cubicBezTo>
                <a:cubicBezTo>
                  <a:pt x="308" y="77"/>
                  <a:pt x="308" y="77"/>
                  <a:pt x="308" y="77"/>
                </a:cubicBezTo>
                <a:cubicBezTo>
                  <a:pt x="307" y="77"/>
                  <a:pt x="304" y="78"/>
                  <a:pt x="302" y="78"/>
                </a:cubicBezTo>
                <a:cubicBezTo>
                  <a:pt x="301" y="79"/>
                  <a:pt x="300" y="79"/>
                  <a:pt x="298" y="79"/>
                </a:cubicBezTo>
                <a:cubicBezTo>
                  <a:pt x="304" y="79"/>
                  <a:pt x="309" y="79"/>
                  <a:pt x="315" y="79"/>
                </a:cubicBezTo>
                <a:cubicBezTo>
                  <a:pt x="316" y="81"/>
                  <a:pt x="316" y="84"/>
                  <a:pt x="316" y="85"/>
                </a:cubicBezTo>
                <a:cubicBezTo>
                  <a:pt x="315" y="85"/>
                  <a:pt x="315" y="85"/>
                  <a:pt x="315" y="85"/>
                </a:cubicBezTo>
                <a:cubicBezTo>
                  <a:pt x="315" y="85"/>
                  <a:pt x="315" y="85"/>
                  <a:pt x="314" y="85"/>
                </a:cubicBezTo>
                <a:cubicBezTo>
                  <a:pt x="312" y="84"/>
                  <a:pt x="308" y="84"/>
                  <a:pt x="304" y="85"/>
                </a:cubicBezTo>
                <a:cubicBezTo>
                  <a:pt x="293" y="88"/>
                  <a:pt x="295" y="95"/>
                  <a:pt x="288" y="105"/>
                </a:cubicBezTo>
                <a:cubicBezTo>
                  <a:pt x="295" y="98"/>
                  <a:pt x="294" y="91"/>
                  <a:pt x="304" y="88"/>
                </a:cubicBezTo>
                <a:cubicBezTo>
                  <a:pt x="307" y="88"/>
                  <a:pt x="308" y="86"/>
                  <a:pt x="309" y="86"/>
                </a:cubicBezTo>
                <a:cubicBezTo>
                  <a:pt x="307" y="88"/>
                  <a:pt x="305" y="91"/>
                  <a:pt x="304" y="93"/>
                </a:cubicBezTo>
                <a:cubicBezTo>
                  <a:pt x="301" y="101"/>
                  <a:pt x="302" y="108"/>
                  <a:pt x="300" y="115"/>
                </a:cubicBezTo>
                <a:cubicBezTo>
                  <a:pt x="304" y="108"/>
                  <a:pt x="304" y="102"/>
                  <a:pt x="307" y="95"/>
                </a:cubicBezTo>
                <a:cubicBezTo>
                  <a:pt x="308" y="93"/>
                  <a:pt x="312" y="89"/>
                  <a:pt x="315" y="89"/>
                </a:cubicBezTo>
                <a:cubicBezTo>
                  <a:pt x="315" y="89"/>
                  <a:pt x="316" y="89"/>
                  <a:pt x="318" y="89"/>
                </a:cubicBezTo>
                <a:cubicBezTo>
                  <a:pt x="318" y="93"/>
                  <a:pt x="318" y="98"/>
                  <a:pt x="318" y="101"/>
                </a:cubicBezTo>
                <a:cubicBezTo>
                  <a:pt x="318" y="108"/>
                  <a:pt x="316" y="116"/>
                  <a:pt x="315" y="120"/>
                </a:cubicBezTo>
                <a:cubicBezTo>
                  <a:pt x="318" y="116"/>
                  <a:pt x="319" y="108"/>
                  <a:pt x="321" y="101"/>
                </a:cubicBezTo>
                <a:cubicBezTo>
                  <a:pt x="322" y="93"/>
                  <a:pt x="322" y="86"/>
                  <a:pt x="321" y="79"/>
                </a:cubicBezTo>
                <a:cubicBezTo>
                  <a:pt x="319" y="70"/>
                  <a:pt x="329" y="71"/>
                  <a:pt x="335" y="67"/>
                </a:cubicBezTo>
                <a:cubicBezTo>
                  <a:pt x="339" y="63"/>
                  <a:pt x="342" y="57"/>
                  <a:pt x="346" y="54"/>
                </a:cubicBezTo>
                <a:cubicBezTo>
                  <a:pt x="350" y="50"/>
                  <a:pt x="356" y="56"/>
                  <a:pt x="357" y="58"/>
                </a:cubicBezTo>
                <a:cubicBezTo>
                  <a:pt x="364" y="75"/>
                  <a:pt x="367" y="101"/>
                  <a:pt x="365" y="116"/>
                </a:cubicBezTo>
                <a:close/>
                <a:moveTo>
                  <a:pt x="161" y="14"/>
                </a:moveTo>
                <a:cubicBezTo>
                  <a:pt x="164" y="5"/>
                  <a:pt x="165" y="4"/>
                  <a:pt x="175" y="1"/>
                </a:cubicBezTo>
                <a:cubicBezTo>
                  <a:pt x="168" y="5"/>
                  <a:pt x="165" y="8"/>
                  <a:pt x="161" y="14"/>
                </a:cubicBezTo>
                <a:close/>
                <a:moveTo>
                  <a:pt x="159" y="28"/>
                </a:moveTo>
                <a:cubicBezTo>
                  <a:pt x="165" y="8"/>
                  <a:pt x="171" y="4"/>
                  <a:pt x="187" y="0"/>
                </a:cubicBezTo>
                <a:cubicBezTo>
                  <a:pt x="172" y="8"/>
                  <a:pt x="166" y="14"/>
                  <a:pt x="159" y="28"/>
                </a:cubicBezTo>
                <a:close/>
                <a:moveTo>
                  <a:pt x="8" y="89"/>
                </a:moveTo>
                <a:cubicBezTo>
                  <a:pt x="4" y="95"/>
                  <a:pt x="2" y="98"/>
                  <a:pt x="0" y="106"/>
                </a:cubicBezTo>
                <a:cubicBezTo>
                  <a:pt x="0" y="96"/>
                  <a:pt x="1" y="95"/>
                  <a:pt x="8" y="89"/>
                </a:cubicBezTo>
                <a:close/>
                <a:moveTo>
                  <a:pt x="4" y="119"/>
                </a:moveTo>
                <a:cubicBezTo>
                  <a:pt x="2" y="98"/>
                  <a:pt x="5" y="93"/>
                  <a:pt x="21" y="84"/>
                </a:cubicBezTo>
                <a:cubicBezTo>
                  <a:pt x="8" y="95"/>
                  <a:pt x="5" y="103"/>
                  <a:pt x="4" y="119"/>
                </a:cubicBezTo>
                <a:close/>
                <a:moveTo>
                  <a:pt x="245" y="51"/>
                </a:moveTo>
                <a:cubicBezTo>
                  <a:pt x="231" y="58"/>
                  <a:pt x="228" y="67"/>
                  <a:pt x="227" y="74"/>
                </a:cubicBezTo>
                <a:cubicBezTo>
                  <a:pt x="224" y="64"/>
                  <a:pt x="227" y="56"/>
                  <a:pt x="245" y="51"/>
                </a:cubicBezTo>
                <a:close/>
                <a:moveTo>
                  <a:pt x="353" y="54"/>
                </a:moveTo>
                <a:cubicBezTo>
                  <a:pt x="350" y="63"/>
                  <a:pt x="346" y="71"/>
                  <a:pt x="335" y="75"/>
                </a:cubicBezTo>
                <a:cubicBezTo>
                  <a:pt x="330" y="77"/>
                  <a:pt x="326" y="75"/>
                  <a:pt x="322" y="74"/>
                </a:cubicBezTo>
                <a:cubicBezTo>
                  <a:pt x="326" y="74"/>
                  <a:pt x="329" y="75"/>
                  <a:pt x="335" y="72"/>
                </a:cubicBezTo>
                <a:cubicBezTo>
                  <a:pt x="343" y="68"/>
                  <a:pt x="349" y="61"/>
                  <a:pt x="353" y="54"/>
                </a:cubicBezTo>
                <a:close/>
                <a:moveTo>
                  <a:pt x="262" y="150"/>
                </a:moveTo>
                <a:cubicBezTo>
                  <a:pt x="263" y="148"/>
                  <a:pt x="267" y="148"/>
                  <a:pt x="269" y="147"/>
                </a:cubicBezTo>
                <a:cubicBezTo>
                  <a:pt x="267" y="148"/>
                  <a:pt x="263" y="150"/>
                  <a:pt x="262" y="151"/>
                </a:cubicBezTo>
                <a:cubicBezTo>
                  <a:pt x="259" y="152"/>
                  <a:pt x="257" y="152"/>
                  <a:pt x="256" y="155"/>
                </a:cubicBezTo>
                <a:cubicBezTo>
                  <a:pt x="255" y="158"/>
                  <a:pt x="253" y="162"/>
                  <a:pt x="253" y="165"/>
                </a:cubicBezTo>
                <a:cubicBezTo>
                  <a:pt x="253" y="162"/>
                  <a:pt x="253" y="159"/>
                  <a:pt x="255" y="157"/>
                </a:cubicBezTo>
                <a:cubicBezTo>
                  <a:pt x="255" y="151"/>
                  <a:pt x="256" y="150"/>
                  <a:pt x="262" y="150"/>
                </a:cubicBezTo>
                <a:close/>
                <a:moveTo>
                  <a:pt x="267" y="86"/>
                </a:moveTo>
                <a:cubicBezTo>
                  <a:pt x="270" y="85"/>
                  <a:pt x="274" y="85"/>
                  <a:pt x="277" y="85"/>
                </a:cubicBezTo>
                <a:cubicBezTo>
                  <a:pt x="266" y="88"/>
                  <a:pt x="255" y="96"/>
                  <a:pt x="246" y="105"/>
                </a:cubicBezTo>
                <a:cubicBezTo>
                  <a:pt x="248" y="103"/>
                  <a:pt x="249" y="101"/>
                  <a:pt x="250" y="99"/>
                </a:cubicBezTo>
                <a:cubicBezTo>
                  <a:pt x="252" y="96"/>
                  <a:pt x="255" y="93"/>
                  <a:pt x="256" y="92"/>
                </a:cubicBezTo>
                <a:cubicBezTo>
                  <a:pt x="255" y="89"/>
                  <a:pt x="252" y="88"/>
                  <a:pt x="249" y="89"/>
                </a:cubicBezTo>
                <a:cubicBezTo>
                  <a:pt x="248" y="91"/>
                  <a:pt x="246" y="93"/>
                  <a:pt x="248" y="96"/>
                </a:cubicBezTo>
                <a:cubicBezTo>
                  <a:pt x="248" y="96"/>
                  <a:pt x="248" y="96"/>
                  <a:pt x="248" y="98"/>
                </a:cubicBezTo>
                <a:cubicBezTo>
                  <a:pt x="246" y="96"/>
                  <a:pt x="246" y="95"/>
                  <a:pt x="245" y="93"/>
                </a:cubicBezTo>
                <a:cubicBezTo>
                  <a:pt x="245" y="92"/>
                  <a:pt x="243" y="91"/>
                  <a:pt x="243" y="88"/>
                </a:cubicBezTo>
                <a:cubicBezTo>
                  <a:pt x="241" y="91"/>
                  <a:pt x="238" y="92"/>
                  <a:pt x="235" y="93"/>
                </a:cubicBezTo>
                <a:cubicBezTo>
                  <a:pt x="239" y="91"/>
                  <a:pt x="245" y="81"/>
                  <a:pt x="249" y="78"/>
                </a:cubicBezTo>
                <a:cubicBezTo>
                  <a:pt x="255" y="75"/>
                  <a:pt x="260" y="75"/>
                  <a:pt x="266" y="72"/>
                </a:cubicBezTo>
                <a:cubicBezTo>
                  <a:pt x="264" y="75"/>
                  <a:pt x="262" y="77"/>
                  <a:pt x="259" y="78"/>
                </a:cubicBezTo>
                <a:cubicBezTo>
                  <a:pt x="262" y="78"/>
                  <a:pt x="264" y="81"/>
                  <a:pt x="266" y="84"/>
                </a:cubicBezTo>
                <a:cubicBezTo>
                  <a:pt x="266" y="85"/>
                  <a:pt x="267" y="85"/>
                  <a:pt x="267" y="86"/>
                </a:cubicBezTo>
                <a:close/>
                <a:moveTo>
                  <a:pt x="172" y="56"/>
                </a:moveTo>
                <a:cubicBezTo>
                  <a:pt x="179" y="54"/>
                  <a:pt x="186" y="54"/>
                  <a:pt x="193" y="53"/>
                </a:cubicBezTo>
                <a:cubicBezTo>
                  <a:pt x="187" y="56"/>
                  <a:pt x="182" y="57"/>
                  <a:pt x="176" y="58"/>
                </a:cubicBezTo>
                <a:cubicBezTo>
                  <a:pt x="171" y="65"/>
                  <a:pt x="166" y="70"/>
                  <a:pt x="165" y="79"/>
                </a:cubicBezTo>
                <a:cubicBezTo>
                  <a:pt x="164" y="70"/>
                  <a:pt x="164" y="68"/>
                  <a:pt x="168" y="61"/>
                </a:cubicBezTo>
                <a:cubicBezTo>
                  <a:pt x="166" y="61"/>
                  <a:pt x="166" y="63"/>
                  <a:pt x="164" y="64"/>
                </a:cubicBezTo>
                <a:cubicBezTo>
                  <a:pt x="158" y="68"/>
                  <a:pt x="151" y="89"/>
                  <a:pt x="147" y="96"/>
                </a:cubicBezTo>
                <a:cubicBezTo>
                  <a:pt x="150" y="86"/>
                  <a:pt x="155" y="65"/>
                  <a:pt x="162" y="60"/>
                </a:cubicBezTo>
                <a:cubicBezTo>
                  <a:pt x="166" y="56"/>
                  <a:pt x="166" y="56"/>
                  <a:pt x="1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32742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4477295" y="4625506"/>
            <a:ext cx="657291" cy="781908"/>
          </a:xfrm>
          <a:custGeom>
            <a:avLst/>
            <a:gdLst>
              <a:gd name="T0" fmla="*/ 113 w 225"/>
              <a:gd name="T1" fmla="*/ 12 h 268"/>
              <a:gd name="T2" fmla="*/ 205 w 225"/>
              <a:gd name="T3" fmla="*/ 39 h 268"/>
              <a:gd name="T4" fmla="*/ 113 w 225"/>
              <a:gd name="T5" fmla="*/ 67 h 268"/>
              <a:gd name="T6" fmla="*/ 19 w 225"/>
              <a:gd name="T7" fmla="*/ 39 h 268"/>
              <a:gd name="T8" fmla="*/ 113 w 225"/>
              <a:gd name="T9" fmla="*/ 12 h 268"/>
              <a:gd name="T10" fmla="*/ 113 w 225"/>
              <a:gd name="T11" fmla="*/ 0 h 268"/>
              <a:gd name="T12" fmla="*/ 0 w 225"/>
              <a:gd name="T13" fmla="*/ 43 h 268"/>
              <a:gd name="T14" fmla="*/ 0 w 225"/>
              <a:gd name="T15" fmla="*/ 224 h 268"/>
              <a:gd name="T16" fmla="*/ 113 w 225"/>
              <a:gd name="T17" fmla="*/ 268 h 268"/>
              <a:gd name="T18" fmla="*/ 225 w 225"/>
              <a:gd name="T19" fmla="*/ 224 h 268"/>
              <a:gd name="T20" fmla="*/ 225 w 225"/>
              <a:gd name="T21" fmla="*/ 45 h 268"/>
              <a:gd name="T22" fmla="*/ 113 w 225"/>
              <a:gd name="T2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268">
                <a:moveTo>
                  <a:pt x="113" y="12"/>
                </a:moveTo>
                <a:cubicBezTo>
                  <a:pt x="163" y="12"/>
                  <a:pt x="205" y="25"/>
                  <a:pt x="205" y="39"/>
                </a:cubicBezTo>
                <a:cubicBezTo>
                  <a:pt x="205" y="54"/>
                  <a:pt x="163" y="67"/>
                  <a:pt x="113" y="67"/>
                </a:cubicBezTo>
                <a:cubicBezTo>
                  <a:pt x="61" y="67"/>
                  <a:pt x="19" y="54"/>
                  <a:pt x="19" y="39"/>
                </a:cubicBezTo>
                <a:cubicBezTo>
                  <a:pt x="19" y="25"/>
                  <a:pt x="61" y="12"/>
                  <a:pt x="113" y="12"/>
                </a:cubicBezTo>
                <a:moveTo>
                  <a:pt x="113" y="0"/>
                </a:moveTo>
                <a:cubicBezTo>
                  <a:pt x="51" y="0"/>
                  <a:pt x="0" y="21"/>
                  <a:pt x="0" y="43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47"/>
                  <a:pt x="51" y="268"/>
                  <a:pt x="113" y="268"/>
                </a:cubicBezTo>
                <a:cubicBezTo>
                  <a:pt x="174" y="268"/>
                  <a:pt x="225" y="247"/>
                  <a:pt x="225" y="224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25" y="22"/>
                  <a:pt x="174" y="0"/>
                  <a:pt x="113" y="0"/>
                </a:cubicBezTo>
              </a:path>
            </a:pathLst>
          </a:custGeom>
          <a:solidFill>
            <a:srgbClr val="DA4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32742"/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660790" y="3826694"/>
            <a:ext cx="1205001" cy="526741"/>
          </a:xfrm>
          <a:prstGeom prst="bentConnector3">
            <a:avLst>
              <a:gd name="adj1" fmla="val 72"/>
            </a:avLst>
          </a:prstGeom>
          <a:ln w="2540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1244240" y="4834222"/>
            <a:ext cx="1266946" cy="364476"/>
          </a:xfrm>
          <a:prstGeom prst="bentConnector3">
            <a:avLst>
              <a:gd name="adj1" fmla="val -371"/>
            </a:avLst>
          </a:prstGeom>
          <a:ln w="2540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H="1" flipV="1">
            <a:off x="3423056" y="3826694"/>
            <a:ext cx="1205001" cy="526741"/>
          </a:xfrm>
          <a:prstGeom prst="bentConnector3">
            <a:avLst>
              <a:gd name="adj1" fmla="val 72"/>
            </a:avLst>
          </a:prstGeom>
          <a:ln w="2540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2860388" y="4834221"/>
            <a:ext cx="1344113" cy="333756"/>
          </a:xfrm>
          <a:prstGeom prst="bentConnector3">
            <a:avLst>
              <a:gd name="adj1" fmla="val 298"/>
            </a:avLst>
          </a:prstGeom>
          <a:ln w="2540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60790" y="2488056"/>
            <a:ext cx="1205001" cy="526741"/>
          </a:xfrm>
          <a:prstGeom prst="bentConnector3">
            <a:avLst>
              <a:gd name="adj1" fmla="val 72"/>
            </a:avLst>
          </a:prstGeom>
          <a:ln w="25400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H="1">
            <a:off x="3429541" y="2488056"/>
            <a:ext cx="1205001" cy="526741"/>
          </a:xfrm>
          <a:prstGeom prst="bentConnector3">
            <a:avLst>
              <a:gd name="adj1" fmla="val 72"/>
            </a:avLst>
          </a:prstGeom>
          <a:ln w="25400">
            <a:solidFill>
              <a:schemeClr val="tx2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1717" y="1938491"/>
            <a:ext cx="10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742"/>
            <a:r>
              <a:rPr lang="en-US" sz="18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PolyBase</a:t>
            </a:r>
            <a:endParaRPr lang="en-US" sz="18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74638" y="1103767"/>
            <a:ext cx="10843305" cy="906462"/>
          </a:xfrm>
          <a:prstGeom prst="rect">
            <a:avLst/>
          </a:prstGeom>
          <a:noFill/>
        </p:spPr>
        <p:txBody>
          <a:bodyPr vert="horz" wrap="square" lIns="182880" tIns="0" rIns="182880" bIns="146304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5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3000" kern="1200" spc="0" baseline="0">
                <a:gradFill>
                  <a:gsLst>
                    <a:gs pos="4000">
                      <a:schemeClr val="bg1"/>
                    </a:gs>
                    <a:gs pos="93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2pPr>
            <a:lvl3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30188" marR="0" indent="-228600" algn="l" defTabSz="932742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 err="1" smtClean="0">
                <a:solidFill>
                  <a:schemeClr val="bg1"/>
                </a:solidFill>
              </a:rPr>
              <a:t>Requête</a:t>
            </a:r>
            <a:r>
              <a:rPr lang="en-US" sz="3200" dirty="0" smtClean="0">
                <a:solidFill>
                  <a:schemeClr val="bg1"/>
                </a:solidFill>
              </a:rPr>
              <a:t> integrant </a:t>
            </a:r>
            <a:r>
              <a:rPr lang="en-US" sz="3200" dirty="0" err="1" smtClean="0">
                <a:solidFill>
                  <a:schemeClr val="bg1"/>
                </a:solidFill>
              </a:rPr>
              <a:t>PolyBase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SQL PDW</a:t>
            </a:r>
          </a:p>
        </p:txBody>
      </p:sp>
    </p:spTree>
    <p:extLst>
      <p:ext uri="{BB962C8B-B14F-4D97-AF65-F5344CB8AC3E}">
        <p14:creationId xmlns:p14="http://schemas.microsoft.com/office/powerpoint/2010/main" val="29796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8047E-6 -1.04403E-6 L -0.03076 -1.04403E-6 " pathEditMode="relative" rAng="0" ptsTypes="AA">
                                      <p:cBhvr>
                                        <p:cTn id="11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1" y="1094007"/>
            <a:ext cx="3902868" cy="5203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4" y="165439"/>
            <a:ext cx="11247040" cy="657556"/>
          </a:xfrm>
        </p:spPr>
        <p:txBody>
          <a:bodyPr/>
          <a:lstStyle/>
          <a:p>
            <a:r>
              <a:rPr lang="fr-FR" b="1" dirty="0" smtClean="0"/>
              <a:t>Merci à nos sponsors</a:t>
            </a:r>
            <a:endParaRPr lang="fr-F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74" y="822995"/>
            <a:ext cx="9718589" cy="52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hlinkClick r:id="rId2"/>
              </a:rPr>
              <a:t>http://</a:t>
            </a:r>
            <a:r>
              <a:rPr lang="fr-FR" sz="3200" dirty="0" smtClean="0">
                <a:hlinkClick r:id="rId2"/>
              </a:rPr>
              <a:t>www.microsoft.com/en-us/sqlserver/solutions-technologies/data-warehousing/pdw.aspx</a:t>
            </a:r>
            <a:endParaRPr lang="fr-FR" sz="3200" dirty="0" smtClean="0"/>
          </a:p>
          <a:p>
            <a:r>
              <a:rPr lang="fr-FR" sz="3200" dirty="0">
                <a:hlinkClick r:id="rId3"/>
              </a:rPr>
              <a:t>http://</a:t>
            </a:r>
            <a:r>
              <a:rPr lang="fr-FR" sz="3200" dirty="0" smtClean="0">
                <a:hlinkClick r:id="rId3"/>
              </a:rPr>
              <a:t>download.microsoft.com/download/4/2/6/42616D71-3488-46E2-89F0-E516C10F6576/SQL_Server_to_SQL_Server_PDW_Migration_Guide.pdf</a:t>
            </a:r>
            <a:endParaRPr lang="fr-FR" sz="3200" dirty="0" smtClean="0"/>
          </a:p>
          <a:p>
            <a:r>
              <a:rPr lang="fr-FR" sz="3200" dirty="0">
                <a:hlinkClick r:id="rId4"/>
              </a:rPr>
              <a:t>http://</a:t>
            </a:r>
            <a:r>
              <a:rPr lang="fr-FR" sz="3200" dirty="0" smtClean="0">
                <a:hlinkClick r:id="rId4"/>
              </a:rPr>
              <a:t>blogs.technet.com/b/sql/archive/2013/11/12/sql-server-chez-les-clients-parallel-data-warehouse.aspx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1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35" y="2430017"/>
            <a:ext cx="6195130" cy="19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Aperçu de SQL Server PDW</a:t>
            </a:r>
          </a:p>
          <a:p>
            <a:r>
              <a:rPr lang="fr-FR" dirty="0" smtClean="0"/>
              <a:t>SSAS + PDW: la </a:t>
            </a:r>
            <a:r>
              <a:rPr lang="fr-FR" dirty="0" err="1" smtClean="0"/>
              <a:t>dream</a:t>
            </a:r>
            <a:r>
              <a:rPr lang="fr-FR" dirty="0" smtClean="0"/>
              <a:t> team</a:t>
            </a:r>
          </a:p>
          <a:p>
            <a:r>
              <a:rPr lang="fr-FR" dirty="0" smtClean="0"/>
              <a:t>Consolidation</a:t>
            </a:r>
          </a:p>
          <a:p>
            <a:r>
              <a:rPr lang="fr-FR" dirty="0" smtClean="0"/>
              <a:t>Les principales évolutions de </a:t>
            </a:r>
            <a:r>
              <a:rPr lang="fr-FR" dirty="0" err="1" smtClean="0"/>
              <a:t>l’appliance</a:t>
            </a:r>
            <a:endParaRPr lang="fr-FR" dirty="0" smtClean="0"/>
          </a:p>
          <a:p>
            <a:r>
              <a:rPr lang="fr-FR" dirty="0" smtClean="0"/>
              <a:t>Une démo peut-être ?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7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>
            <a:off x="4848402" y="3513801"/>
            <a:ext cx="374115" cy="3003506"/>
          </a:xfrm>
          <a:prstGeom prst="rightBrace">
            <a:avLst>
              <a:gd name="adj1" fmla="val 25537"/>
              <a:gd name="adj2" fmla="val 50000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3/4 Rack</a:t>
            </a:r>
          </a:p>
          <a:p>
            <a:pPr algn="ctr"/>
            <a:r>
              <a:rPr lang="en-US" sz="1400" dirty="0" smtClean="0"/>
              <a:t>45.3TB (Raw)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39990" y="1639963"/>
            <a:ext cx="2606041" cy="862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tx1"/>
                </a:solidFill>
              </a:rPr>
              <a:t>Reserved Space (9U)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Data Integration Platform server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Passive Unit</a:t>
            </a:r>
            <a:r>
              <a:rPr lang="en-US" sz="1000" dirty="0">
                <a:solidFill>
                  <a:schemeClr val="tx1"/>
                </a:solidFill>
              </a:rPr>
              <a:t> (adds Failover Node)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Future expansion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25668" y="1793801"/>
            <a:ext cx="2606041" cy="71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tx1"/>
                </a:solidFill>
              </a:rPr>
              <a:t>Reserved Space </a:t>
            </a:r>
            <a:r>
              <a:rPr lang="en-US" sz="1000" b="1" dirty="0" smtClean="0">
                <a:solidFill>
                  <a:schemeClr val="tx1"/>
                </a:solidFill>
              </a:rPr>
              <a:t>(8U</a:t>
            </a:r>
            <a:r>
              <a:rPr lang="en-US" sz="1000" b="1" dirty="0">
                <a:solidFill>
                  <a:schemeClr val="tx1"/>
                </a:solidFill>
              </a:rPr>
              <a:t>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Data Integration Platform server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Passive Unit</a:t>
            </a:r>
            <a:r>
              <a:rPr lang="en-US" sz="1000" dirty="0">
                <a:solidFill>
                  <a:schemeClr val="tx1"/>
                </a:solidFill>
              </a:rPr>
              <a:t> (adds Failover Node)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Future expansion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5290" y="534105"/>
            <a:ext cx="1657350" cy="6232364"/>
            <a:chOff x="857250" y="405441"/>
            <a:chExt cx="1657350" cy="6232364"/>
          </a:xfrm>
        </p:grpSpPr>
        <p:sp>
          <p:nvSpPr>
            <p:cNvPr id="8" name="Rectangle 7"/>
            <p:cNvSpPr/>
            <p:nvPr/>
          </p:nvSpPr>
          <p:spPr bwMode="auto">
            <a:xfrm>
              <a:off x="857250" y="674967"/>
              <a:ext cx="1657350" cy="59628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857250" y="405441"/>
              <a:ext cx="1657350" cy="274735"/>
            </a:xfrm>
            <a:prstGeom prst="trapezoid">
              <a:avLst>
                <a:gd name="adj" fmla="val 8145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42975" y="6520269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42975" y="785228"/>
              <a:ext cx="1485900" cy="560537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42975" y="6448318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015" y="913892"/>
            <a:ext cx="1485900" cy="871686"/>
            <a:chOff x="942975" y="1339437"/>
            <a:chExt cx="1485900" cy="8716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942975" y="1339437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42975" y="1485054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42975" y="1630671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42975" y="1776288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42975" y="1921905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Control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42975" y="2067520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Failover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015" y="5517597"/>
            <a:ext cx="1485900" cy="1001669"/>
            <a:chOff x="942975" y="5296508"/>
            <a:chExt cx="1485900" cy="100166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015" y="4515276"/>
            <a:ext cx="1485900" cy="1001669"/>
            <a:chOff x="942975" y="5296508"/>
            <a:chExt cx="1485900" cy="100166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1015" y="3513607"/>
            <a:ext cx="1485900" cy="1001669"/>
            <a:chOff x="942975" y="5296508"/>
            <a:chExt cx="1485900" cy="1001669"/>
          </a:xfrm>
        </p:grpSpPr>
        <p:sp>
          <p:nvSpPr>
            <p:cNvPr id="29" name="Rectangle 28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1015" y="2511938"/>
            <a:ext cx="1485900" cy="1001669"/>
            <a:chOff x="942975" y="2383274"/>
            <a:chExt cx="1485900" cy="1001669"/>
          </a:xfrm>
        </p:grpSpPr>
        <p:sp>
          <p:nvSpPr>
            <p:cNvPr id="33" name="Rectangle 32"/>
            <p:cNvSpPr/>
            <p:nvPr/>
          </p:nvSpPr>
          <p:spPr bwMode="auto">
            <a:xfrm>
              <a:off x="942975" y="2666805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942975" y="2383274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942975" y="2527866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611015" y="1783166"/>
            <a:ext cx="1485900" cy="728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Reserved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Space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25668" y="855659"/>
            <a:ext cx="2606041" cy="929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PDW Backplane (6U):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Infiniband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Ethernet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Management and control (Active)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Rack Failover Node (Passive)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25669" y="5529114"/>
            <a:ext cx="2606041" cy="101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Base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 HP 1U </a:t>
            </a:r>
            <a:r>
              <a:rPr lang="en-US" sz="1050" dirty="0">
                <a:solidFill>
                  <a:schemeClr val="tx1"/>
                </a:solidFill>
              </a:rPr>
              <a:t>s</a:t>
            </a:r>
            <a:r>
              <a:rPr lang="en-US" sz="1050" dirty="0" smtClean="0">
                <a:solidFill>
                  <a:schemeClr val="tx1"/>
                </a:solidFill>
              </a:rPr>
              <a:t>ervers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</a:t>
            </a:r>
            <a:r>
              <a:rPr lang="en-US" sz="1100" dirty="0">
                <a:solidFill>
                  <a:schemeClr val="tx1"/>
                </a:solidFill>
              </a:rPr>
              <a:t>d</a:t>
            </a:r>
            <a:r>
              <a:rPr lang="en-US" sz="1100" dirty="0" smtClean="0">
                <a:solidFill>
                  <a:schemeClr val="tx1"/>
                </a:solidFill>
              </a:rPr>
              <a:t>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User data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apacity: 75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25669" y="4515275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</a:t>
            </a:r>
            <a:r>
              <a:rPr lang="en-US" sz="1050" dirty="0">
                <a:solidFill>
                  <a:schemeClr val="tx1"/>
                </a:solidFill>
              </a:rPr>
              <a:t>d</a:t>
            </a:r>
            <a:r>
              <a:rPr lang="en-US" sz="1050" dirty="0" smtClean="0">
                <a:solidFill>
                  <a:schemeClr val="tx1"/>
                </a:solidFill>
              </a:rPr>
              <a:t>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>
            <a:off x="4869256" y="5556404"/>
            <a:ext cx="155448" cy="1010444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¼ Rack</a:t>
            </a:r>
          </a:p>
          <a:p>
            <a:pPr algn="ctr"/>
            <a:r>
              <a:rPr lang="en-US" sz="1400" dirty="0" smtClean="0"/>
              <a:t>15.1TB (Raw)</a:t>
            </a:r>
          </a:p>
          <a:p>
            <a:pPr algn="ctr"/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>
            <a:off x="4848402" y="4564560"/>
            <a:ext cx="354794" cy="1964743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1/2 Rack</a:t>
            </a:r>
          </a:p>
          <a:p>
            <a:pPr algn="ctr"/>
            <a:r>
              <a:rPr lang="en-US" sz="1400" dirty="0" smtClean="0"/>
              <a:t>30.2TB (Raw)</a:t>
            </a:r>
          </a:p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225669" y="3513606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25669" y="2511937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capacity: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4890848" y="2512132"/>
            <a:ext cx="454686" cy="4017172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Full Rack</a:t>
            </a:r>
          </a:p>
          <a:p>
            <a:pPr algn="ctr"/>
            <a:r>
              <a:rPr lang="en-US" sz="1400" dirty="0" smtClean="0"/>
              <a:t>60TB (Raw)</a:t>
            </a:r>
          </a:p>
          <a:p>
            <a:pPr algn="ctr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182640" y="534298"/>
            <a:ext cx="1657350" cy="6232364"/>
            <a:chOff x="857250" y="405441"/>
            <a:chExt cx="1657350" cy="623236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857250" y="674967"/>
              <a:ext cx="1657350" cy="59628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7" name="Trapezoid 46"/>
            <p:cNvSpPr/>
            <p:nvPr/>
          </p:nvSpPr>
          <p:spPr bwMode="auto">
            <a:xfrm>
              <a:off x="857250" y="405441"/>
              <a:ext cx="1657350" cy="274735"/>
            </a:xfrm>
            <a:prstGeom prst="trapezoid">
              <a:avLst>
                <a:gd name="adj" fmla="val 8145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42975" y="6520269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42975" y="785228"/>
              <a:ext cx="1485900" cy="560537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942975" y="6448318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68365" y="914085"/>
            <a:ext cx="1485900" cy="728811"/>
            <a:chOff x="942975" y="1339437"/>
            <a:chExt cx="1485900" cy="72881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2" name="Rectangle 51"/>
            <p:cNvSpPr/>
            <p:nvPr/>
          </p:nvSpPr>
          <p:spPr bwMode="auto">
            <a:xfrm>
              <a:off x="942975" y="1339437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42975" y="1485054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942975" y="1630671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942975" y="1776288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942975" y="1924645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Failover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68365" y="5517790"/>
            <a:ext cx="1485900" cy="1001669"/>
            <a:chOff x="942975" y="5296508"/>
            <a:chExt cx="1485900" cy="100166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9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68365" y="4515469"/>
            <a:ext cx="1485900" cy="1001669"/>
            <a:chOff x="942975" y="5296508"/>
            <a:chExt cx="1485900" cy="1001669"/>
          </a:xfrm>
        </p:grpSpPr>
        <p:sp>
          <p:nvSpPr>
            <p:cNvPr id="62" name="Rectangle 61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68365" y="3513800"/>
            <a:ext cx="1485900" cy="1001669"/>
            <a:chOff x="942975" y="5296508"/>
            <a:chExt cx="1485900" cy="1001669"/>
          </a:xfrm>
        </p:grpSpPr>
        <p:sp>
          <p:nvSpPr>
            <p:cNvPr id="66" name="Rectangle 65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68365" y="2512131"/>
            <a:ext cx="1485900" cy="1001669"/>
            <a:chOff x="942975" y="2383274"/>
            <a:chExt cx="1485900" cy="1001669"/>
          </a:xfrm>
        </p:grpSpPr>
        <p:sp>
          <p:nvSpPr>
            <p:cNvPr id="70" name="Rectangle 69"/>
            <p:cNvSpPr/>
            <p:nvPr/>
          </p:nvSpPr>
          <p:spPr bwMode="auto">
            <a:xfrm>
              <a:off x="942975" y="2666805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942975" y="2383274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42975" y="2527866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2268365" y="1642896"/>
            <a:ext cx="1485900" cy="869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Reserved</a:t>
            </a:r>
            <a:endParaRPr lang="en-US" sz="1000" dirty="0">
              <a:solidFill>
                <a:schemeClr val="tx1"/>
              </a:solidFill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Space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39990" y="846217"/>
            <a:ext cx="2606041" cy="79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Extension Base Unit (5U):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Infiniband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Ethernet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Rack Failover Node (Passive)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839991" y="5519672"/>
            <a:ext cx="2606041" cy="101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Extension Base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 HP 1U </a:t>
            </a:r>
            <a:r>
              <a:rPr lang="en-US" sz="1050" dirty="0" smtClean="0">
                <a:solidFill>
                  <a:schemeClr val="tx1"/>
                </a:solidFill>
              </a:rPr>
              <a:t>servers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User data capacity: 75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839991" y="4505833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capacity: 75TB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7" name="Right Brace 76"/>
          <p:cNvSpPr/>
          <p:nvPr/>
        </p:nvSpPr>
        <p:spPr>
          <a:xfrm>
            <a:off x="6573329" y="5473941"/>
            <a:ext cx="155448" cy="1010444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1¼ Rack</a:t>
            </a:r>
          </a:p>
          <a:p>
            <a:pPr algn="ctr"/>
            <a:r>
              <a:rPr lang="en-US" sz="1400" dirty="0" smtClean="0"/>
              <a:t>75.5TB (Raw)</a:t>
            </a:r>
          </a:p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3839991" y="3504164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capacity: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39991" y="2502495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0" name="Right Brace 79"/>
          <p:cNvSpPr/>
          <p:nvPr/>
        </p:nvSpPr>
        <p:spPr>
          <a:xfrm>
            <a:off x="8103383" y="2510243"/>
            <a:ext cx="454686" cy="4049948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3 Rack</a:t>
            </a:r>
          </a:p>
          <a:p>
            <a:pPr algn="ctr"/>
            <a:r>
              <a:rPr lang="en-US" sz="1400" dirty="0" smtClean="0"/>
              <a:t>181.2TB (Raw)</a:t>
            </a:r>
          </a:p>
          <a:p>
            <a:pPr algn="ctr"/>
            <a:endParaRPr lang="en-US" dirty="0"/>
          </a:p>
        </p:txBody>
      </p:sp>
      <p:sp>
        <p:nvSpPr>
          <p:cNvPr id="81" name="Right Brace 80"/>
          <p:cNvSpPr/>
          <p:nvPr/>
        </p:nvSpPr>
        <p:spPr>
          <a:xfrm>
            <a:off x="6516023" y="4554716"/>
            <a:ext cx="354794" cy="1964743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1 1/2 Rack</a:t>
            </a:r>
          </a:p>
          <a:p>
            <a:pPr algn="ctr"/>
            <a:r>
              <a:rPr lang="en-US" sz="1400" dirty="0" smtClean="0"/>
              <a:t>90.6TB (Raw)</a:t>
            </a:r>
          </a:p>
          <a:p>
            <a:pPr algn="ctr"/>
            <a:endParaRPr lang="en-US" dirty="0"/>
          </a:p>
        </p:txBody>
      </p:sp>
      <p:sp>
        <p:nvSpPr>
          <p:cNvPr id="82" name="Right Brace 81"/>
          <p:cNvSpPr/>
          <p:nvPr/>
        </p:nvSpPr>
        <p:spPr>
          <a:xfrm>
            <a:off x="6466077" y="2537559"/>
            <a:ext cx="454686" cy="3955819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2 Rack</a:t>
            </a:r>
          </a:p>
          <a:p>
            <a:pPr algn="ctr"/>
            <a:r>
              <a:rPr lang="en-US" sz="1400" dirty="0" smtClean="0"/>
              <a:t>120.8TB (Raw)</a:t>
            </a:r>
          </a:p>
          <a:p>
            <a:pPr algn="ctr"/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839991" y="532145"/>
            <a:ext cx="1657350" cy="6232364"/>
            <a:chOff x="857250" y="405441"/>
            <a:chExt cx="1657350" cy="6232364"/>
          </a:xfrm>
        </p:grpSpPr>
        <p:sp>
          <p:nvSpPr>
            <p:cNvPr id="84" name="Rectangle 83"/>
            <p:cNvSpPr/>
            <p:nvPr/>
          </p:nvSpPr>
          <p:spPr bwMode="auto">
            <a:xfrm>
              <a:off x="857250" y="674967"/>
              <a:ext cx="1657350" cy="59628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Trapezoid 84"/>
            <p:cNvSpPr/>
            <p:nvPr/>
          </p:nvSpPr>
          <p:spPr bwMode="auto">
            <a:xfrm>
              <a:off x="857250" y="405441"/>
              <a:ext cx="1657350" cy="274735"/>
            </a:xfrm>
            <a:prstGeom prst="trapezoid">
              <a:avLst>
                <a:gd name="adj" fmla="val 8145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942975" y="6520269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942975" y="785228"/>
              <a:ext cx="1485900" cy="560537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942975" y="6448318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925716" y="911932"/>
            <a:ext cx="1485900" cy="728811"/>
            <a:chOff x="942975" y="1339437"/>
            <a:chExt cx="1485900" cy="72881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0" name="Rectangle 89"/>
            <p:cNvSpPr/>
            <p:nvPr/>
          </p:nvSpPr>
          <p:spPr bwMode="auto">
            <a:xfrm>
              <a:off x="942975" y="1339437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942975" y="1485054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942975" y="1630671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942975" y="1776288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942975" y="1924645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Failover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925716" y="5515637"/>
            <a:ext cx="1485900" cy="1001669"/>
            <a:chOff x="942975" y="5296508"/>
            <a:chExt cx="1485900" cy="1001669"/>
          </a:xfrm>
        </p:grpSpPr>
        <p:sp>
          <p:nvSpPr>
            <p:cNvPr id="96" name="Rectangle 95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9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925716" y="4513316"/>
            <a:ext cx="1485900" cy="1001669"/>
            <a:chOff x="942975" y="5296508"/>
            <a:chExt cx="1485900" cy="1001669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10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19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25716" y="3511647"/>
            <a:ext cx="1485900" cy="1001669"/>
            <a:chOff x="942975" y="5296508"/>
            <a:chExt cx="1485900" cy="1001669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942975" y="5580039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11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942975" y="5296508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942975" y="5441100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925716" y="2509978"/>
            <a:ext cx="1485900" cy="1001669"/>
            <a:chOff x="942975" y="2383274"/>
            <a:chExt cx="1485900" cy="1001669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942975" y="2666805"/>
              <a:ext cx="1485900" cy="718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12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42975" y="2383274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42975" y="2527866"/>
              <a:ext cx="1485900" cy="1436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24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 bwMode="auto">
          <a:xfrm>
            <a:off x="3925716" y="1640743"/>
            <a:ext cx="1485900" cy="869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Reserved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5497341" y="853963"/>
            <a:ext cx="2606041" cy="773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Extension Base Unit (5U):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Infiniband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Ethernet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Rack Failover Node (Passive)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497342" y="5527417"/>
            <a:ext cx="2606041" cy="101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Extension Base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 HP 1U </a:t>
            </a:r>
            <a:r>
              <a:rPr lang="en-US" sz="1050" dirty="0">
                <a:solidFill>
                  <a:schemeClr val="tx1"/>
                </a:solidFill>
              </a:rPr>
              <a:t>s</a:t>
            </a:r>
            <a:r>
              <a:rPr lang="en-US" sz="1050" dirty="0" smtClean="0">
                <a:solidFill>
                  <a:schemeClr val="tx1"/>
                </a:solidFill>
              </a:rPr>
              <a:t>ervers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</a:t>
            </a:r>
            <a:r>
              <a:rPr lang="en-US" sz="1100" dirty="0">
                <a:solidFill>
                  <a:schemeClr val="tx1"/>
                </a:solidFill>
              </a:rPr>
              <a:t>d</a:t>
            </a:r>
            <a:r>
              <a:rPr lang="en-US" sz="1100" dirty="0" smtClean="0">
                <a:solidFill>
                  <a:schemeClr val="tx1"/>
                </a:solidFill>
              </a:rPr>
              <a:t>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User data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apacity: 75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497342" y="4513578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497341" y="1630228"/>
            <a:ext cx="2606041" cy="880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tx1"/>
                </a:solidFill>
              </a:rPr>
              <a:t>Reserved Space (9U)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1"/>
                </a:solidFill>
              </a:rPr>
              <a:t>Data Integration Platform server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1"/>
                </a:solidFill>
              </a:rPr>
              <a:t>Passive </a:t>
            </a:r>
            <a:r>
              <a:rPr lang="en-US" sz="1000" b="1" dirty="0">
                <a:solidFill>
                  <a:schemeClr val="tx1"/>
                </a:solidFill>
              </a:rPr>
              <a:t>Unit</a:t>
            </a:r>
            <a:r>
              <a:rPr lang="en-US" sz="1000" dirty="0">
                <a:solidFill>
                  <a:schemeClr val="tx1"/>
                </a:solidFill>
              </a:rPr>
              <a:t> (adds Failover Node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Future expansion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497342" y="3511909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capacity: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497342" y="2510240"/>
            <a:ext cx="2606041" cy="100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Scale Unit (7U):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2 HP 1U servers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(16 cores/ea. Total: 32)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JBOD 5U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User data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apacity: 75 TB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611015" y="104325"/>
            <a:ext cx="10969943" cy="747897"/>
          </a:xfrm>
        </p:spPr>
        <p:txBody>
          <a:bodyPr/>
          <a:lstStyle/>
          <a:p>
            <a:pPr algn="r"/>
            <a:r>
              <a:rPr lang="en-US" dirty="0" smtClean="0"/>
              <a:t>Configuration 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ight Brace 105"/>
          <p:cNvSpPr/>
          <p:nvPr/>
        </p:nvSpPr>
        <p:spPr>
          <a:xfrm>
            <a:off x="5022053" y="5204566"/>
            <a:ext cx="275158" cy="1358587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1/3 Rack</a:t>
            </a:r>
          </a:p>
          <a:p>
            <a:pPr algn="ctr"/>
            <a:r>
              <a:rPr lang="en-US" sz="1400" dirty="0" smtClean="0"/>
              <a:t>22.6TB (Raw)</a:t>
            </a:r>
          </a:p>
          <a:p>
            <a:pPr algn="ctr"/>
            <a:endParaRPr lang="en-US" dirty="0"/>
          </a:p>
        </p:txBody>
      </p:sp>
      <p:sp>
        <p:nvSpPr>
          <p:cNvPr id="107" name="Right Brace 106"/>
          <p:cNvSpPr/>
          <p:nvPr/>
        </p:nvSpPr>
        <p:spPr>
          <a:xfrm>
            <a:off x="5119814" y="3871812"/>
            <a:ext cx="354794" cy="267105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2/3 Rack</a:t>
            </a:r>
          </a:p>
          <a:p>
            <a:pPr algn="ctr"/>
            <a:r>
              <a:rPr lang="en-US" sz="1400" dirty="0" smtClean="0"/>
              <a:t>45.3TB (Raw)</a:t>
            </a:r>
          </a:p>
          <a:p>
            <a:pPr algn="ctr"/>
            <a:endParaRPr lang="en-US" dirty="0"/>
          </a:p>
        </p:txBody>
      </p:sp>
      <p:sp>
        <p:nvSpPr>
          <p:cNvPr id="108" name="Right Brace 107"/>
          <p:cNvSpPr/>
          <p:nvPr/>
        </p:nvSpPr>
        <p:spPr>
          <a:xfrm>
            <a:off x="5119814" y="2527310"/>
            <a:ext cx="475762" cy="401555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b" anchorCtr="0"/>
          <a:lstStyle/>
          <a:p>
            <a:pPr algn="ctr"/>
            <a:r>
              <a:rPr lang="en-US" dirty="0" smtClean="0"/>
              <a:t>Full Rack</a:t>
            </a:r>
          </a:p>
          <a:p>
            <a:pPr algn="ctr"/>
            <a:r>
              <a:rPr lang="en-US" sz="1400" dirty="0" smtClean="0"/>
              <a:t>67.9TB (Raw)</a:t>
            </a:r>
          </a:p>
          <a:p>
            <a:pPr algn="ctr"/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715633" y="557700"/>
            <a:ext cx="1657350" cy="6232364"/>
            <a:chOff x="857250" y="405441"/>
            <a:chExt cx="1657350" cy="6232364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857250" y="674967"/>
              <a:ext cx="1657350" cy="59628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rapezoid 110"/>
            <p:cNvSpPr/>
            <p:nvPr/>
          </p:nvSpPr>
          <p:spPr bwMode="auto">
            <a:xfrm>
              <a:off x="857250" y="405441"/>
              <a:ext cx="1657350" cy="274735"/>
            </a:xfrm>
            <a:prstGeom prst="trapezoid">
              <a:avLst>
                <a:gd name="adj" fmla="val 8145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942975" y="6520269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942975" y="785228"/>
              <a:ext cx="1485900" cy="560537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942975" y="6448318"/>
              <a:ext cx="1485900" cy="457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 bwMode="auto">
          <a:xfrm>
            <a:off x="2416011" y="879254"/>
            <a:ext cx="2606041" cy="929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1"/>
                </a:solidFill>
              </a:rPr>
              <a:t>Base Unit (6U):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Infiniband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Redundant Ethernet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Management and Control (Active)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Rack Failover Node (Passive)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416012" y="5204566"/>
            <a:ext cx="2606041" cy="134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Base Unit (10U):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3 servers in 2U </a:t>
            </a:r>
            <a:r>
              <a:rPr lang="en-US" sz="1050" dirty="0" smtClean="0">
                <a:solidFill>
                  <a:schemeClr val="tx1"/>
                </a:solidFill>
              </a:rPr>
              <a:t>enclosure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(16 cores/ea. Total: 48)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 JBOD 4U ea.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drives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User data capacity: 79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416012" y="3875321"/>
            <a:ext cx="2606041" cy="13409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Scale </a:t>
            </a:r>
            <a:r>
              <a:rPr lang="en-US" sz="1100" b="1" dirty="0">
                <a:solidFill>
                  <a:schemeClr val="tx1"/>
                </a:solidFill>
              </a:rPr>
              <a:t>Unit (10U):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3 </a:t>
            </a:r>
            <a:r>
              <a:rPr lang="en-US" sz="1100" dirty="0" smtClean="0">
                <a:solidFill>
                  <a:schemeClr val="tx1"/>
                </a:solidFill>
              </a:rPr>
              <a:t>servers </a:t>
            </a:r>
            <a:r>
              <a:rPr lang="en-US" sz="1100" dirty="0">
                <a:solidFill>
                  <a:schemeClr val="tx1"/>
                </a:solidFill>
              </a:rPr>
              <a:t>in 2U </a:t>
            </a:r>
            <a:r>
              <a:rPr lang="en-US" sz="1050" dirty="0">
                <a:solidFill>
                  <a:schemeClr val="tx1"/>
                </a:solidFill>
              </a:rPr>
              <a:t>enclosure</a:t>
            </a:r>
            <a:endParaRPr lang="en-US" sz="1100" dirty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 (16 </a:t>
            </a:r>
            <a:r>
              <a:rPr lang="en-US" sz="1100" dirty="0" smtClean="0">
                <a:solidFill>
                  <a:schemeClr val="tx1"/>
                </a:solidFill>
              </a:rPr>
              <a:t>cores/ea</a:t>
            </a:r>
            <a:r>
              <a:rPr lang="en-US" sz="1100" dirty="0">
                <a:solidFill>
                  <a:schemeClr val="tx1"/>
                </a:solidFill>
              </a:rPr>
              <a:t>. Total: 48)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2 JBOD 4U ea.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drives</a:t>
            </a:r>
            <a:endParaRPr lang="en-US" sz="1100" dirty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User </a:t>
            </a:r>
            <a:r>
              <a:rPr lang="en-US" sz="1100" dirty="0" smtClean="0">
                <a:solidFill>
                  <a:schemeClr val="tx1"/>
                </a:solidFill>
              </a:rPr>
              <a:t>data capacity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  <a:r>
              <a:rPr lang="en-US" sz="1100" dirty="0" smtClean="0">
                <a:solidFill>
                  <a:schemeClr val="tx1"/>
                </a:solidFill>
              </a:rPr>
              <a:t>79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2416012" y="1800835"/>
            <a:ext cx="2606041" cy="726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tx1"/>
                </a:solidFill>
              </a:rPr>
              <a:t>Reserved Space </a:t>
            </a:r>
            <a:r>
              <a:rPr lang="en-US" sz="1000" b="1" dirty="0" smtClean="0">
                <a:solidFill>
                  <a:schemeClr val="tx1"/>
                </a:solidFill>
              </a:rPr>
              <a:t>(6U</a:t>
            </a:r>
            <a:r>
              <a:rPr lang="en-US" sz="1000" b="1" dirty="0">
                <a:solidFill>
                  <a:schemeClr val="tx1"/>
                </a:solidFill>
              </a:rPr>
              <a:t>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tx1"/>
                </a:solidFill>
              </a:rPr>
              <a:t>Passive </a:t>
            </a:r>
            <a:r>
              <a:rPr lang="en-US" sz="1000" b="1" dirty="0">
                <a:solidFill>
                  <a:schemeClr val="tx1"/>
                </a:solidFill>
              </a:rPr>
              <a:t>Unit</a:t>
            </a:r>
            <a:r>
              <a:rPr lang="en-US" sz="1000" dirty="0">
                <a:solidFill>
                  <a:schemeClr val="tx1"/>
                </a:solidFill>
              </a:rPr>
              <a:t> (adds Failover Node)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Future expansion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801358" y="929150"/>
            <a:ext cx="1485900" cy="871686"/>
            <a:chOff x="942975" y="1339437"/>
            <a:chExt cx="1485900" cy="8716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942975" y="1339437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942975" y="1485054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Infiniband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942975" y="1630671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942975" y="1776288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Ethernet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942975" y="1921905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Control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942975" y="2067520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Failover Node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01358" y="5418993"/>
            <a:ext cx="1485900" cy="1134635"/>
            <a:chOff x="801358" y="5418993"/>
            <a:chExt cx="1485900" cy="1134635"/>
          </a:xfrm>
        </p:grpSpPr>
        <p:grpSp>
          <p:nvGrpSpPr>
            <p:cNvPr id="127" name="Group 126"/>
            <p:cNvGrpSpPr/>
            <p:nvPr/>
          </p:nvGrpSpPr>
          <p:grpSpPr>
            <a:xfrm>
              <a:off x="801358" y="5562234"/>
              <a:ext cx="1485900" cy="642600"/>
              <a:chOff x="942975" y="5296508"/>
              <a:chExt cx="1485900" cy="642600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942975" y="5580039"/>
                <a:ext cx="1485900" cy="3590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JBOD 2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942975" y="5296508"/>
                <a:ext cx="1485900" cy="1436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2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942975" y="5441100"/>
                <a:ext cx="1485900" cy="1436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3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 bwMode="auto">
            <a:xfrm>
              <a:off x="801358" y="6194559"/>
              <a:ext cx="1485900" cy="35906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801358" y="5418993"/>
              <a:ext cx="1485900" cy="143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01358" y="2527311"/>
            <a:ext cx="1485900" cy="1344500"/>
            <a:chOff x="801358" y="5418993"/>
            <a:chExt cx="1485900" cy="1344500"/>
          </a:xfrm>
          <a:solidFill>
            <a:schemeClr val="accent1">
              <a:lumMod val="75000"/>
            </a:schemeClr>
          </a:solidFill>
        </p:grpSpPr>
        <p:grpSp>
          <p:nvGrpSpPr>
            <p:cNvPr id="134" name="Group 133"/>
            <p:cNvGrpSpPr/>
            <p:nvPr/>
          </p:nvGrpSpPr>
          <p:grpSpPr>
            <a:xfrm>
              <a:off x="801358" y="5562234"/>
              <a:ext cx="1485900" cy="733923"/>
              <a:chOff x="942975" y="5296508"/>
              <a:chExt cx="1485900" cy="733923"/>
            </a:xfrm>
            <a:grpFill/>
          </p:grpSpPr>
          <p:sp>
            <p:nvSpPr>
              <p:cNvPr id="137" name="Rectangle 136"/>
              <p:cNvSpPr/>
              <p:nvPr/>
            </p:nvSpPr>
            <p:spPr bwMode="auto">
              <a:xfrm>
                <a:off x="942975" y="5580039"/>
                <a:ext cx="1485900" cy="45039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JBOD 5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942975" y="5296508"/>
                <a:ext cx="1485900" cy="143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8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942975" y="5441100"/>
                <a:ext cx="1485900" cy="143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9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5" name="Rectangle 134"/>
            <p:cNvSpPr/>
            <p:nvPr/>
          </p:nvSpPr>
          <p:spPr bwMode="auto">
            <a:xfrm>
              <a:off x="801358" y="6296157"/>
              <a:ext cx="1485900" cy="467336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01358" y="5418993"/>
              <a:ext cx="1485900" cy="1436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0" name="Rectangle 139"/>
          <p:cNvSpPr/>
          <p:nvPr/>
        </p:nvSpPr>
        <p:spPr bwMode="auto">
          <a:xfrm>
            <a:off x="2416012" y="2527311"/>
            <a:ext cx="2606041" cy="134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18" rIns="91440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tx1"/>
                </a:solidFill>
              </a:rPr>
              <a:t>Scale </a:t>
            </a:r>
            <a:r>
              <a:rPr lang="en-US" sz="1100" b="1" dirty="0">
                <a:solidFill>
                  <a:schemeClr val="tx1"/>
                </a:solidFill>
              </a:rPr>
              <a:t>Unit (10U):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3 </a:t>
            </a:r>
            <a:r>
              <a:rPr lang="en-US" sz="1100" dirty="0" smtClean="0">
                <a:solidFill>
                  <a:schemeClr val="tx1"/>
                </a:solidFill>
              </a:rPr>
              <a:t>servers </a:t>
            </a:r>
            <a:r>
              <a:rPr lang="en-US" sz="1100" dirty="0">
                <a:solidFill>
                  <a:schemeClr val="tx1"/>
                </a:solidFill>
              </a:rPr>
              <a:t>in 2U </a:t>
            </a:r>
            <a:r>
              <a:rPr lang="en-US" sz="1050" dirty="0">
                <a:solidFill>
                  <a:schemeClr val="tx1"/>
                </a:solidFill>
              </a:rPr>
              <a:t>enclosure</a:t>
            </a:r>
            <a:endParaRPr lang="en-US" sz="1100" dirty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 (16 </a:t>
            </a:r>
            <a:r>
              <a:rPr lang="en-US" sz="1100" dirty="0" smtClean="0">
                <a:solidFill>
                  <a:schemeClr val="tx1"/>
                </a:solidFill>
              </a:rPr>
              <a:t>cores/ea</a:t>
            </a:r>
            <a:r>
              <a:rPr lang="en-US" sz="1100" dirty="0">
                <a:solidFill>
                  <a:schemeClr val="tx1"/>
                </a:solidFill>
              </a:rPr>
              <a:t>. Total: 48)</a:t>
            </a:r>
          </a:p>
          <a:p>
            <a:pPr marL="171450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2 JBOD 4U ea.</a:t>
            </a: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1 TB drives</a:t>
            </a:r>
            <a:endParaRPr lang="en-US" sz="1100" dirty="0">
              <a:solidFill>
                <a:schemeClr val="tx1"/>
              </a:solidFill>
            </a:endParaRPr>
          </a:p>
          <a:p>
            <a:pPr marL="628632" lvl="1" indent="-17145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User </a:t>
            </a:r>
            <a:r>
              <a:rPr lang="en-US" sz="1100" dirty="0" smtClean="0">
                <a:solidFill>
                  <a:schemeClr val="tx1"/>
                </a:solidFill>
              </a:rPr>
              <a:t>data capacity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  <a:r>
              <a:rPr lang="en-US" sz="1100" dirty="0" smtClean="0">
                <a:solidFill>
                  <a:schemeClr val="tx1"/>
                </a:solidFill>
              </a:rPr>
              <a:t>79 TB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801358" y="1809173"/>
            <a:ext cx="1485900" cy="718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Reserved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Use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801358" y="3871811"/>
            <a:ext cx="1485900" cy="1332755"/>
            <a:chOff x="801358" y="5418993"/>
            <a:chExt cx="1485900" cy="1332755"/>
          </a:xfrm>
          <a:solidFill>
            <a:schemeClr val="accent1">
              <a:lumMod val="75000"/>
            </a:schemeClr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801358" y="5562234"/>
              <a:ext cx="1485900" cy="733923"/>
              <a:chOff x="942975" y="5296508"/>
              <a:chExt cx="1485900" cy="733923"/>
            </a:xfrm>
            <a:grpFill/>
          </p:grpSpPr>
          <p:sp>
            <p:nvSpPr>
              <p:cNvPr id="146" name="Rectangle 145"/>
              <p:cNvSpPr/>
              <p:nvPr/>
            </p:nvSpPr>
            <p:spPr bwMode="auto">
              <a:xfrm>
                <a:off x="942975" y="5580039"/>
                <a:ext cx="1485900" cy="45039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JBOD </a:t>
                </a:r>
                <a:r>
                  <a:rPr lang="en-US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942975" y="5296508"/>
                <a:ext cx="1485900" cy="143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5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942975" y="5441100"/>
                <a:ext cx="1485900" cy="143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6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Rectangle 143"/>
            <p:cNvSpPr/>
            <p:nvPr/>
          </p:nvSpPr>
          <p:spPr bwMode="auto">
            <a:xfrm>
              <a:off x="801358" y="6284412"/>
              <a:ext cx="1485900" cy="467336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</a:t>
              </a:r>
              <a:r>
                <a:rPr lang="en-US" sz="1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801358" y="5418993"/>
              <a:ext cx="1485900" cy="1436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01358" y="5204566"/>
            <a:ext cx="1485900" cy="1344500"/>
            <a:chOff x="801358" y="5418993"/>
            <a:chExt cx="1485900" cy="134450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50" name="Group 149"/>
            <p:cNvGrpSpPr/>
            <p:nvPr/>
          </p:nvGrpSpPr>
          <p:grpSpPr>
            <a:xfrm>
              <a:off x="801358" y="5562234"/>
              <a:ext cx="1485900" cy="733923"/>
              <a:chOff x="942975" y="5296508"/>
              <a:chExt cx="1485900" cy="733923"/>
            </a:xfrm>
            <a:grpFill/>
          </p:grpSpPr>
          <p:sp>
            <p:nvSpPr>
              <p:cNvPr id="153" name="Rectangle 152"/>
              <p:cNvSpPr/>
              <p:nvPr/>
            </p:nvSpPr>
            <p:spPr bwMode="auto">
              <a:xfrm>
                <a:off x="942975" y="5580039"/>
                <a:ext cx="1485900" cy="45039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JBOD </a:t>
                </a:r>
                <a:r>
                  <a:rPr lang="en-US" sz="1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942975" y="5296508"/>
                <a:ext cx="1485900" cy="14360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2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942975" y="5441100"/>
                <a:ext cx="1485900" cy="14360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Compute Node 3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801358" y="6296157"/>
              <a:ext cx="1485900" cy="467336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JBOD 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01358" y="5418993"/>
              <a:ext cx="1485900" cy="14360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Compute Node 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6" name="Title 1"/>
          <p:cNvSpPr txBox="1">
            <a:spLocks/>
          </p:cNvSpPr>
          <p:nvPr/>
        </p:nvSpPr>
        <p:spPr>
          <a:xfrm>
            <a:off x="609441" y="274638"/>
            <a:ext cx="10969943" cy="7478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                                  Dell configuration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17" grpId="0" animBg="1"/>
      <p:bldP spid="118" grpId="0" animBg="1"/>
      <p:bldP spid="140" grpId="0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47897"/>
          </a:xfrm>
        </p:spPr>
        <p:txBody>
          <a:bodyPr/>
          <a:lstStyle/>
          <a:p>
            <a:r>
              <a:rPr lang="en-US" dirty="0" smtClean="0"/>
              <a:t>Architecture </a:t>
            </a:r>
            <a:r>
              <a:rPr lang="en-US" dirty="0" err="1" smtClean="0"/>
              <a:t>logiciel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63772" y="1136331"/>
            <a:ext cx="6139542" cy="5402692"/>
            <a:chOff x="6162674" y="1435608"/>
            <a:chExt cx="5522976" cy="5402692"/>
          </a:xfrm>
        </p:grpSpPr>
        <p:sp>
          <p:nvSpPr>
            <p:cNvPr id="6" name="Rectangle 5"/>
            <p:cNvSpPr/>
            <p:nvPr/>
          </p:nvSpPr>
          <p:spPr bwMode="auto">
            <a:xfrm>
              <a:off x="6162674" y="1984248"/>
              <a:ext cx="5522976" cy="4854052"/>
            </a:xfrm>
            <a:prstGeom prst="rect">
              <a:avLst/>
            </a:prstGeom>
            <a:solidFill>
              <a:schemeClr val="tx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400" b="1" dirty="0" smtClean="0"/>
                <a:t>Détails généraux</a:t>
              </a:r>
            </a:p>
            <a:p>
              <a:pPr lvl="1"/>
              <a:r>
                <a:rPr lang="fr-FR" sz="1400" dirty="0" smtClean="0"/>
                <a:t>Tous les serveurs sont sous Windows Server 2012 Standard</a:t>
              </a:r>
            </a:p>
            <a:p>
              <a:pPr lvl="1"/>
              <a:r>
                <a:rPr lang="fr-FR" sz="1400" dirty="0" smtClean="0"/>
                <a:t>Toutes les </a:t>
              </a:r>
              <a:r>
                <a:rPr lang="fr-FR" sz="1400" dirty="0" err="1" smtClean="0"/>
                <a:t>VMs</a:t>
              </a:r>
              <a:r>
                <a:rPr lang="fr-FR" sz="1400" dirty="0" smtClean="0"/>
                <a:t> sont sous Windows Server 2012 Standard</a:t>
              </a:r>
            </a:p>
            <a:p>
              <a:pPr lvl="1"/>
              <a:r>
                <a:rPr lang="fr-FR" sz="1400" dirty="0" smtClean="0"/>
                <a:t>Les tâches de type </a:t>
              </a:r>
              <a:r>
                <a:rPr lang="fr-FR" sz="1400" dirty="0" err="1" smtClean="0"/>
                <a:t>fabric</a:t>
              </a:r>
              <a:r>
                <a:rPr lang="fr-FR" sz="1400" dirty="0" smtClean="0"/>
                <a:t> et </a:t>
              </a:r>
              <a:r>
                <a:rPr lang="fr-FR" sz="1400" dirty="0" err="1" smtClean="0"/>
                <a:t>workload</a:t>
              </a:r>
              <a:r>
                <a:rPr lang="fr-FR" sz="1400" dirty="0" smtClean="0"/>
                <a:t> sont dans des </a:t>
              </a:r>
              <a:r>
                <a:rPr lang="fr-FR" sz="1400" dirty="0" err="1" smtClean="0"/>
                <a:t>VMs</a:t>
              </a:r>
              <a:endParaRPr lang="fr-FR" sz="1400" dirty="0" smtClean="0"/>
            </a:p>
            <a:p>
              <a:pPr lvl="1"/>
              <a:r>
                <a:rPr lang="fr-FR" sz="1400" dirty="0" err="1" smtClean="0"/>
                <a:t>Fabric</a:t>
              </a:r>
              <a:r>
                <a:rPr lang="fr-FR" sz="1400" dirty="0" smtClean="0"/>
                <a:t> VM, MAD01, and CTL partagent un serveur</a:t>
              </a:r>
            </a:p>
            <a:p>
              <a:pPr lvl="1"/>
              <a:r>
                <a:rPr lang="fr-FR" sz="1400" dirty="0" smtClean="0"/>
                <a:t>Cela permet de réduire le surcoût spécialement pour les petites configurations</a:t>
              </a:r>
            </a:p>
            <a:p>
              <a:pPr lvl="1"/>
              <a:r>
                <a:rPr lang="fr-FR" sz="1400" dirty="0" smtClean="0"/>
                <a:t>L’agent PDW tourne sur tous les hosts et toutes les </a:t>
              </a:r>
              <a:r>
                <a:rPr lang="fr-FR" sz="1400" dirty="0" err="1" smtClean="0"/>
                <a:t>VMs</a:t>
              </a:r>
              <a:endParaRPr lang="fr-FR" sz="1400" dirty="0" smtClean="0"/>
            </a:p>
            <a:p>
              <a:pPr lvl="1"/>
              <a:r>
                <a:rPr lang="fr-FR" sz="1400" dirty="0" err="1" smtClean="0"/>
                <a:t>DWConfig</a:t>
              </a:r>
              <a:r>
                <a:rPr lang="fr-FR" sz="1400" dirty="0" smtClean="0"/>
                <a:t> and </a:t>
              </a:r>
              <a:r>
                <a:rPr lang="fr-FR" sz="1400" dirty="0" err="1" smtClean="0"/>
                <a:t>Admin</a:t>
              </a:r>
              <a:r>
                <a:rPr lang="fr-FR" sz="1400" dirty="0" smtClean="0"/>
                <a:t> Console existent toujours</a:t>
              </a:r>
            </a:p>
            <a:p>
              <a:pPr lvl="1"/>
              <a:r>
                <a:rPr lang="fr-FR" sz="1400" dirty="0" smtClean="0"/>
                <a:t>La technologie Windows Storage </a:t>
              </a:r>
              <a:r>
                <a:rPr lang="fr-FR" sz="1400" dirty="0" err="1" smtClean="0"/>
                <a:t>Spaces</a:t>
              </a:r>
              <a:r>
                <a:rPr lang="fr-FR" sz="1400" dirty="0" smtClean="0"/>
                <a:t> gère le </a:t>
              </a:r>
              <a:r>
                <a:rPr lang="fr-FR" sz="1400" dirty="0" err="1" smtClean="0"/>
                <a:t>mirroring</a:t>
              </a:r>
              <a:r>
                <a:rPr lang="fr-FR" sz="1400" dirty="0" smtClean="0"/>
                <a:t> et les secours, ainsi cela permet de réduire les coûts en utilisant du DAS (</a:t>
              </a:r>
              <a:r>
                <a:rPr lang="fr-FR" sz="1400" dirty="0" err="1" smtClean="0"/>
                <a:t>JBODs</a:t>
              </a:r>
              <a:r>
                <a:rPr lang="fr-FR" sz="1400" dirty="0" smtClean="0"/>
                <a:t>) plutôt que du SAN</a:t>
              </a:r>
            </a:p>
            <a:p>
              <a:endParaRPr lang="fr-FR" sz="1400" dirty="0" smtClean="0"/>
            </a:p>
            <a:p>
              <a:r>
                <a:rPr lang="fr-FR" sz="1400" b="1" dirty="0" smtClean="0"/>
                <a:t>Détails du moteur PDW</a:t>
              </a:r>
            </a:p>
            <a:p>
              <a:pPr lvl="1"/>
              <a:r>
                <a:rPr lang="fr-FR" sz="1400" dirty="0" smtClean="0"/>
                <a:t>SQL Server 2012 Enterprise Edition (PDW </a:t>
              </a:r>
              <a:r>
                <a:rPr lang="fr-FR" sz="1400" dirty="0" err="1" smtClean="0"/>
                <a:t>build</a:t>
              </a:r>
              <a:r>
                <a:rPr lang="fr-FR" sz="1400" dirty="0" smtClean="0"/>
                <a:t>) sur le control </a:t>
              </a:r>
              <a:r>
                <a:rPr lang="fr-FR" sz="1400" dirty="0" err="1" smtClean="0"/>
                <a:t>node</a:t>
              </a:r>
              <a:r>
                <a:rPr lang="fr-FR" sz="1400" dirty="0" smtClean="0"/>
                <a:t> et sur les </a:t>
              </a:r>
              <a:r>
                <a:rPr lang="fr-FR" sz="1400" dirty="0" err="1" smtClean="0"/>
                <a:t>compute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nodes</a:t>
              </a:r>
              <a:r>
                <a:rPr lang="fr-FR" sz="1400" dirty="0" smtClean="0"/>
                <a:t> </a:t>
              </a:r>
            </a:p>
            <a:p>
              <a:pPr lvl="1"/>
              <a:endParaRPr lang="fr-FR" sz="1400" dirty="0" smtClean="0"/>
            </a:p>
            <a:p>
              <a:r>
                <a:rPr lang="fr-FR" sz="1400" b="1" dirty="0" smtClean="0"/>
                <a:t>Détails sur le stockage</a:t>
              </a:r>
            </a:p>
            <a:p>
              <a:pPr lvl="1"/>
              <a:r>
                <a:rPr lang="fr-FR" sz="1400" dirty="0" smtClean="0"/>
                <a:t>Similaire à la V1</a:t>
              </a:r>
            </a:p>
            <a:p>
              <a:pPr lvl="1"/>
              <a:r>
                <a:rPr lang="fr-FR" sz="1400" dirty="0" smtClean="0"/>
                <a:t>Double de </a:t>
              </a:r>
              <a:r>
                <a:rPr lang="fr-FR" sz="1400" dirty="0" err="1" smtClean="0"/>
                <a:t>datafiles</a:t>
              </a:r>
              <a:r>
                <a:rPr lang="fr-FR" sz="1400" dirty="0" smtClean="0"/>
                <a:t> par </a:t>
              </a:r>
              <a:r>
                <a:rPr lang="fr-FR" sz="1400" dirty="0" err="1" smtClean="0"/>
                <a:t>filegroup</a:t>
              </a:r>
              <a:endParaRPr lang="fr-FR" sz="1400" dirty="0" smtClean="0"/>
            </a:p>
            <a:p>
              <a:pPr lvl="1"/>
              <a:r>
                <a:rPr lang="fr-FR" sz="1400" dirty="0" smtClean="0"/>
                <a:t>Plus de disques physiques en parallèle</a:t>
              </a:r>
            </a:p>
          </p:txBody>
        </p:sp>
        <p:sp>
          <p:nvSpPr>
            <p:cNvPr id="7" name="Rectangle 6"/>
            <p:cNvSpPr/>
            <p:nvPr>
              <p:custDataLst>
                <p:tags r:id="rId3"/>
              </p:custDataLst>
            </p:nvPr>
          </p:nvSpPr>
          <p:spPr bwMode="auto">
            <a:xfrm>
              <a:off x="6162674" y="1435608"/>
              <a:ext cx="5522976" cy="548640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 Light"/>
                </a:rPr>
                <a:t>Détails logiciels</a:t>
              </a:r>
              <a:endParaRPr lang="fr-FR" sz="28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64773" y="3168412"/>
            <a:ext cx="2633906" cy="557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1200" dirty="0" smtClean="0"/>
              <a:t>HST02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4773" y="2432687"/>
            <a:ext cx="2633906" cy="557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1200" dirty="0" smtClean="0"/>
              <a:t>HST01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4773" y="3914648"/>
            <a:ext cx="2633906" cy="557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1200" dirty="0" smtClean="0"/>
              <a:t>HSA01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064773" y="4660884"/>
            <a:ext cx="2633906" cy="557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1200" dirty="0" smtClean="0"/>
              <a:t>HSA02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4006901" y="3925159"/>
            <a:ext cx="1709239" cy="1292769"/>
          </a:xfrm>
          <a:prstGeom prst="roundRect">
            <a:avLst>
              <a:gd name="adj" fmla="val 437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JBOD</a:t>
            </a:r>
            <a:endParaRPr lang="en-US" dirty="0"/>
          </a:p>
        </p:txBody>
      </p:sp>
      <p:cxnSp>
        <p:nvCxnSpPr>
          <p:cNvPr id="13" name="Elbow Connector 12"/>
          <p:cNvCxnSpPr>
            <a:stCxn id="9" idx="1"/>
            <a:endCxn id="8" idx="1"/>
          </p:cNvCxnSpPr>
          <p:nvPr/>
        </p:nvCxnSpPr>
        <p:spPr>
          <a:xfrm rot="10800000" flipV="1">
            <a:off x="1064773" y="2711209"/>
            <a:ext cx="16929" cy="73572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" idx="1"/>
            <a:endCxn id="8" idx="1"/>
          </p:cNvCxnSpPr>
          <p:nvPr/>
        </p:nvCxnSpPr>
        <p:spPr>
          <a:xfrm rot="10800000">
            <a:off x="1064773" y="3446934"/>
            <a:ext cx="16929" cy="74623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1"/>
            <a:endCxn id="10" idx="1"/>
          </p:cNvCxnSpPr>
          <p:nvPr/>
        </p:nvCxnSpPr>
        <p:spPr>
          <a:xfrm rot="10800000">
            <a:off x="1064773" y="4193170"/>
            <a:ext cx="16929" cy="74623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3"/>
            <a:endCxn id="12" idx="1"/>
          </p:cNvCxnSpPr>
          <p:nvPr/>
        </p:nvCxnSpPr>
        <p:spPr>
          <a:xfrm>
            <a:off x="3698679" y="4193170"/>
            <a:ext cx="308221" cy="3783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12" idx="1"/>
          </p:cNvCxnSpPr>
          <p:nvPr/>
        </p:nvCxnSpPr>
        <p:spPr>
          <a:xfrm flipV="1">
            <a:off x="3698679" y="4571544"/>
            <a:ext cx="308221" cy="3678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7682" y="4767439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IB and</a:t>
            </a:r>
          </a:p>
          <a:p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Ethernet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8639" y="5263360"/>
            <a:ext cx="14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Direct attached SAS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6900" y="2478044"/>
            <a:ext cx="1128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Base unit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7613" y="2490826"/>
            <a:ext cx="388306" cy="4407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 Narrow" pitchFamily="34" charset="0"/>
              </a:rPr>
              <a:t>CTL</a:t>
            </a:r>
            <a:endParaRPr lang="en-US" sz="900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2203" y="2490826"/>
            <a:ext cx="388306" cy="4407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Narrow" pitchFamily="34" charset="0"/>
              </a:rPr>
              <a:t>MAD</a:t>
            </a:r>
            <a:endParaRPr lang="en-US" sz="800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17888" y="2490826"/>
            <a:ext cx="388306" cy="4407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FAD</a:t>
            </a:r>
            <a:endParaRPr lang="en-US" sz="9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2478" y="2490826"/>
            <a:ext cx="388306" cy="4407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 Narrow" pitchFamily="34" charset="0"/>
              </a:rPr>
              <a:t>VMM</a:t>
            </a:r>
            <a:endParaRPr lang="en-US" sz="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39253" y="4719023"/>
            <a:ext cx="1991532" cy="4407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Compute 2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119371" y="3987850"/>
            <a:ext cx="2011413" cy="44076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Compute 1</a:t>
            </a:r>
            <a:endParaRPr lang="en-US" sz="1600" dirty="0"/>
          </a:p>
        </p:txBody>
      </p:sp>
      <p:sp>
        <p:nvSpPr>
          <p:cNvPr id="27" name="Rectangular Callout 26"/>
          <p:cNvSpPr/>
          <p:nvPr>
            <p:custDataLst>
              <p:tags r:id="rId1"/>
            </p:custDataLst>
          </p:nvPr>
        </p:nvSpPr>
        <p:spPr>
          <a:xfrm>
            <a:off x="1081704" y="1077126"/>
            <a:ext cx="4634436" cy="1010981"/>
          </a:xfrm>
          <a:prstGeom prst="wedgeRectCallout">
            <a:avLst>
              <a:gd name="adj1" fmla="val -44066"/>
              <a:gd name="adj2" fmla="val 97873"/>
            </a:avLst>
          </a:prstGeom>
          <a:solidFill>
            <a:srgbClr val="00827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Window Server 2012 Standard </a:t>
            </a:r>
            <a:endParaRPr lang="en-US" sz="1200" dirty="0">
              <a:solidFill>
                <a:srgbClr val="FFFFFF"/>
              </a:solidFill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PDW engine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DMS Manager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SQL Server 2012 Enterprise Edition (PDW build)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Shell databases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ular Callout 27"/>
          <p:cNvSpPr/>
          <p:nvPr>
            <p:custDataLst>
              <p:tags r:id="rId2"/>
            </p:custDataLst>
          </p:nvPr>
        </p:nvSpPr>
        <p:spPr>
          <a:xfrm>
            <a:off x="1045998" y="5612122"/>
            <a:ext cx="4670142" cy="1142499"/>
          </a:xfrm>
          <a:prstGeom prst="wedgeRectCallout">
            <a:avLst>
              <a:gd name="adj1" fmla="val -35031"/>
              <a:gd name="adj2" fmla="val -100740"/>
            </a:avLst>
          </a:prstGeom>
          <a:solidFill>
            <a:srgbClr val="00827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Window Server 2012 Standard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DMS Core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SQL Server 2012 Enterprise Edition (PDW build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9112" y="228600"/>
            <a:ext cx="11149013" cy="747897"/>
          </a:xfrm>
        </p:spPr>
        <p:txBody>
          <a:bodyPr/>
          <a:lstStyle/>
          <a:p>
            <a:r>
              <a:rPr lang="en-US" dirty="0" smtClean="0"/>
              <a:t>Extensions </a:t>
            </a:r>
            <a:r>
              <a:rPr lang="en-US" smtClean="0"/>
              <a:t>possibles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4615"/>
              </p:ext>
            </p:extLst>
          </p:nvPr>
        </p:nvGraphicFramePr>
        <p:xfrm>
          <a:off x="475986" y="4100556"/>
          <a:ext cx="9405547" cy="2416830"/>
        </p:xfrm>
        <a:graphic>
          <a:graphicData uri="http://schemas.openxmlformats.org/drawingml/2006/table">
            <a:tbl>
              <a:tblPr/>
              <a:tblGrid>
                <a:gridCol w="1345167"/>
                <a:gridCol w="679663"/>
                <a:gridCol w="679663"/>
                <a:gridCol w="775778"/>
                <a:gridCol w="1249052"/>
                <a:gridCol w="509747"/>
                <a:gridCol w="709274"/>
                <a:gridCol w="1092542"/>
                <a:gridCol w="1091289"/>
                <a:gridCol w="1273372"/>
              </a:tblGrid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Compute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inc.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Spare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disk: 1TB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disk: 3TB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hird-rack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67.95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79-340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thirds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135.9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159-680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 rack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67.95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203.85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238-1019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One 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third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317-1359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One &amp; two thirds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113.25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339.75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396-1699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racks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135.9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407.7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476-2039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&amp;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 third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555-2378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&amp; two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thirds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634-2718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Three racks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203.85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611.55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713-3058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Four racks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271.8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815.4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951-4077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Five racks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339.75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1019.25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1189-5096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Six racks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407.7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1223.1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1427-6116 TB</a:t>
                      </a:r>
                    </a:p>
                  </a:txBody>
                  <a:tcPr marL="12390" marR="12390" marT="92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39540"/>
              </p:ext>
            </p:extLst>
          </p:nvPr>
        </p:nvGraphicFramePr>
        <p:xfrm>
          <a:off x="465934" y="1057353"/>
          <a:ext cx="9409775" cy="2667000"/>
        </p:xfrm>
        <a:graphic>
          <a:graphicData uri="http://schemas.openxmlformats.org/drawingml/2006/table">
            <a:tbl>
              <a:tblPr/>
              <a:tblGrid>
                <a:gridCol w="1424018"/>
                <a:gridCol w="719506"/>
                <a:gridCol w="558371"/>
                <a:gridCol w="867993"/>
                <a:gridCol w="1068638"/>
                <a:gridCol w="490939"/>
                <a:gridCol w="704603"/>
                <a:gridCol w="1168096"/>
                <a:gridCol w="1159721"/>
                <a:gridCol w="124789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Compute 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Spare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disk: 1TB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disk: 3TB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Quarter-rack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53-227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Half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106-453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Three-quarters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135.9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159-680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 rack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211-906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One-&amp;-quarter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264-1133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One-&amp;-half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317-1359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423-1812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Two and a half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529-2265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Three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634-2718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Four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846-3624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Five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1057-4530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Six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1087.2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1268-5436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Seven racks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422.8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1268.4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1480-6342 TB</a:t>
                      </a: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10134600" y="1253066"/>
            <a:ext cx="1524000" cy="1524000"/>
          </a:xfrm>
          <a:prstGeom prst="rect">
            <a:avLst/>
          </a:prstGeom>
          <a:solidFill>
            <a:srgbClr val="00827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45720" rIns="6858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2–56 </a:t>
            </a:r>
            <a:r>
              <a:rPr lang="en-US" sz="1400" dirty="0"/>
              <a:t>nodes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10134600" y="2898356"/>
            <a:ext cx="1524000" cy="1524000"/>
          </a:xfrm>
          <a:prstGeom prst="rect">
            <a:avLst/>
          </a:prstGeom>
          <a:solidFill>
            <a:srgbClr val="00827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45720" rIns="68580" bIns="45720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15 </a:t>
            </a:r>
            <a:r>
              <a:rPr lang="en-US" sz="1400" dirty="0" smtClean="0"/>
              <a:t>TB–1.3 PB raw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Up </a:t>
            </a:r>
            <a:r>
              <a:rPr lang="en-US" sz="1400" dirty="0"/>
              <a:t>to 6 PB user data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10134600" y="4543646"/>
            <a:ext cx="1524000" cy="1524000"/>
          </a:xfrm>
          <a:prstGeom prst="rect">
            <a:avLst/>
          </a:prstGeom>
          <a:solidFill>
            <a:srgbClr val="00827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45720" rIns="68580" bIns="45720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2–3 </a:t>
            </a:r>
            <a:r>
              <a:rPr lang="en-US" sz="1400" dirty="0"/>
              <a:t>node increments for small </a:t>
            </a:r>
            <a:r>
              <a:rPr lang="en-US" sz="1400" dirty="0" smtClean="0"/>
              <a:t>topologies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13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PDW + MOLAP</a:t>
            </a:r>
          </a:p>
          <a:p>
            <a:r>
              <a:rPr lang="fr-FR" dirty="0" smtClean="0"/>
              <a:t>PDW + ROLAP</a:t>
            </a:r>
          </a:p>
          <a:p>
            <a:r>
              <a:rPr lang="fr-FR" dirty="0" smtClean="0"/>
              <a:t>PDW + TABULAR Direct </a:t>
            </a:r>
            <a:r>
              <a:rPr lang="fr-FR" dirty="0" err="1" smtClean="0"/>
              <a:t>Query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SSAS + PDW: la </a:t>
            </a:r>
            <a:r>
              <a:rPr lang="fr-FR" dirty="0" err="1"/>
              <a:t>dream</a:t>
            </a:r>
            <a:r>
              <a:rPr lang="fr-FR" dirty="0"/>
              <a:t> </a:t>
            </a:r>
            <a:r>
              <a:rPr lang="fr-FR" dirty="0" smtClean="0"/>
              <a:t>team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1945" y="1639614"/>
            <a:ext cx="11487807" cy="4689220"/>
          </a:xfrm>
        </p:spPr>
        <p:txBody>
          <a:bodyPr>
            <a:normAutofit/>
          </a:bodyPr>
          <a:lstStyle/>
          <a:p>
            <a:r>
              <a:rPr lang="fr-FR" dirty="0" err="1" smtClean="0"/>
              <a:t>EnableRolapDistinctCountOnDataSource</a:t>
            </a:r>
            <a:r>
              <a:rPr lang="fr-FR" dirty="0" smtClean="0"/>
              <a:t>=1</a:t>
            </a:r>
          </a:p>
          <a:p>
            <a:r>
              <a:rPr lang="fr-FR" dirty="0" err="1" smtClean="0"/>
              <a:t>ROLAPDimensionProcessingEffort</a:t>
            </a:r>
            <a:r>
              <a:rPr lang="fr-FR" dirty="0"/>
              <a:t>&gt;=</a:t>
            </a:r>
            <a:r>
              <a:rPr lang="fr-FR" dirty="0" smtClean="0"/>
              <a:t>300000</a:t>
            </a:r>
          </a:p>
          <a:p>
            <a:r>
              <a:rPr lang="fr-FR" dirty="0" smtClean="0"/>
              <a:t>Connexion via le client natif SQL Server SNAC 11.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prérequis SSAS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1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1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2167</Words>
  <Application>Microsoft Office PowerPoint</Application>
  <PresentationFormat>Widescreen</PresentationFormat>
  <Paragraphs>704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Segoe</vt:lpstr>
      <vt:lpstr>Segoe UI</vt:lpstr>
      <vt:lpstr>Segoe UI Light</vt:lpstr>
      <vt:lpstr>Wingdings</vt:lpstr>
      <vt:lpstr>1_Office Theme</vt:lpstr>
      <vt:lpstr>PowerPoint Presentation</vt:lpstr>
      <vt:lpstr>PowerPoint Presentation</vt:lpstr>
      <vt:lpstr>Agenda</vt:lpstr>
      <vt:lpstr>Configuration HP</vt:lpstr>
      <vt:lpstr>PowerPoint Presentation</vt:lpstr>
      <vt:lpstr>Architecture logiciel</vt:lpstr>
      <vt:lpstr>Extensions possibles</vt:lpstr>
      <vt:lpstr>SSAS + PDW: la dream team</vt:lpstr>
      <vt:lpstr>Les prérequis SSAS</vt:lpstr>
      <vt:lpstr>Prérequis PDW</vt:lpstr>
      <vt:lpstr>PDW + MOLAP</vt:lpstr>
      <vt:lpstr>PDW + ROLAP</vt:lpstr>
      <vt:lpstr>PDW + TABULAR Direct Query</vt:lpstr>
      <vt:lpstr>Exemple  de consolidation 1</vt:lpstr>
      <vt:lpstr>Example de consolidation 2</vt:lpstr>
      <vt:lpstr>Example de consolidation 3</vt:lpstr>
      <vt:lpstr>Les principales évolutions de l’appliance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Démo</vt:lpstr>
      <vt:lpstr>Questions ?</vt:lpstr>
      <vt:lpstr>Merci à nos sponsors</vt:lpstr>
      <vt:lpstr>Références</vt:lpstr>
      <vt:lpstr>PowerPoint Presentation</vt:lpstr>
    </vt:vector>
  </TitlesOfParts>
  <Company>AZEO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Jean-Pierre Riehl</dc:creator>
  <cp:lastModifiedBy>Lionel Pénuchot</cp:lastModifiedBy>
  <cp:revision>64</cp:revision>
  <dcterms:created xsi:type="dcterms:W3CDTF">2013-09-20T15:52:21Z</dcterms:created>
  <dcterms:modified xsi:type="dcterms:W3CDTF">2013-12-02T08:21:04Z</dcterms:modified>
</cp:coreProperties>
</file>