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8" r:id="rId2"/>
    <p:sldId id="269" r:id="rId3"/>
    <p:sldId id="266" r:id="rId4"/>
    <p:sldId id="270" r:id="rId5"/>
    <p:sldId id="281" r:id="rId6"/>
    <p:sldId id="260" r:id="rId7"/>
    <p:sldId id="290" r:id="rId8"/>
    <p:sldId id="288" r:id="rId9"/>
    <p:sldId id="273" r:id="rId10"/>
    <p:sldId id="274" r:id="rId11"/>
    <p:sldId id="280" r:id="rId12"/>
    <p:sldId id="275" r:id="rId13"/>
    <p:sldId id="267" r:id="rId14"/>
    <p:sldId id="291" r:id="rId15"/>
    <p:sldId id="292" r:id="rId16"/>
    <p:sldId id="279" r:id="rId17"/>
    <p:sldId id="294" r:id="rId18"/>
    <p:sldId id="289" r:id="rId19"/>
    <p:sldId id="298" r:id="rId20"/>
    <p:sldId id="299" r:id="rId21"/>
    <p:sldId id="300" r:id="rId22"/>
    <p:sldId id="301" r:id="rId23"/>
    <p:sldId id="302" r:id="rId24"/>
    <p:sldId id="286" r:id="rId25"/>
    <p:sldId id="295" r:id="rId26"/>
    <p:sldId id="303" r:id="rId27"/>
    <p:sldId id="296" r:id="rId28"/>
    <p:sldId id="297" r:id="rId29"/>
    <p:sldId id="293" r:id="rId30"/>
    <p:sldId id="265" r:id="rId31"/>
    <p:sldId id="259" r:id="rId32"/>
    <p:sldId id="277" r:id="rId33"/>
    <p:sldId id="272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869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25CDC-F672-4741-8EDD-07D8C5440968}" type="doc">
      <dgm:prSet loTypeId="urn:microsoft.com/office/officeart/2011/layout/HexagonRadial#1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00BAAFC0-71A8-411D-87FD-29C292EF39E2}">
      <dgm:prSet phldrT="[Text]"/>
      <dgm:spPr/>
      <dgm:t>
        <a:bodyPr/>
        <a:lstStyle/>
        <a:p>
          <a:r>
            <a:rPr lang="fr-FR" dirty="0" smtClean="0"/>
            <a:t>Enterprise Information Management</a:t>
          </a:r>
          <a:endParaRPr lang="fr-FR" dirty="0"/>
        </a:p>
      </dgm:t>
    </dgm:pt>
    <dgm:pt modelId="{2A538065-1DE2-4038-8B5B-148C7E435663}" type="parTrans" cxnId="{BFF5D973-F983-4DC1-AA2C-77E604B64AE9}">
      <dgm:prSet/>
      <dgm:spPr/>
      <dgm:t>
        <a:bodyPr/>
        <a:lstStyle/>
        <a:p>
          <a:endParaRPr lang="fr-FR"/>
        </a:p>
      </dgm:t>
    </dgm:pt>
    <dgm:pt modelId="{716B0D40-EC27-4A1B-987C-702B3C1D732C}" type="sibTrans" cxnId="{BFF5D973-F983-4DC1-AA2C-77E604B64AE9}">
      <dgm:prSet/>
      <dgm:spPr/>
      <dgm:t>
        <a:bodyPr/>
        <a:lstStyle/>
        <a:p>
          <a:endParaRPr lang="fr-FR"/>
        </a:p>
      </dgm:t>
    </dgm:pt>
    <dgm:pt modelId="{679F4588-1682-4764-A0EE-24E92B446B34}">
      <dgm:prSet phldrT="[Text]"/>
      <dgm:spPr/>
      <dgm:t>
        <a:bodyPr/>
        <a:lstStyle/>
        <a:p>
          <a:r>
            <a:rPr lang="fr-FR" dirty="0" smtClean="0"/>
            <a:t>Nettoyage</a:t>
          </a:r>
          <a:endParaRPr lang="fr-FR" dirty="0"/>
        </a:p>
      </dgm:t>
    </dgm:pt>
    <dgm:pt modelId="{CB2D769A-9573-4269-B502-54F86A9D64E9}" type="parTrans" cxnId="{A64E80DD-D68E-479B-8394-D03239FF8AE8}">
      <dgm:prSet/>
      <dgm:spPr/>
      <dgm:t>
        <a:bodyPr/>
        <a:lstStyle/>
        <a:p>
          <a:endParaRPr lang="fr-FR"/>
        </a:p>
      </dgm:t>
    </dgm:pt>
    <dgm:pt modelId="{23D11269-28A8-4581-9A90-F18AB51D041C}" type="sibTrans" cxnId="{A64E80DD-D68E-479B-8394-D03239FF8AE8}">
      <dgm:prSet/>
      <dgm:spPr/>
      <dgm:t>
        <a:bodyPr/>
        <a:lstStyle/>
        <a:p>
          <a:endParaRPr lang="fr-FR"/>
        </a:p>
      </dgm:t>
    </dgm:pt>
    <dgm:pt modelId="{36C8FFD9-0B71-498F-8C94-A41851115B95}">
      <dgm:prSet phldrT="[Text]"/>
      <dgm:spPr/>
      <dgm:t>
        <a:bodyPr/>
        <a:lstStyle/>
        <a:p>
          <a:r>
            <a:rPr lang="fr-FR" dirty="0" smtClean="0"/>
            <a:t>Intégration</a:t>
          </a:r>
          <a:endParaRPr lang="fr-FR" dirty="0"/>
        </a:p>
      </dgm:t>
    </dgm:pt>
    <dgm:pt modelId="{14413DF1-A188-4630-B1FE-438A9CC3E605}" type="parTrans" cxnId="{D093CBC8-36BE-4957-A0C0-F665E19AF673}">
      <dgm:prSet/>
      <dgm:spPr/>
      <dgm:t>
        <a:bodyPr/>
        <a:lstStyle/>
        <a:p>
          <a:endParaRPr lang="fr-FR"/>
        </a:p>
      </dgm:t>
    </dgm:pt>
    <dgm:pt modelId="{F7BD44B0-D7EE-41EE-9196-C3299E827C35}" type="sibTrans" cxnId="{D093CBC8-36BE-4957-A0C0-F665E19AF673}">
      <dgm:prSet/>
      <dgm:spPr/>
      <dgm:t>
        <a:bodyPr/>
        <a:lstStyle/>
        <a:p>
          <a:endParaRPr lang="fr-FR"/>
        </a:p>
      </dgm:t>
    </dgm:pt>
    <dgm:pt modelId="{F2C318C9-08E3-47D7-AD33-868B1DEF120A}">
      <dgm:prSet phldrT="[Text]"/>
      <dgm:spPr/>
      <dgm:t>
        <a:bodyPr/>
        <a:lstStyle/>
        <a:p>
          <a:r>
            <a:rPr lang="fr-FR" dirty="0" smtClean="0"/>
            <a:t>Gestion</a:t>
          </a:r>
          <a:endParaRPr lang="fr-FR" dirty="0"/>
        </a:p>
      </dgm:t>
    </dgm:pt>
    <dgm:pt modelId="{BCA9F884-1206-46CA-86DB-4DA8F8C47408}" type="parTrans" cxnId="{0F3668A4-EA97-4C13-99BA-D67F16047B62}">
      <dgm:prSet/>
      <dgm:spPr/>
      <dgm:t>
        <a:bodyPr/>
        <a:lstStyle/>
        <a:p>
          <a:endParaRPr lang="fr-FR"/>
        </a:p>
      </dgm:t>
    </dgm:pt>
    <dgm:pt modelId="{4C1C4390-F74D-4586-BEB2-51ED626A2EAC}" type="sibTrans" cxnId="{0F3668A4-EA97-4C13-99BA-D67F16047B62}">
      <dgm:prSet/>
      <dgm:spPr/>
      <dgm:t>
        <a:bodyPr/>
        <a:lstStyle/>
        <a:p>
          <a:endParaRPr lang="fr-FR"/>
        </a:p>
      </dgm:t>
    </dgm:pt>
    <dgm:pt modelId="{40E78953-E876-4DA3-BA0B-F9229111A1C9}">
      <dgm:prSet phldrT="[Text]"/>
      <dgm:spPr/>
      <dgm:t>
        <a:bodyPr/>
        <a:lstStyle/>
        <a:p>
          <a:r>
            <a:rPr lang="fr-FR" dirty="0" smtClean="0"/>
            <a:t>Gouvernance</a:t>
          </a:r>
          <a:endParaRPr lang="fr-FR" dirty="0"/>
        </a:p>
      </dgm:t>
    </dgm:pt>
    <dgm:pt modelId="{B2F39BB3-79F3-485C-9010-AC61D5122BD7}" type="parTrans" cxnId="{A90023FE-F994-432B-AA82-BBDFF9B1C604}">
      <dgm:prSet/>
      <dgm:spPr/>
      <dgm:t>
        <a:bodyPr/>
        <a:lstStyle/>
        <a:p>
          <a:endParaRPr lang="fr-FR"/>
        </a:p>
      </dgm:t>
    </dgm:pt>
    <dgm:pt modelId="{E4244129-28EC-41B0-BE1E-B8ECA341CA2F}" type="sibTrans" cxnId="{A90023FE-F994-432B-AA82-BBDFF9B1C604}">
      <dgm:prSet/>
      <dgm:spPr/>
      <dgm:t>
        <a:bodyPr/>
        <a:lstStyle/>
        <a:p>
          <a:endParaRPr lang="fr-FR"/>
        </a:p>
      </dgm:t>
    </dgm:pt>
    <dgm:pt modelId="{3910A0A2-4F75-4679-BAAD-84AF5605BD00}">
      <dgm:prSet phldrT="[Text]"/>
      <dgm:spPr/>
      <dgm:t>
        <a:bodyPr/>
        <a:lstStyle/>
        <a:p>
          <a:r>
            <a:rPr lang="fr-FR" dirty="0" smtClean="0"/>
            <a:t>Archivage</a:t>
          </a:r>
          <a:endParaRPr lang="fr-FR" dirty="0"/>
        </a:p>
      </dgm:t>
    </dgm:pt>
    <dgm:pt modelId="{BAAFF488-5708-4BFF-A95E-60014AEAA25C}" type="parTrans" cxnId="{27696951-9010-42A5-8490-061259CEA888}">
      <dgm:prSet/>
      <dgm:spPr/>
      <dgm:t>
        <a:bodyPr/>
        <a:lstStyle/>
        <a:p>
          <a:endParaRPr lang="fr-FR"/>
        </a:p>
      </dgm:t>
    </dgm:pt>
    <dgm:pt modelId="{66008157-A44A-44DD-ACC4-49FA510F3055}" type="sibTrans" cxnId="{27696951-9010-42A5-8490-061259CEA888}">
      <dgm:prSet/>
      <dgm:spPr/>
      <dgm:t>
        <a:bodyPr/>
        <a:lstStyle/>
        <a:p>
          <a:endParaRPr lang="fr-FR"/>
        </a:p>
      </dgm:t>
    </dgm:pt>
    <dgm:pt modelId="{7DD49234-DB18-49A1-ABE0-16CD927FE9C9}">
      <dgm:prSet phldrT="[Text]"/>
      <dgm:spPr/>
      <dgm:t>
        <a:bodyPr/>
        <a:lstStyle/>
        <a:p>
          <a:r>
            <a:rPr lang="fr-FR" dirty="0" smtClean="0"/>
            <a:t>Création</a:t>
          </a:r>
          <a:endParaRPr lang="fr-FR" dirty="0"/>
        </a:p>
      </dgm:t>
    </dgm:pt>
    <dgm:pt modelId="{48E95832-C6A1-4533-908E-A0E577934E4A}" type="parTrans" cxnId="{5A83610B-4990-4491-B20D-C7B74B433654}">
      <dgm:prSet/>
      <dgm:spPr/>
      <dgm:t>
        <a:bodyPr/>
        <a:lstStyle/>
        <a:p>
          <a:endParaRPr lang="fr-FR"/>
        </a:p>
      </dgm:t>
    </dgm:pt>
    <dgm:pt modelId="{413A7D4F-B5CD-475E-8A4E-3A6DF89026B9}" type="sibTrans" cxnId="{5A83610B-4990-4491-B20D-C7B74B433654}">
      <dgm:prSet/>
      <dgm:spPr/>
      <dgm:t>
        <a:bodyPr/>
        <a:lstStyle/>
        <a:p>
          <a:endParaRPr lang="fr-FR"/>
        </a:p>
      </dgm:t>
    </dgm:pt>
    <dgm:pt modelId="{6986D539-2E78-433D-A42C-4A26EBCD462A}" type="pres">
      <dgm:prSet presAssocID="{3B825CDC-F672-4741-8EDD-07D8C54409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0823DD03-0907-414E-A579-B78586EFFD27}" type="pres">
      <dgm:prSet presAssocID="{00BAAFC0-71A8-411D-87FD-29C292EF39E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fr-FR"/>
        </a:p>
      </dgm:t>
    </dgm:pt>
    <dgm:pt modelId="{51A43E13-7F43-4440-8565-EB56CA1983DB}" type="pres">
      <dgm:prSet presAssocID="{679F4588-1682-4764-A0EE-24E92B446B34}" presName="Accent1" presStyleCnt="0"/>
      <dgm:spPr/>
    </dgm:pt>
    <dgm:pt modelId="{2BC92E3B-62D8-42D3-A102-57EA2BA9F693}" type="pres">
      <dgm:prSet presAssocID="{679F4588-1682-4764-A0EE-24E92B446B34}" presName="Accent" presStyleLbl="bgShp" presStyleIdx="0" presStyleCnt="6"/>
      <dgm:spPr/>
    </dgm:pt>
    <dgm:pt modelId="{C96E18D8-2A1A-4B8A-BA01-3A9CE956F24A}" type="pres">
      <dgm:prSet presAssocID="{679F4588-1682-4764-A0EE-24E92B446B3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F65C4C-37D2-477C-B2D6-BDF07A197859}" type="pres">
      <dgm:prSet presAssocID="{36C8FFD9-0B71-498F-8C94-A41851115B95}" presName="Accent2" presStyleCnt="0"/>
      <dgm:spPr/>
    </dgm:pt>
    <dgm:pt modelId="{4D7198FA-FFF6-4581-80D2-A37B56FDDCB6}" type="pres">
      <dgm:prSet presAssocID="{36C8FFD9-0B71-498F-8C94-A41851115B95}" presName="Accent" presStyleLbl="bgShp" presStyleIdx="1" presStyleCnt="6"/>
      <dgm:spPr/>
    </dgm:pt>
    <dgm:pt modelId="{27977DCB-903F-484B-AE31-CDD101D6053E}" type="pres">
      <dgm:prSet presAssocID="{36C8FFD9-0B71-498F-8C94-A41851115B9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087D17-76FF-43D5-95F4-13F2636B2A2F}" type="pres">
      <dgm:prSet presAssocID="{F2C318C9-08E3-47D7-AD33-868B1DEF120A}" presName="Accent3" presStyleCnt="0"/>
      <dgm:spPr/>
    </dgm:pt>
    <dgm:pt modelId="{AC491C95-2951-4906-84CA-906D45D5E70C}" type="pres">
      <dgm:prSet presAssocID="{F2C318C9-08E3-47D7-AD33-868B1DEF120A}" presName="Accent" presStyleLbl="bgShp" presStyleIdx="2" presStyleCnt="6"/>
      <dgm:spPr/>
    </dgm:pt>
    <dgm:pt modelId="{97742266-6D0B-47F6-BDCC-BFAD785F75F6}" type="pres">
      <dgm:prSet presAssocID="{F2C318C9-08E3-47D7-AD33-868B1DEF120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6327E7-E5F6-40A9-83A9-4D59258EA23D}" type="pres">
      <dgm:prSet presAssocID="{40E78953-E876-4DA3-BA0B-F9229111A1C9}" presName="Accent4" presStyleCnt="0"/>
      <dgm:spPr/>
    </dgm:pt>
    <dgm:pt modelId="{75367288-7AFD-4170-ABAA-79D93B29FA9D}" type="pres">
      <dgm:prSet presAssocID="{40E78953-E876-4DA3-BA0B-F9229111A1C9}" presName="Accent" presStyleLbl="bgShp" presStyleIdx="3" presStyleCnt="6"/>
      <dgm:spPr/>
    </dgm:pt>
    <dgm:pt modelId="{19BD84BA-8BC9-4991-8900-98E5241302A8}" type="pres">
      <dgm:prSet presAssocID="{40E78953-E876-4DA3-BA0B-F9229111A1C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AC91B9-E420-48F8-8608-290F9F1E1CF2}" type="pres">
      <dgm:prSet presAssocID="{3910A0A2-4F75-4679-BAAD-84AF5605BD00}" presName="Accent5" presStyleCnt="0"/>
      <dgm:spPr/>
    </dgm:pt>
    <dgm:pt modelId="{D4F7646D-D87E-4325-96BA-E68928A431CB}" type="pres">
      <dgm:prSet presAssocID="{3910A0A2-4F75-4679-BAAD-84AF5605BD00}" presName="Accent" presStyleLbl="bgShp" presStyleIdx="4" presStyleCnt="6"/>
      <dgm:spPr/>
    </dgm:pt>
    <dgm:pt modelId="{E95378B8-D17E-4869-AAEE-5E930819D4E0}" type="pres">
      <dgm:prSet presAssocID="{3910A0A2-4F75-4679-BAAD-84AF5605BD0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4A2587-E05E-4873-AA06-0EF34B1EDD4B}" type="pres">
      <dgm:prSet presAssocID="{7DD49234-DB18-49A1-ABE0-16CD927FE9C9}" presName="Accent6" presStyleCnt="0"/>
      <dgm:spPr/>
    </dgm:pt>
    <dgm:pt modelId="{774D9FA3-AE6B-4F30-95F8-63D3053CD59D}" type="pres">
      <dgm:prSet presAssocID="{7DD49234-DB18-49A1-ABE0-16CD927FE9C9}" presName="Accent" presStyleLbl="bgShp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81BFC371-62EA-4019-B760-490C7E3B91DA}" type="pres">
      <dgm:prSet presAssocID="{7DD49234-DB18-49A1-ABE0-16CD927FE9C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BD267B7-CCCB-4071-9D5B-2E01FF2B1F6F}" type="presOf" srcId="{679F4588-1682-4764-A0EE-24E92B446B34}" destId="{C96E18D8-2A1A-4B8A-BA01-3A9CE956F24A}" srcOrd="0" destOrd="0" presId="urn:microsoft.com/office/officeart/2011/layout/HexagonRadial#1"/>
    <dgm:cxn modelId="{0EACF1D6-648A-4717-9E09-9D3E613279CD}" type="presOf" srcId="{3910A0A2-4F75-4679-BAAD-84AF5605BD00}" destId="{E95378B8-D17E-4869-AAEE-5E930819D4E0}" srcOrd="0" destOrd="0" presId="urn:microsoft.com/office/officeart/2011/layout/HexagonRadial#1"/>
    <dgm:cxn modelId="{D093CBC8-36BE-4957-A0C0-F665E19AF673}" srcId="{00BAAFC0-71A8-411D-87FD-29C292EF39E2}" destId="{36C8FFD9-0B71-498F-8C94-A41851115B95}" srcOrd="1" destOrd="0" parTransId="{14413DF1-A188-4630-B1FE-438A9CC3E605}" sibTransId="{F7BD44B0-D7EE-41EE-9196-C3299E827C35}"/>
    <dgm:cxn modelId="{5A83610B-4990-4491-B20D-C7B74B433654}" srcId="{00BAAFC0-71A8-411D-87FD-29C292EF39E2}" destId="{7DD49234-DB18-49A1-ABE0-16CD927FE9C9}" srcOrd="5" destOrd="0" parTransId="{48E95832-C6A1-4533-908E-A0E577934E4A}" sibTransId="{413A7D4F-B5CD-475E-8A4E-3A6DF89026B9}"/>
    <dgm:cxn modelId="{0F3668A4-EA97-4C13-99BA-D67F16047B62}" srcId="{00BAAFC0-71A8-411D-87FD-29C292EF39E2}" destId="{F2C318C9-08E3-47D7-AD33-868B1DEF120A}" srcOrd="2" destOrd="0" parTransId="{BCA9F884-1206-46CA-86DB-4DA8F8C47408}" sibTransId="{4C1C4390-F74D-4586-BEB2-51ED626A2EAC}"/>
    <dgm:cxn modelId="{4915CF98-0139-4915-9741-2F2631B76355}" type="presOf" srcId="{40E78953-E876-4DA3-BA0B-F9229111A1C9}" destId="{19BD84BA-8BC9-4991-8900-98E5241302A8}" srcOrd="0" destOrd="0" presId="urn:microsoft.com/office/officeart/2011/layout/HexagonRadial#1"/>
    <dgm:cxn modelId="{C9F38741-58F2-46A2-B72D-504794182C95}" type="presOf" srcId="{F2C318C9-08E3-47D7-AD33-868B1DEF120A}" destId="{97742266-6D0B-47F6-BDCC-BFAD785F75F6}" srcOrd="0" destOrd="0" presId="urn:microsoft.com/office/officeart/2011/layout/HexagonRadial#1"/>
    <dgm:cxn modelId="{27696951-9010-42A5-8490-061259CEA888}" srcId="{00BAAFC0-71A8-411D-87FD-29C292EF39E2}" destId="{3910A0A2-4F75-4679-BAAD-84AF5605BD00}" srcOrd="4" destOrd="0" parTransId="{BAAFF488-5708-4BFF-A95E-60014AEAA25C}" sibTransId="{66008157-A44A-44DD-ACC4-49FA510F3055}"/>
    <dgm:cxn modelId="{A64E80DD-D68E-479B-8394-D03239FF8AE8}" srcId="{00BAAFC0-71A8-411D-87FD-29C292EF39E2}" destId="{679F4588-1682-4764-A0EE-24E92B446B34}" srcOrd="0" destOrd="0" parTransId="{CB2D769A-9573-4269-B502-54F86A9D64E9}" sibTransId="{23D11269-28A8-4581-9A90-F18AB51D041C}"/>
    <dgm:cxn modelId="{1054643D-66F8-4B6F-A6CD-821F86DE3124}" type="presOf" srcId="{3B825CDC-F672-4741-8EDD-07D8C5440968}" destId="{6986D539-2E78-433D-A42C-4A26EBCD462A}" srcOrd="0" destOrd="0" presId="urn:microsoft.com/office/officeart/2011/layout/HexagonRadial#1"/>
    <dgm:cxn modelId="{CBB9D4B0-C139-472E-9430-DF81CD1B6546}" type="presOf" srcId="{7DD49234-DB18-49A1-ABE0-16CD927FE9C9}" destId="{81BFC371-62EA-4019-B760-490C7E3B91DA}" srcOrd="0" destOrd="0" presId="urn:microsoft.com/office/officeart/2011/layout/HexagonRadial#1"/>
    <dgm:cxn modelId="{ECFCB7C8-6B63-4CEA-8CA6-065857B9E5D5}" type="presOf" srcId="{00BAAFC0-71A8-411D-87FD-29C292EF39E2}" destId="{0823DD03-0907-414E-A579-B78586EFFD27}" srcOrd="0" destOrd="0" presId="urn:microsoft.com/office/officeart/2011/layout/HexagonRadial#1"/>
    <dgm:cxn modelId="{C18806E1-D29B-41C3-BCD1-4710249EC5C2}" type="presOf" srcId="{36C8FFD9-0B71-498F-8C94-A41851115B95}" destId="{27977DCB-903F-484B-AE31-CDD101D6053E}" srcOrd="0" destOrd="0" presId="urn:microsoft.com/office/officeart/2011/layout/HexagonRadial#1"/>
    <dgm:cxn modelId="{A90023FE-F994-432B-AA82-BBDFF9B1C604}" srcId="{00BAAFC0-71A8-411D-87FD-29C292EF39E2}" destId="{40E78953-E876-4DA3-BA0B-F9229111A1C9}" srcOrd="3" destOrd="0" parTransId="{B2F39BB3-79F3-485C-9010-AC61D5122BD7}" sibTransId="{E4244129-28EC-41B0-BE1E-B8ECA341CA2F}"/>
    <dgm:cxn modelId="{BFF5D973-F983-4DC1-AA2C-77E604B64AE9}" srcId="{3B825CDC-F672-4741-8EDD-07D8C5440968}" destId="{00BAAFC0-71A8-411D-87FD-29C292EF39E2}" srcOrd="0" destOrd="0" parTransId="{2A538065-1DE2-4038-8B5B-148C7E435663}" sibTransId="{716B0D40-EC27-4A1B-987C-702B3C1D732C}"/>
    <dgm:cxn modelId="{6D36D6FC-2E87-463B-8E41-FB4048D51963}" type="presParOf" srcId="{6986D539-2E78-433D-A42C-4A26EBCD462A}" destId="{0823DD03-0907-414E-A579-B78586EFFD27}" srcOrd="0" destOrd="0" presId="urn:microsoft.com/office/officeart/2011/layout/HexagonRadial#1"/>
    <dgm:cxn modelId="{64E05DA4-CA44-4762-82C5-257B90FD964E}" type="presParOf" srcId="{6986D539-2E78-433D-A42C-4A26EBCD462A}" destId="{51A43E13-7F43-4440-8565-EB56CA1983DB}" srcOrd="1" destOrd="0" presId="urn:microsoft.com/office/officeart/2011/layout/HexagonRadial#1"/>
    <dgm:cxn modelId="{E3E31860-E395-47AA-BD3F-AE1B078A3585}" type="presParOf" srcId="{51A43E13-7F43-4440-8565-EB56CA1983DB}" destId="{2BC92E3B-62D8-42D3-A102-57EA2BA9F693}" srcOrd="0" destOrd="0" presId="urn:microsoft.com/office/officeart/2011/layout/HexagonRadial#1"/>
    <dgm:cxn modelId="{C33949FA-5FC1-4AF6-B056-474E46734854}" type="presParOf" srcId="{6986D539-2E78-433D-A42C-4A26EBCD462A}" destId="{C96E18D8-2A1A-4B8A-BA01-3A9CE956F24A}" srcOrd="2" destOrd="0" presId="urn:microsoft.com/office/officeart/2011/layout/HexagonRadial#1"/>
    <dgm:cxn modelId="{2BA81726-5AAF-4A16-897F-D96DBA2C94B7}" type="presParOf" srcId="{6986D539-2E78-433D-A42C-4A26EBCD462A}" destId="{7CF65C4C-37D2-477C-B2D6-BDF07A197859}" srcOrd="3" destOrd="0" presId="urn:microsoft.com/office/officeart/2011/layout/HexagonRadial#1"/>
    <dgm:cxn modelId="{998560C3-FC40-4FBD-9E4D-254F1DD5A570}" type="presParOf" srcId="{7CF65C4C-37D2-477C-B2D6-BDF07A197859}" destId="{4D7198FA-FFF6-4581-80D2-A37B56FDDCB6}" srcOrd="0" destOrd="0" presId="urn:microsoft.com/office/officeart/2011/layout/HexagonRadial#1"/>
    <dgm:cxn modelId="{F26C979B-52B9-4820-A080-0DD536BFA705}" type="presParOf" srcId="{6986D539-2E78-433D-A42C-4A26EBCD462A}" destId="{27977DCB-903F-484B-AE31-CDD101D6053E}" srcOrd="4" destOrd="0" presId="urn:microsoft.com/office/officeart/2011/layout/HexagonRadial#1"/>
    <dgm:cxn modelId="{2219B808-AD92-4AD2-9F83-FC4D4DFE1254}" type="presParOf" srcId="{6986D539-2E78-433D-A42C-4A26EBCD462A}" destId="{6A087D17-76FF-43D5-95F4-13F2636B2A2F}" srcOrd="5" destOrd="0" presId="urn:microsoft.com/office/officeart/2011/layout/HexagonRadial#1"/>
    <dgm:cxn modelId="{0D5DCC99-46C7-4B72-A8B4-FD199F2666A8}" type="presParOf" srcId="{6A087D17-76FF-43D5-95F4-13F2636B2A2F}" destId="{AC491C95-2951-4906-84CA-906D45D5E70C}" srcOrd="0" destOrd="0" presId="urn:microsoft.com/office/officeart/2011/layout/HexagonRadial#1"/>
    <dgm:cxn modelId="{2D73D787-7F07-4FE0-92E7-FD9EBC18699B}" type="presParOf" srcId="{6986D539-2E78-433D-A42C-4A26EBCD462A}" destId="{97742266-6D0B-47F6-BDCC-BFAD785F75F6}" srcOrd="6" destOrd="0" presId="urn:microsoft.com/office/officeart/2011/layout/HexagonRadial#1"/>
    <dgm:cxn modelId="{FA203A76-C894-4B37-91BB-6C4DE14DE721}" type="presParOf" srcId="{6986D539-2E78-433D-A42C-4A26EBCD462A}" destId="{096327E7-E5F6-40A9-83A9-4D59258EA23D}" srcOrd="7" destOrd="0" presId="urn:microsoft.com/office/officeart/2011/layout/HexagonRadial#1"/>
    <dgm:cxn modelId="{3EF29D48-4ED5-476A-B8D7-BA76A63D22BC}" type="presParOf" srcId="{096327E7-E5F6-40A9-83A9-4D59258EA23D}" destId="{75367288-7AFD-4170-ABAA-79D93B29FA9D}" srcOrd="0" destOrd="0" presId="urn:microsoft.com/office/officeart/2011/layout/HexagonRadial#1"/>
    <dgm:cxn modelId="{F53D3DCD-36EB-4A6F-BBAB-217AC5A66530}" type="presParOf" srcId="{6986D539-2E78-433D-A42C-4A26EBCD462A}" destId="{19BD84BA-8BC9-4991-8900-98E5241302A8}" srcOrd="8" destOrd="0" presId="urn:microsoft.com/office/officeart/2011/layout/HexagonRadial#1"/>
    <dgm:cxn modelId="{9F581755-B78F-425C-B095-C29B7F997405}" type="presParOf" srcId="{6986D539-2E78-433D-A42C-4A26EBCD462A}" destId="{B5AC91B9-E420-48F8-8608-290F9F1E1CF2}" srcOrd="9" destOrd="0" presId="urn:microsoft.com/office/officeart/2011/layout/HexagonRadial#1"/>
    <dgm:cxn modelId="{92679E80-B8C8-4653-B051-0C6C570E1702}" type="presParOf" srcId="{B5AC91B9-E420-48F8-8608-290F9F1E1CF2}" destId="{D4F7646D-D87E-4325-96BA-E68928A431CB}" srcOrd="0" destOrd="0" presId="urn:microsoft.com/office/officeart/2011/layout/HexagonRadial#1"/>
    <dgm:cxn modelId="{A0519C3E-04B2-4805-BCDB-0530D1AC6EC7}" type="presParOf" srcId="{6986D539-2E78-433D-A42C-4A26EBCD462A}" destId="{E95378B8-D17E-4869-AAEE-5E930819D4E0}" srcOrd="10" destOrd="0" presId="urn:microsoft.com/office/officeart/2011/layout/HexagonRadial#1"/>
    <dgm:cxn modelId="{77886312-02AB-453A-8E6A-8D507BCF70F3}" type="presParOf" srcId="{6986D539-2E78-433D-A42C-4A26EBCD462A}" destId="{054A2587-E05E-4873-AA06-0EF34B1EDD4B}" srcOrd="11" destOrd="0" presId="urn:microsoft.com/office/officeart/2011/layout/HexagonRadial#1"/>
    <dgm:cxn modelId="{7EF2C321-D11C-4A2C-A175-B32565BBDE86}" type="presParOf" srcId="{054A2587-E05E-4873-AA06-0EF34B1EDD4B}" destId="{774D9FA3-AE6B-4F30-95F8-63D3053CD59D}" srcOrd="0" destOrd="0" presId="urn:microsoft.com/office/officeart/2011/layout/HexagonRadial#1"/>
    <dgm:cxn modelId="{2E88426F-07B6-4E44-8909-ACDEDBF6945D}" type="presParOf" srcId="{6986D539-2E78-433D-A42C-4A26EBCD462A}" destId="{81BFC371-62EA-4019-B760-490C7E3B91DA}" srcOrd="12" destOrd="0" presId="urn:microsoft.com/office/officeart/2011/layout/HexagonRadial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3DD03-0907-414E-A579-B78586EFFD27}">
      <dsp:nvSpPr>
        <dsp:cNvPr id="0" name=""/>
        <dsp:cNvSpPr/>
      </dsp:nvSpPr>
      <dsp:spPr>
        <a:xfrm>
          <a:off x="3846537" y="1141256"/>
          <a:ext cx="1450587" cy="125481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Enterprise Information Management</a:t>
          </a:r>
          <a:endParaRPr lang="fr-FR" sz="1000" kern="1200" dirty="0"/>
        </a:p>
      </dsp:txBody>
      <dsp:txXfrm>
        <a:off x="4086920" y="1349197"/>
        <a:ext cx="969821" cy="838934"/>
      </dsp:txXfrm>
    </dsp:sp>
    <dsp:sp modelId="{4D7198FA-FFF6-4581-80D2-A37B56FDDCB6}">
      <dsp:nvSpPr>
        <dsp:cNvPr id="0" name=""/>
        <dsp:cNvSpPr/>
      </dsp:nvSpPr>
      <dsp:spPr>
        <a:xfrm>
          <a:off x="4754883" y="540911"/>
          <a:ext cx="547302" cy="47157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96E18D8-2A1A-4B8A-BA01-3A9CE956F24A}">
      <dsp:nvSpPr>
        <dsp:cNvPr id="0" name=""/>
        <dsp:cNvSpPr/>
      </dsp:nvSpPr>
      <dsp:spPr>
        <a:xfrm>
          <a:off x="3980157" y="0"/>
          <a:ext cx="1188745" cy="102840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Nettoyage</a:t>
          </a:r>
          <a:endParaRPr lang="fr-FR" sz="1000" kern="1200" dirty="0"/>
        </a:p>
      </dsp:txBody>
      <dsp:txXfrm>
        <a:off x="4177157" y="170428"/>
        <a:ext cx="794745" cy="687548"/>
      </dsp:txXfrm>
    </dsp:sp>
    <dsp:sp modelId="{AC491C95-2951-4906-84CA-906D45D5E70C}">
      <dsp:nvSpPr>
        <dsp:cNvPr id="0" name=""/>
        <dsp:cNvSpPr/>
      </dsp:nvSpPr>
      <dsp:spPr>
        <a:xfrm>
          <a:off x="5393628" y="1422502"/>
          <a:ext cx="547302" cy="47157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7977DCB-903F-484B-AE31-CDD101D6053E}">
      <dsp:nvSpPr>
        <dsp:cNvPr id="0" name=""/>
        <dsp:cNvSpPr/>
      </dsp:nvSpPr>
      <dsp:spPr>
        <a:xfrm>
          <a:off x="5070375" y="632537"/>
          <a:ext cx="1188745" cy="102840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Intégration</a:t>
          </a:r>
          <a:endParaRPr lang="fr-FR" sz="1000" kern="1200" dirty="0"/>
        </a:p>
      </dsp:txBody>
      <dsp:txXfrm>
        <a:off x="5267375" y="802965"/>
        <a:ext cx="794745" cy="687548"/>
      </dsp:txXfrm>
    </dsp:sp>
    <dsp:sp modelId="{75367288-7AFD-4170-ABAA-79D93B29FA9D}">
      <dsp:nvSpPr>
        <dsp:cNvPr id="0" name=""/>
        <dsp:cNvSpPr/>
      </dsp:nvSpPr>
      <dsp:spPr>
        <a:xfrm>
          <a:off x="4949915" y="2417653"/>
          <a:ext cx="547302" cy="47157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7742266-6D0B-47F6-BDCC-BFAD785F75F6}">
      <dsp:nvSpPr>
        <dsp:cNvPr id="0" name=""/>
        <dsp:cNvSpPr/>
      </dsp:nvSpPr>
      <dsp:spPr>
        <a:xfrm>
          <a:off x="5070375" y="1876033"/>
          <a:ext cx="1188745" cy="102840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Gestion</a:t>
          </a:r>
          <a:endParaRPr lang="fr-FR" sz="1000" kern="1200" dirty="0"/>
        </a:p>
      </dsp:txBody>
      <dsp:txXfrm>
        <a:off x="5267375" y="2046461"/>
        <a:ext cx="794745" cy="687548"/>
      </dsp:txXfrm>
    </dsp:sp>
    <dsp:sp modelId="{D4F7646D-D87E-4325-96BA-E68928A431CB}">
      <dsp:nvSpPr>
        <dsp:cNvPr id="0" name=""/>
        <dsp:cNvSpPr/>
      </dsp:nvSpPr>
      <dsp:spPr>
        <a:xfrm>
          <a:off x="3849237" y="2520953"/>
          <a:ext cx="547302" cy="47157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9BD84BA-8BC9-4991-8900-98E5241302A8}">
      <dsp:nvSpPr>
        <dsp:cNvPr id="0" name=""/>
        <dsp:cNvSpPr/>
      </dsp:nvSpPr>
      <dsp:spPr>
        <a:xfrm>
          <a:off x="3980157" y="2509279"/>
          <a:ext cx="1188745" cy="102840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Gouvernance</a:t>
          </a:r>
          <a:endParaRPr lang="fr-FR" sz="1000" kern="1200" dirty="0"/>
        </a:p>
      </dsp:txBody>
      <dsp:txXfrm>
        <a:off x="4177157" y="2679707"/>
        <a:ext cx="794745" cy="687548"/>
      </dsp:txXfrm>
    </dsp:sp>
    <dsp:sp modelId="{774D9FA3-AE6B-4F30-95F8-63D3053CD59D}">
      <dsp:nvSpPr>
        <dsp:cNvPr id="0" name=""/>
        <dsp:cNvSpPr/>
      </dsp:nvSpPr>
      <dsp:spPr>
        <a:xfrm>
          <a:off x="3200032" y="1639716"/>
          <a:ext cx="547302" cy="471573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95378B8-D17E-4869-AAEE-5E930819D4E0}">
      <dsp:nvSpPr>
        <dsp:cNvPr id="0" name=""/>
        <dsp:cNvSpPr/>
      </dsp:nvSpPr>
      <dsp:spPr>
        <a:xfrm>
          <a:off x="2884878" y="1876741"/>
          <a:ext cx="1188745" cy="102840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Archivage</a:t>
          </a:r>
          <a:endParaRPr lang="fr-FR" sz="1000" kern="1200" dirty="0"/>
        </a:p>
      </dsp:txBody>
      <dsp:txXfrm>
        <a:off x="3081878" y="2047169"/>
        <a:ext cx="794745" cy="687548"/>
      </dsp:txXfrm>
    </dsp:sp>
    <dsp:sp modelId="{81BFC371-62EA-4019-B760-490C7E3B91DA}">
      <dsp:nvSpPr>
        <dsp:cNvPr id="0" name=""/>
        <dsp:cNvSpPr/>
      </dsp:nvSpPr>
      <dsp:spPr>
        <a:xfrm>
          <a:off x="2884878" y="631122"/>
          <a:ext cx="1188745" cy="102840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Création</a:t>
          </a:r>
          <a:endParaRPr lang="fr-FR" sz="1000" kern="1200" dirty="0"/>
        </a:p>
      </dsp:txBody>
      <dsp:txXfrm>
        <a:off x="3081878" y="801550"/>
        <a:ext cx="794745" cy="687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#1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D8A8D-BE93-46FD-A6EC-A520A5680786}" type="datetimeFigureOut">
              <a:rPr lang="fr-FR" smtClean="0"/>
              <a:pPr/>
              <a:t>02/12/2013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5DE26-0F28-4B99-82CF-24FFA82F71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221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Goal: To identify data quality as the #1 problem for BI adoption.</a:t>
            </a:r>
          </a:p>
          <a:p>
            <a:endParaRPr lang="en-US" dirty="0" smtClean="0"/>
          </a:p>
          <a:p>
            <a:r>
              <a:rPr lang="en-US" dirty="0" smtClean="0"/>
              <a:t>Please note: This slide and the four slides that follow it all present different views of this problem – tell the story piece by piece, without spending too much time on any one slide. Don’t spend more than a few seconds on this slide or the two slides that follow. You’re not trying to dive deep – you’re simply highlighting that this is not an isolated problem,</a:t>
            </a:r>
            <a:r>
              <a:rPr lang="en-US" baseline="0" dirty="0" smtClean="0"/>
              <a:t> but is instead something that is the biggest problem for a broad set of businesses.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5A5AB-9D22-4354-8089-2AE811D4E2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3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Goal: To demonstrate that the data quality problem</a:t>
            </a:r>
            <a:r>
              <a:rPr lang="en-US" baseline="0" dirty="0" smtClean="0"/>
              <a:t> affects a broad range of scenarios, and isn’t limited only to BI. We started the presentation off with a BI scenario because this will be familiar to most audience members, but the lack of consistent and credible data is an impediment to any IT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5A5AB-9D22-4354-8089-2AE811D4E2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80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30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86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29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04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39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" y="5987092"/>
            <a:ext cx="784331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98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435280" cy="657556"/>
          </a:xfrm>
        </p:spPr>
        <p:txBody>
          <a:bodyPr/>
          <a:lstStyle>
            <a:lvl1pPr algn="l">
              <a:defRPr sz="4800" b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99081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" y="5987092"/>
            <a:ext cx="784331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75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85897"/>
            <a:ext cx="9144000" cy="97210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fr-FR" dirty="0" smtClean="0">
                <a:solidFill>
                  <a:srgbClr val="B9141A"/>
                </a:solidFill>
              </a:rPr>
              <a:t>#JSS2013</a:t>
            </a:r>
            <a:endParaRPr lang="fr-FR" dirty="0">
              <a:solidFill>
                <a:srgbClr val="B914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62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4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2"/>
          <a:stretch/>
        </p:blipFill>
        <p:spPr>
          <a:xfrm>
            <a:off x="5303518" y="3790765"/>
            <a:ext cx="3840482" cy="2734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90" y="266328"/>
            <a:ext cx="7747442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chemeClr val="bg1"/>
                </a:solidFill>
                <a:latin typeface="+mn-lt"/>
              </a:rPr>
              <a:t>Les journées</a:t>
            </a:r>
          </a:p>
          <a:p>
            <a:r>
              <a:rPr lang="fr-FR" sz="8000" dirty="0" smtClean="0">
                <a:solidFill>
                  <a:schemeClr val="bg1"/>
                </a:solidFill>
                <a:latin typeface="+mn-lt"/>
              </a:rPr>
              <a:t>SQL</a:t>
            </a:r>
            <a:r>
              <a:rPr lang="fr-FR" sz="8000" baseline="0" dirty="0" smtClean="0">
                <a:solidFill>
                  <a:schemeClr val="bg1"/>
                </a:solidFill>
                <a:latin typeface="+mn-lt"/>
              </a:rPr>
              <a:t> Server 2013</a:t>
            </a:r>
            <a:r>
              <a:rPr lang="fr-FR" sz="3600" baseline="0" dirty="0" smtClean="0">
                <a:solidFill>
                  <a:schemeClr val="bg1"/>
                </a:solidFill>
                <a:latin typeface="+mn-lt"/>
              </a:rPr>
              <a:t> </a:t>
            </a:r>
            <a:endParaRPr lang="fr-FR" sz="8000" baseline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25090"/>
            <a:ext cx="286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Un événement organisé</a:t>
            </a:r>
            <a:r>
              <a:rPr lang="fr-FR" sz="1400" baseline="0" dirty="0" smtClean="0">
                <a:solidFill>
                  <a:schemeClr val="bg1"/>
                </a:solidFill>
              </a:rPr>
              <a:t> par GUSS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49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2"/>
          <a:stretch/>
        </p:blipFill>
        <p:spPr>
          <a:xfrm>
            <a:off x="5303518" y="3790765"/>
            <a:ext cx="3840482" cy="2734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90" y="266328"/>
            <a:ext cx="39531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+mn-lt"/>
              </a:rPr>
              <a:t>Les journées</a:t>
            </a:r>
          </a:p>
          <a:p>
            <a:r>
              <a:rPr lang="fr-FR" sz="4000" dirty="0" smtClean="0">
                <a:solidFill>
                  <a:schemeClr val="bg1"/>
                </a:solidFill>
                <a:latin typeface="+mn-lt"/>
              </a:rPr>
              <a:t>SQL</a:t>
            </a:r>
            <a:r>
              <a:rPr lang="fr-FR" sz="4000" baseline="0" dirty="0" smtClean="0">
                <a:solidFill>
                  <a:schemeClr val="bg1"/>
                </a:solidFill>
                <a:latin typeface="+mn-lt"/>
              </a:rPr>
              <a:t> Server 2013</a:t>
            </a:r>
            <a:r>
              <a:rPr lang="fr-FR" sz="1400" baseline="0" dirty="0" smtClean="0">
                <a:solidFill>
                  <a:schemeClr val="bg1"/>
                </a:solidFill>
                <a:latin typeface="+mn-lt"/>
              </a:rPr>
              <a:t> </a:t>
            </a:r>
            <a:endParaRPr lang="fr-FR" sz="4000" baseline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25090"/>
            <a:ext cx="286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Un événement organisé</a:t>
            </a:r>
            <a:r>
              <a:rPr lang="fr-FR" sz="1400" baseline="0" dirty="0" smtClean="0">
                <a:solidFill>
                  <a:schemeClr val="bg1"/>
                </a:solidFill>
              </a:rPr>
              <a:t> par GUSS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5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02/12/2013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02/12/2013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02/12/2013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90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4"/>
            <a:ext cx="6946031" cy="1362075"/>
          </a:xfrm>
        </p:spPr>
        <p:txBody>
          <a:bodyPr anchor="t"/>
          <a:lstStyle>
            <a:lvl1pPr algn="l">
              <a:defRPr sz="4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3"/>
            <a:ext cx="6946031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80527" y="-987491"/>
            <a:ext cx="10223953" cy="4903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866" dirty="0">
                <a:solidFill>
                  <a:srgbClr val="B9141A"/>
                </a:solidFill>
                <a:latin typeface="Segoe UI Light"/>
                <a:cs typeface="Arial" panose="020B0604020202020204" pitchFamily="34" charset="0"/>
              </a:rPr>
              <a:t>demo</a:t>
            </a:r>
            <a:endParaRPr lang="en-US" sz="45866" dirty="0">
              <a:solidFill>
                <a:srgbClr val="B9141A"/>
              </a:solidFill>
              <a:latin typeface="Segoe UI Ligh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" y="5987092"/>
            <a:ext cx="784331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59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02/12/2013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6410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8" y="471947"/>
            <a:ext cx="56356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6964" y="14908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E24319"/>
                </a:solidFill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13B65D-95E5-4026-938F-04EE0D8F37F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400">
                <a:latin typeface="+mj-lt"/>
                <a:ea typeface="Segoe UI" pitchFamily="34" charset="0"/>
                <a:cs typeface="Segoe UI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latin typeface="+mj-lt"/>
                <a:ea typeface="Segoe UI" pitchFamily="34" charset="0"/>
                <a:cs typeface="Segoe UI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2400">
                <a:latin typeface="+mj-lt"/>
                <a:ea typeface="Segoe UI" pitchFamily="34" charset="0"/>
                <a:cs typeface="Segoe UI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2400">
                <a:latin typeface="+mj-lt"/>
                <a:ea typeface="Segoe UI" pitchFamily="34" charset="0"/>
                <a:cs typeface="Segoe UI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2400">
                <a:latin typeface="+mj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3"/>
          <p:cNvSpPr txBox="1">
            <a:spLocks/>
          </p:cNvSpPr>
          <p:nvPr userDrawn="1"/>
        </p:nvSpPr>
        <p:spPr>
          <a:xfrm>
            <a:off x="179512" y="6356350"/>
            <a:ext cx="2664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egoe UI Ligh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latin typeface="+mj-lt"/>
              </a:rPr>
              <a:t>© MCNEXT 2011 – All Right </a:t>
            </a:r>
            <a:r>
              <a:rPr lang="fr-FR" dirty="0" err="1" smtClean="0">
                <a:latin typeface="+mj-lt"/>
              </a:rPr>
              <a:t>Reserved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32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457200" y="1124748"/>
            <a:ext cx="8382000" cy="5204089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363272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" y="5987092"/>
            <a:ext cx="784331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71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457200" y="1124748"/>
            <a:ext cx="8382000" cy="5204089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363272" cy="657556"/>
          </a:xfrm>
        </p:spPr>
        <p:txBody>
          <a:bodyPr/>
          <a:lstStyle>
            <a:lvl1pPr algn="l">
              <a:defRPr sz="4800" b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214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p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7380312" y="1124748"/>
            <a:ext cx="1458888" cy="499255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363272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57200" y="1124748"/>
            <a:ext cx="6716452" cy="49925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" y="5987092"/>
            <a:ext cx="784331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72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4917147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4917148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19256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" y="5987092"/>
            <a:ext cx="784331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23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4917147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4917148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19256" cy="657556"/>
          </a:xfrm>
        </p:spPr>
        <p:txBody>
          <a:bodyPr/>
          <a:lstStyle>
            <a:lvl1pPr algn="l">
              <a:defRPr sz="4800" b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2728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7"/>
            <a:ext cx="4040188" cy="639761"/>
          </a:xfrm>
        </p:spPr>
        <p:txBody>
          <a:bodyPr anchor="b"/>
          <a:lstStyle>
            <a:lvl1pPr marL="0" indent="0">
              <a:buNone/>
              <a:defRPr sz="2667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4508"/>
            <a:ext cx="4040188" cy="4352793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24747"/>
            <a:ext cx="4041775" cy="639761"/>
          </a:xfrm>
        </p:spPr>
        <p:txBody>
          <a:bodyPr anchor="b"/>
          <a:lstStyle>
            <a:lvl1pPr marL="0" indent="0">
              <a:buNone/>
              <a:defRPr sz="2667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764508"/>
            <a:ext cx="4041775" cy="4352793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19256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" y="5987092"/>
            <a:ext cx="784331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6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435280" cy="657556"/>
          </a:xfrm>
        </p:spPr>
        <p:txBody>
          <a:bodyPr/>
          <a:lstStyle>
            <a:lvl1pPr algn="l">
              <a:defRPr sz="4800" b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" y="5987092"/>
            <a:ext cx="784331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84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5990"/>
            <a:ext cx="8229600" cy="84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 style du titre</a:t>
            </a:r>
            <a:endParaRPr lang="fr-FR" noProof="0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32454"/>
            <a:ext cx="8229600" cy="500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6405334"/>
            <a:ext cx="9144000" cy="452669"/>
          </a:xfrm>
          <a:prstGeom prst="rect">
            <a:avLst/>
          </a:prstGeom>
          <a:solidFill>
            <a:srgbClr val="B9141A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1867" dirty="0" smtClean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#JSS2013</a:t>
            </a:r>
            <a:endParaRPr lang="fr-FR" sz="1867" dirty="0">
              <a:solidFill>
                <a:schemeClr val="bg1"/>
              </a:solidFill>
              <a:latin typeface="+mn-lt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8189" y="5752909"/>
            <a:ext cx="1565812" cy="65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4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4800" b="0" kern="1200" cap="none" spc="-133" baseline="0" dirty="0" smtClean="0">
          <a:ln w="3175">
            <a:noFill/>
          </a:ln>
          <a:solidFill>
            <a:schemeClr val="tx1">
              <a:lumMod val="75000"/>
              <a:lumOff val="25000"/>
            </a:schemeClr>
          </a:solidFill>
          <a:effectLst/>
          <a:latin typeface="+mj-lt"/>
          <a:ea typeface="+mn-ea"/>
          <a:cs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gif"/><Relationship Id="rId18" Type="http://schemas.openxmlformats.org/officeDocument/2006/relationships/image" Target="../media/image40.png"/><Relationship Id="rId3" Type="http://schemas.openxmlformats.org/officeDocument/2006/relationships/image" Target="../media/image26.png"/><Relationship Id="rId21" Type="http://schemas.openxmlformats.org/officeDocument/2006/relationships/image" Target="../media/image43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11" Type="http://schemas.microsoft.com/office/2007/relationships/hdphoto" Target="../media/hdphoto1.wdp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19" Type="http://schemas.openxmlformats.org/officeDocument/2006/relationships/image" Target="../media/image41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jpg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emf"/><Relationship Id="rId5" Type="http://schemas.openxmlformats.org/officeDocument/2006/relationships/image" Target="../media/image59.jpeg"/><Relationship Id="rId4" Type="http://schemas.openxmlformats.org/officeDocument/2006/relationships/image" Target="../media/image5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emf"/><Relationship Id="rId5" Type="http://schemas.openxmlformats.org/officeDocument/2006/relationships/image" Target="../media/image59.jpe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msdn.microsoft.com/en-us/library/microsoft.masterdataservices.services.servicecontracts.iservice_methods(v=sql.110).aspx" TargetMode="External"/><Relationship Id="rId3" Type="http://schemas.openxmlformats.org/officeDocument/2006/relationships/hyperlink" Target="http://blogs.msdn.com/b/dqs/" TargetMode="External"/><Relationship Id="rId7" Type="http://schemas.openxmlformats.org/officeDocument/2006/relationships/hyperlink" Target="http://www.microsoft.com/casestudies/Microsoft-SQL-Server-2012/Great-Western-Bank/Fast-Growing-Bank-Gains-Customers-and-Maximizes-Profits-with-Microsoft-BI-Tools/4000011340" TargetMode="External"/><Relationship Id="rId2" Type="http://schemas.openxmlformats.org/officeDocument/2006/relationships/hyperlink" Target="http://sqlblog.com/blogs/mds_team/default.aspx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microsoft.com/casestudies/Microsoft-SQL-Server-2012-Enterprise/AREVA/Energy-Firm-Speeds-the-Delivery-of-Reliable-Centralized-Master-Data-to-Customers/710000000203" TargetMode="External"/><Relationship Id="rId5" Type="http://schemas.openxmlformats.org/officeDocument/2006/relationships/hyperlink" Target="https://domainvalueimport.codeplex.com/" TargetMode="External"/><Relationship Id="rId4" Type="http://schemas.openxmlformats.org/officeDocument/2006/relationships/hyperlink" Target="http://ssisdqsmatching.codeplex.com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hyperlink" Target="http://fbro.wordpress.com/" TargetMode="External"/><Relationship Id="rId4" Type="http://schemas.openxmlformats.org/officeDocument/2006/relationships/image" Target="../media/image11.jpeg"/><Relationship Id="rId9" Type="http://schemas.openxmlformats.org/officeDocument/2006/relationships/hyperlink" Target="http://mybitips.blogspot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6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EIM : la </a:t>
            </a:r>
            <a:r>
              <a:rPr lang="en-US" dirty="0" err="1" smtClean="0"/>
              <a:t>problématique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9" y="1656889"/>
            <a:ext cx="7592172" cy="345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29474" y="2081993"/>
            <a:ext cx="2738239" cy="323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101" b="1" dirty="0">
                <a:solidFill>
                  <a:srgbClr val="FF0000"/>
                </a:solidFill>
              </a:rPr>
              <a:t>Top 3 </a:t>
            </a:r>
            <a:r>
              <a:rPr lang="en-US" sz="2101" b="1" dirty="0" smtClean="0">
                <a:solidFill>
                  <a:srgbClr val="FF0000"/>
                </a:solidFill>
              </a:rPr>
              <a:t>des obstacles </a:t>
            </a:r>
            <a:endParaRPr lang="en-US" sz="2101" b="1" dirty="0">
              <a:solidFill>
                <a:srgbClr val="FF0000"/>
              </a:solidFill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826581" y="2163064"/>
            <a:ext cx="4118706" cy="1694165"/>
            <a:chOff x="826580" y="2393480"/>
            <a:chExt cx="4118706" cy="225829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56784" y="1463276"/>
              <a:ext cx="2258298" cy="4118706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509602" y="2777856"/>
              <a:ext cx="188055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37418" y="3490946"/>
              <a:ext cx="100352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43176" y="4186784"/>
              <a:ext cx="287832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39295" y="5154989"/>
            <a:ext cx="6980707" cy="17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25" i="1" dirty="0"/>
              <a:t>Source: Information Week Reports, 2011</a:t>
            </a:r>
          </a:p>
        </p:txBody>
      </p:sp>
    </p:spTree>
    <p:extLst>
      <p:ext uri="{BB962C8B-B14F-4D97-AF65-F5344CB8AC3E}">
        <p14:creationId xmlns:p14="http://schemas.microsoft.com/office/powerpoint/2010/main" val="12475120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exagon 27"/>
          <p:cNvSpPr/>
          <p:nvPr/>
        </p:nvSpPr>
        <p:spPr>
          <a:xfrm>
            <a:off x="3851920" y="3389475"/>
            <a:ext cx="547302" cy="471573"/>
          </a:xfrm>
          <a:prstGeom prst="hexagon">
            <a:avLst>
              <a:gd name="adj" fmla="val 28900"/>
              <a:gd name="vf" fmla="val 115470"/>
            </a:avLst>
          </a:prstGeom>
          <a:blipFill rotWithShape="0">
            <a:blip r:embed="rId2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ZoneTexte 2"/>
          <p:cNvSpPr txBox="1"/>
          <p:nvPr/>
        </p:nvSpPr>
        <p:spPr>
          <a:xfrm>
            <a:off x="357158" y="1181651"/>
            <a:ext cx="81439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“</a:t>
            </a:r>
            <a:r>
              <a:rPr lang="en-US" i="1" dirty="0" smtClean="0"/>
              <a:t>Enterprise information management (EIM) is a set of business processes, disciplines and practices used to manage the information created from an organization's data. […] The goal is to provide and preserve information as a business asset that remains secure, easily accessible, meaningful, accurate and timely.</a:t>
            </a:r>
            <a:r>
              <a:rPr lang="en-US" dirty="0" smtClean="0"/>
              <a:t>” </a:t>
            </a:r>
          </a:p>
          <a:p>
            <a:pPr algn="r"/>
            <a:r>
              <a:rPr lang="en-US" sz="1200" i="1" dirty="0" smtClean="0"/>
              <a:t>Source: </a:t>
            </a:r>
            <a:r>
              <a:rPr lang="en-US" sz="1200" i="1" dirty="0" err="1" smtClean="0"/>
              <a:t>SearchContentManagement</a:t>
            </a:r>
            <a:r>
              <a:rPr lang="en-US" sz="1200" i="1" dirty="0" smtClean="0"/>
              <a:t>, 2011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EIM : une définition ?</a:t>
            </a:r>
            <a:endParaRPr lang="fr-FR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786039487"/>
              </p:ext>
            </p:extLst>
          </p:nvPr>
        </p:nvGraphicFramePr>
        <p:xfrm>
          <a:off x="0" y="2843644"/>
          <a:ext cx="9144000" cy="3537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EIM : </a:t>
            </a:r>
            <a:r>
              <a:rPr lang="en-US" dirty="0"/>
              <a:t>l</a:t>
            </a:r>
            <a:r>
              <a:rPr lang="en-US" dirty="0" smtClean="0"/>
              <a:t>es </a:t>
            </a:r>
            <a:r>
              <a:rPr lang="en-US" dirty="0" err="1" smtClean="0"/>
              <a:t>composants</a:t>
            </a:r>
            <a:r>
              <a:rPr lang="en-US" dirty="0" smtClean="0"/>
              <a:t> 2012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127752" y="1335652"/>
            <a:ext cx="8891492" cy="4397604"/>
            <a:chOff x="78626" y="1163752"/>
            <a:chExt cx="8891492" cy="4397604"/>
          </a:xfrm>
        </p:grpSpPr>
        <p:pic>
          <p:nvPicPr>
            <p:cNvPr id="10" name="Picture 9"/>
            <p:cNvPicPr preferRelativeResize="0">
              <a:picLocks/>
            </p:cNvPicPr>
            <p:nvPr/>
          </p:nvPicPr>
          <p:blipFill>
            <a:blip r:embed="rId2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19872" y="1763140"/>
              <a:ext cx="2088232" cy="57606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26" y="3149594"/>
              <a:ext cx="2088231" cy="57288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0E0E0"/>
                </a:clrFrom>
                <a:clrTo>
                  <a:srgbClr val="E0E0E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19872" y="4509120"/>
              <a:ext cx="2088233" cy="57288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872" y="3139651"/>
              <a:ext cx="2084509" cy="57288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cxnSp>
          <p:nvCxnSpPr>
            <p:cNvPr id="35" name="Straight Arrow Connector 34"/>
            <p:cNvCxnSpPr>
              <a:stCxn id="15" idx="3"/>
              <a:endCxn id="10" idx="1"/>
            </p:cNvCxnSpPr>
            <p:nvPr/>
          </p:nvCxnSpPr>
          <p:spPr>
            <a:xfrm flipV="1">
              <a:off x="2166857" y="2051173"/>
              <a:ext cx="1253015" cy="13848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5" idx="3"/>
              <a:endCxn id="29" idx="1"/>
            </p:cNvCxnSpPr>
            <p:nvPr/>
          </p:nvCxnSpPr>
          <p:spPr>
            <a:xfrm flipV="1">
              <a:off x="2166857" y="3426094"/>
              <a:ext cx="1253015" cy="994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5" idx="3"/>
              <a:endCxn id="16" idx="1"/>
            </p:cNvCxnSpPr>
            <p:nvPr/>
          </p:nvCxnSpPr>
          <p:spPr>
            <a:xfrm>
              <a:off x="2166857" y="3436037"/>
              <a:ext cx="1253015" cy="13595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6876257" y="1924337"/>
              <a:ext cx="2086503" cy="61361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Règles métier</a:t>
              </a:r>
              <a:endParaRPr lang="fr-FR" sz="1600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876256" y="3436037"/>
              <a:ext cx="2086503" cy="61361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DQS </a:t>
              </a:r>
              <a:r>
                <a:rPr lang="fr-FR" sz="1600" dirty="0" err="1" smtClean="0"/>
                <a:t>Cleansing</a:t>
              </a:r>
              <a:endParaRPr lang="fr-FR" sz="1600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883615" y="4191887"/>
              <a:ext cx="2086503" cy="61361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Nettoyage</a:t>
              </a:r>
              <a:endParaRPr lang="fr-FR" sz="1600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878250" y="2680187"/>
              <a:ext cx="2084509" cy="61361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Import des données</a:t>
              </a:r>
              <a:endParaRPr lang="fr-FR" sz="16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876255" y="1163752"/>
              <a:ext cx="2086503" cy="61361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Référentiel</a:t>
              </a:r>
              <a:endParaRPr lang="fr-FR" sz="16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876255" y="4947737"/>
              <a:ext cx="2086503" cy="61361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err="1" smtClean="0"/>
                <a:t>Dédoublonnage</a:t>
              </a:r>
              <a:endParaRPr lang="fr-FR" sz="1600" dirty="0"/>
            </a:p>
          </p:txBody>
        </p:sp>
        <p:cxnSp>
          <p:nvCxnSpPr>
            <p:cNvPr id="49" name="Straight Arrow Connector 48"/>
            <p:cNvCxnSpPr>
              <a:stCxn id="10" idx="3"/>
              <a:endCxn id="47" idx="1"/>
            </p:cNvCxnSpPr>
            <p:nvPr/>
          </p:nvCxnSpPr>
          <p:spPr>
            <a:xfrm flipV="1">
              <a:off x="5508104" y="1470562"/>
              <a:ext cx="1368151" cy="58061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0" idx="3"/>
              <a:endCxn id="43" idx="1"/>
            </p:cNvCxnSpPr>
            <p:nvPr/>
          </p:nvCxnSpPr>
          <p:spPr>
            <a:xfrm>
              <a:off x="5508104" y="2051173"/>
              <a:ext cx="1368153" cy="17997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29" idx="3"/>
              <a:endCxn id="46" idx="1"/>
            </p:cNvCxnSpPr>
            <p:nvPr/>
          </p:nvCxnSpPr>
          <p:spPr>
            <a:xfrm flipV="1">
              <a:off x="5504381" y="2986997"/>
              <a:ext cx="1373869" cy="43909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29" idx="3"/>
              <a:endCxn id="44" idx="1"/>
            </p:cNvCxnSpPr>
            <p:nvPr/>
          </p:nvCxnSpPr>
          <p:spPr>
            <a:xfrm>
              <a:off x="5504381" y="3426094"/>
              <a:ext cx="1371875" cy="31675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16" idx="3"/>
              <a:endCxn id="45" idx="1"/>
            </p:cNvCxnSpPr>
            <p:nvPr/>
          </p:nvCxnSpPr>
          <p:spPr>
            <a:xfrm flipV="1">
              <a:off x="5508105" y="4498697"/>
              <a:ext cx="1375510" cy="2968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16" idx="3"/>
              <a:endCxn id="48" idx="1"/>
            </p:cNvCxnSpPr>
            <p:nvPr/>
          </p:nvCxnSpPr>
          <p:spPr>
            <a:xfrm>
              <a:off x="5508105" y="4795563"/>
              <a:ext cx="1368150" cy="4589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8462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39842" y="2534982"/>
            <a:ext cx="7928996" cy="1998850"/>
            <a:chOff x="539842" y="2534982"/>
            <a:chExt cx="7928996" cy="1998850"/>
          </a:xfrm>
        </p:grpSpPr>
        <p:grpSp>
          <p:nvGrpSpPr>
            <p:cNvPr id="16" name="Group 15"/>
            <p:cNvGrpSpPr/>
            <p:nvPr/>
          </p:nvGrpSpPr>
          <p:grpSpPr>
            <a:xfrm>
              <a:off x="539842" y="2534982"/>
              <a:ext cx="7928996" cy="1998850"/>
              <a:chOff x="539842" y="2534982"/>
              <a:chExt cx="7928996" cy="1998850"/>
            </a:xfrm>
          </p:grpSpPr>
          <p:grpSp>
            <p:nvGrpSpPr>
              <p:cNvPr id="3" name="Group 13"/>
              <p:cNvGrpSpPr/>
              <p:nvPr/>
            </p:nvGrpSpPr>
            <p:grpSpPr>
              <a:xfrm>
                <a:off x="539842" y="2534982"/>
                <a:ext cx="7928996" cy="1998850"/>
                <a:chOff x="-1" y="2802273"/>
                <a:chExt cx="9144000" cy="1998850"/>
              </a:xfrm>
            </p:grpSpPr>
            <p:sp>
              <p:nvSpPr>
                <p:cNvPr id="130" name="Rounded Rectangle 129"/>
                <p:cNvSpPr/>
                <p:nvPr/>
              </p:nvSpPr>
              <p:spPr>
                <a:xfrm>
                  <a:off x="-1" y="3243199"/>
                  <a:ext cx="9144000" cy="1557924"/>
                </a:xfrm>
                <a:prstGeom prst="roundRect">
                  <a:avLst>
                    <a:gd name="adj" fmla="val 0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83124" tIns="41562" rIns="83124" bIns="41562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862502">
                    <a:lnSpc>
                      <a:spcPct val="90000"/>
                    </a:lnSpc>
                  </a:pPr>
                  <a:endParaRPr lang="en-US" sz="1909" dirty="0">
                    <a:ln w="3175">
                      <a:noFill/>
                    </a:ln>
                    <a:solidFill>
                      <a:srgbClr val="FFFFFF"/>
                    </a:solidFill>
                    <a:latin typeface="Segoe Condensed" pitchFamily="34" charset="0"/>
                    <a:cs typeface="Arial" charset="0"/>
                  </a:endParaRPr>
                </a:p>
                <a:p>
                  <a:pPr algn="ctr" defTabSz="862502">
                    <a:lnSpc>
                      <a:spcPct val="90000"/>
                    </a:lnSpc>
                  </a:pPr>
                  <a:endParaRPr lang="en-US" sz="1909" dirty="0">
                    <a:ln w="3175">
                      <a:noFill/>
                    </a:ln>
                    <a:solidFill>
                      <a:srgbClr val="FFFFFF"/>
                    </a:solidFill>
                    <a:latin typeface="Segoe Condensed" pitchFamily="34" charset="0"/>
                    <a:cs typeface="Arial" charset="0"/>
                  </a:endParaRPr>
                </a:p>
              </p:txBody>
            </p:sp>
            <p:pic>
              <p:nvPicPr>
                <p:cNvPr id="120" name="Picture 7" descr="\\SFP\Work\White_Whale\3-22036_Kuleen_Bharadwaj\PPT\4_SQL Server Renewal\SFP_Art\Icons\Chris Icons\cube_blue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68324" y="3326775"/>
                  <a:ext cx="793375" cy="7108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3" descr="\\SFP\Work\White_Whale\3-22036_Kuleen_Bharadwaj\PPT\4_SQL Server Renewal\SFP_Art\Icons\Chris Icons\report on browser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411031" y="3327495"/>
                  <a:ext cx="814495" cy="6126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1467986" y="3324394"/>
                  <a:ext cx="1582848" cy="4279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862787">
                    <a:lnSpc>
                      <a:spcPct val="90000"/>
                    </a:lnSpc>
                  </a:pPr>
                  <a:r>
                    <a:rPr lang="en-US" sz="1545" dirty="0">
                      <a:solidFill>
                        <a:srgbClr val="FFFFFF"/>
                      </a:solidFill>
                      <a:cs typeface="Tahoma"/>
                    </a:rPr>
                    <a:t>Analysis </a:t>
                  </a:r>
                </a:p>
                <a:p>
                  <a:pPr algn="ctr" defTabSz="862787">
                    <a:lnSpc>
                      <a:spcPct val="90000"/>
                    </a:lnSpc>
                  </a:pPr>
                  <a:r>
                    <a:rPr lang="en-US" sz="1545" dirty="0">
                      <a:solidFill>
                        <a:srgbClr val="FFFFFF"/>
                      </a:solidFill>
                      <a:cs typeface="Tahoma"/>
                    </a:rPr>
                    <a:t>Services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002330" y="3342789"/>
                  <a:ext cx="1752962" cy="4279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862787">
                    <a:lnSpc>
                      <a:spcPct val="90000"/>
                    </a:lnSpc>
                  </a:pPr>
                  <a:r>
                    <a:rPr lang="en-US" sz="1545" dirty="0">
                      <a:solidFill>
                        <a:srgbClr val="FFFFFF"/>
                      </a:solidFill>
                      <a:cs typeface="Tahoma"/>
                    </a:rPr>
                    <a:t>Reporting</a:t>
                  </a:r>
                  <a:r>
                    <a:rPr lang="en-US" sz="1545" dirty="0">
                      <a:solidFill>
                        <a:srgbClr val="FFFFFF"/>
                      </a:solidFill>
                      <a:latin typeface="Tahoma"/>
                      <a:cs typeface="Tahoma"/>
                    </a:rPr>
                    <a:t> </a:t>
                  </a:r>
                </a:p>
                <a:p>
                  <a:pPr algn="ctr" defTabSz="862787">
                    <a:lnSpc>
                      <a:spcPct val="90000"/>
                    </a:lnSpc>
                  </a:pPr>
                  <a:r>
                    <a:rPr lang="en-US" sz="1545" dirty="0">
                      <a:solidFill>
                        <a:srgbClr val="FFFFFF"/>
                      </a:solidFill>
                      <a:cs typeface="Tahoma"/>
                    </a:rPr>
                    <a:t>Services</a:t>
                  </a:r>
                </a:p>
              </p:txBody>
            </p:sp>
            <p:sp>
              <p:nvSpPr>
                <p:cNvPr id="53" name="Right Brace 52"/>
                <p:cNvSpPr/>
                <p:nvPr/>
              </p:nvSpPr>
              <p:spPr>
                <a:xfrm>
                  <a:off x="5369175" y="3317124"/>
                  <a:ext cx="120575" cy="1336996"/>
                </a:xfrm>
                <a:prstGeom prst="rightBrace">
                  <a:avLst>
                    <a:gd name="adj1" fmla="val 50767"/>
                    <a:gd name="adj2" fmla="val 50000"/>
                  </a:avLst>
                </a:prstGeom>
                <a:noFill/>
                <a:ln w="12700" cap="flat" cmpd="sng" algn="ctr">
                  <a:solidFill>
                    <a:sysClr val="window" lastClr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63500" algn="ctr" rotWithShape="0">
                    <a:sysClr val="window" lastClr="FFFFFF"/>
                  </a:outerShdw>
                </a:effectLst>
              </p:spPr>
              <p:txBody>
                <a:bodyPr rtlCol="0" anchor="ctr"/>
                <a:lstStyle/>
                <a:p>
                  <a:pPr algn="ctr" defTabSz="862787">
                    <a:lnSpc>
                      <a:spcPct val="90000"/>
                    </a:lnSpc>
                  </a:pPr>
                  <a:endParaRPr lang="en-US" sz="1636" dirty="0">
                    <a:solidFill>
                      <a:srgbClr val="FFFFFF"/>
                    </a:solidFill>
                    <a:latin typeface="Segoe Condensed" pitchFamily="34" charset="0"/>
                  </a:endParaRPr>
                </a:p>
              </p:txBody>
            </p:sp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8404" y="4113359"/>
                  <a:ext cx="792620" cy="61043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4" name="Group 124"/>
                <p:cNvGrpSpPr/>
                <p:nvPr/>
              </p:nvGrpSpPr>
              <p:grpSpPr>
                <a:xfrm>
                  <a:off x="4454622" y="4041960"/>
                  <a:ext cx="770903" cy="612160"/>
                  <a:chOff x="5909319" y="31035"/>
                  <a:chExt cx="1369030" cy="908321"/>
                </a:xfrm>
              </p:grpSpPr>
              <p:pic>
                <p:nvPicPr>
                  <p:cNvPr id="126" name="Picture 4" descr="\\SFP\Work\White_Whale\3-22036_Kuleen_Bharadwaj\PPT\4_SQL Server Renewal\SFP_Art\Icons\Chris Icons\Folder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65525" y="31035"/>
                    <a:ext cx="1012824" cy="77033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7" name="Picture 5" descr="\\SFP\Work\White_Whale\3-22036_Kuleen_Bharadwaj\PPT\4_SQL Server Renewal\SFP_Art\Icons\Chris Icons\folder forground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87419" y="171260"/>
                    <a:ext cx="1005555" cy="76809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8" name="Picture 5" descr="\\SFP\Work\White_Whale\3-22036_Kuleen_Bharadwaj\PPT\4_SQL Server Renewal\SFP_Art\Icons\Chris Icons\folder forground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09319" y="309247"/>
                    <a:ext cx="815005" cy="62254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1321024" y="4186663"/>
                  <a:ext cx="1876772" cy="4279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862787">
                    <a:lnSpc>
                      <a:spcPct val="90000"/>
                    </a:lnSpc>
                  </a:pPr>
                  <a:r>
                    <a:rPr lang="en-US" sz="1545" b="1" dirty="0">
                      <a:solidFill>
                        <a:schemeClr val="bg1"/>
                      </a:solidFill>
                      <a:cs typeface="Tahoma"/>
                    </a:rPr>
                    <a:t>Integration </a:t>
                  </a:r>
                </a:p>
                <a:p>
                  <a:pPr algn="ctr" defTabSz="862787">
                    <a:lnSpc>
                      <a:spcPct val="90000"/>
                    </a:lnSpc>
                  </a:pPr>
                  <a:r>
                    <a:rPr lang="en-US" sz="1545" b="1" dirty="0">
                      <a:solidFill>
                        <a:schemeClr val="bg1"/>
                      </a:solidFill>
                      <a:cs typeface="Tahoma"/>
                    </a:rPr>
                    <a:t>Services</a:t>
                  </a:r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2837560" y="4186663"/>
                  <a:ext cx="1952264" cy="4279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862787">
                    <a:lnSpc>
                      <a:spcPct val="90000"/>
                    </a:lnSpc>
                  </a:pPr>
                  <a:r>
                    <a:rPr lang="en-US" sz="1545" b="1" dirty="0">
                      <a:solidFill>
                        <a:schemeClr val="bg1"/>
                      </a:solidFill>
                      <a:cs typeface="Tahoma"/>
                    </a:rPr>
                    <a:t>Master Data </a:t>
                  </a:r>
                </a:p>
                <a:p>
                  <a:pPr algn="ctr" defTabSz="862787">
                    <a:lnSpc>
                      <a:spcPct val="90000"/>
                    </a:lnSpc>
                  </a:pPr>
                  <a:r>
                    <a:rPr lang="en-US" sz="1545" b="1" dirty="0">
                      <a:solidFill>
                        <a:schemeClr val="bg1"/>
                      </a:solidFill>
                      <a:cs typeface="Tahoma"/>
                    </a:rPr>
                    <a:t>Services</a:t>
                  </a:r>
                </a:p>
              </p:txBody>
            </p:sp>
            <p:grpSp>
              <p:nvGrpSpPr>
                <p:cNvPr id="5" name="Group 2"/>
                <p:cNvGrpSpPr/>
                <p:nvPr/>
              </p:nvGrpSpPr>
              <p:grpSpPr>
                <a:xfrm>
                  <a:off x="3080184" y="2802273"/>
                  <a:ext cx="473843" cy="435591"/>
                  <a:chOff x="3666665" y="2833393"/>
                  <a:chExt cx="473843" cy="435591"/>
                </a:xfrm>
              </p:grpSpPr>
              <p:sp>
                <p:nvSpPr>
                  <p:cNvPr id="56" name="Up Arrow 55"/>
                  <p:cNvSpPr/>
                  <p:nvPr/>
                </p:nvSpPr>
                <p:spPr bwMode="auto">
                  <a:xfrm>
                    <a:off x="3884392" y="2833393"/>
                    <a:ext cx="256116" cy="284814"/>
                  </a:xfrm>
                  <a:prstGeom prst="upArrow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83124" tIns="41562" rIns="83124" bIns="41562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862502">
                      <a:lnSpc>
                        <a:spcPct val="90000"/>
                      </a:lnSpc>
                    </a:pPr>
                    <a:endParaRPr lang="en-US" sz="2273" i="1" dirty="0">
                      <a:solidFill>
                        <a:srgbClr val="FFFFFF"/>
                      </a:solidFill>
                      <a:latin typeface="Segoe" pitchFamily="34" charset="0"/>
                    </a:endParaRPr>
                  </a:p>
                </p:txBody>
              </p:sp>
              <p:sp>
                <p:nvSpPr>
                  <p:cNvPr id="57" name="Up Arrow 56"/>
                  <p:cNvSpPr/>
                  <p:nvPr/>
                </p:nvSpPr>
                <p:spPr bwMode="auto">
                  <a:xfrm rot="10800000">
                    <a:off x="3666665" y="2984170"/>
                    <a:ext cx="256116" cy="284814"/>
                  </a:xfrm>
                  <a:prstGeom prst="upArrow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83124" tIns="41562" rIns="83124" bIns="41562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862502">
                      <a:lnSpc>
                        <a:spcPct val="90000"/>
                      </a:lnSpc>
                    </a:pPr>
                    <a:endParaRPr lang="en-US" sz="2273" i="1" dirty="0">
                      <a:solidFill>
                        <a:srgbClr val="FFFFFF"/>
                      </a:solidFill>
                      <a:latin typeface="Segoe" pitchFamily="34" charset="0"/>
                    </a:endParaRPr>
                  </a:p>
                </p:txBody>
              </p:sp>
            </p:grpSp>
          </p:grpSp>
          <p:sp>
            <p:nvSpPr>
              <p:cNvPr id="51" name="TextBox 50"/>
              <p:cNvSpPr txBox="1"/>
              <p:nvPr/>
            </p:nvSpPr>
            <p:spPr>
              <a:xfrm>
                <a:off x="2378210" y="3486970"/>
                <a:ext cx="1627397" cy="4279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862787">
                  <a:lnSpc>
                    <a:spcPct val="90000"/>
                  </a:lnSpc>
                </a:pPr>
                <a:r>
                  <a:rPr lang="en-US" sz="1545" b="1" dirty="0">
                    <a:solidFill>
                      <a:schemeClr val="bg1"/>
                    </a:solidFill>
                    <a:cs typeface="Tahoma"/>
                  </a:rPr>
                  <a:t>Data Quality</a:t>
                </a:r>
              </a:p>
              <a:p>
                <a:pPr algn="ctr" defTabSz="862787">
                  <a:lnSpc>
                    <a:spcPct val="90000"/>
                  </a:lnSpc>
                </a:pPr>
                <a:r>
                  <a:rPr lang="en-US" sz="1545" b="1" dirty="0">
                    <a:solidFill>
                      <a:schemeClr val="bg1"/>
                    </a:solidFill>
                    <a:cs typeface="Tahoma"/>
                  </a:rPr>
                  <a:t>Services</a:t>
                </a:r>
              </a:p>
            </p:txBody>
          </p:sp>
        </p:grpSp>
        <p:pic>
          <p:nvPicPr>
            <p:cNvPr id="101" name="Picture 33" descr="SQL08r2_h_rgb_r.png"/>
            <p:cNvPicPr>
              <a:picLocks noChangeAspect="1"/>
            </p:cNvPicPr>
            <p:nvPr/>
          </p:nvPicPr>
          <p:blipFill rotWithShape="1">
            <a:blip r:embed="rId9" cstate="print"/>
            <a:srcRect r="27195"/>
            <a:stretch/>
          </p:blipFill>
          <p:spPr>
            <a:xfrm>
              <a:off x="5758344" y="3332157"/>
              <a:ext cx="1988405" cy="620750"/>
            </a:xfrm>
            <a:prstGeom prst="rect">
              <a:avLst/>
            </a:prstGeom>
          </p:spPr>
        </p:pic>
      </p:grpSp>
      <p:grpSp>
        <p:nvGrpSpPr>
          <p:cNvPr id="125" name="Group 124"/>
          <p:cNvGrpSpPr/>
          <p:nvPr/>
        </p:nvGrpSpPr>
        <p:grpSpPr>
          <a:xfrm>
            <a:off x="539552" y="2536148"/>
            <a:ext cx="7928996" cy="1998850"/>
            <a:chOff x="539842" y="2534982"/>
            <a:chExt cx="7928996" cy="1998850"/>
          </a:xfrm>
        </p:grpSpPr>
        <p:grpSp>
          <p:nvGrpSpPr>
            <p:cNvPr id="132" name="Group 13"/>
            <p:cNvGrpSpPr/>
            <p:nvPr/>
          </p:nvGrpSpPr>
          <p:grpSpPr>
            <a:xfrm>
              <a:off x="539842" y="2534982"/>
              <a:ext cx="7928996" cy="1998850"/>
              <a:chOff x="-1" y="2802273"/>
              <a:chExt cx="9144000" cy="1998850"/>
            </a:xfrm>
          </p:grpSpPr>
          <p:sp>
            <p:nvSpPr>
              <p:cNvPr id="134" name="Rounded Rectangle 133"/>
              <p:cNvSpPr/>
              <p:nvPr/>
            </p:nvSpPr>
            <p:spPr>
              <a:xfrm>
                <a:off x="-1" y="3243199"/>
                <a:ext cx="9144000" cy="1557924"/>
              </a:xfrm>
              <a:prstGeom prst="roundRect">
                <a:avLst>
                  <a:gd name="adj" fmla="val 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83124" tIns="41562" rIns="83124" bIns="4156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862502">
                  <a:lnSpc>
                    <a:spcPct val="90000"/>
                  </a:lnSpc>
                </a:pPr>
                <a:endParaRPr lang="en-US" sz="1909" dirty="0">
                  <a:ln w="3175">
                    <a:noFill/>
                  </a:ln>
                  <a:solidFill>
                    <a:srgbClr val="FFFFFF"/>
                  </a:solidFill>
                  <a:latin typeface="Segoe Condensed" pitchFamily="34" charset="0"/>
                  <a:cs typeface="Arial" charset="0"/>
                </a:endParaRPr>
              </a:p>
              <a:p>
                <a:pPr algn="ctr" defTabSz="862502">
                  <a:lnSpc>
                    <a:spcPct val="90000"/>
                  </a:lnSpc>
                </a:pPr>
                <a:endParaRPr lang="en-US" sz="1909" dirty="0">
                  <a:ln w="3175">
                    <a:noFill/>
                  </a:ln>
                  <a:solidFill>
                    <a:srgbClr val="FFFFFF"/>
                  </a:solidFill>
                  <a:latin typeface="Segoe Condensed" pitchFamily="34" charset="0"/>
                  <a:cs typeface="Arial" charset="0"/>
                </a:endParaRPr>
              </a:p>
            </p:txBody>
          </p:sp>
          <p:pic>
            <p:nvPicPr>
              <p:cNvPr id="136" name="Picture 7" descr="\\SFP\Work\White_Whale\3-22036_Kuleen_Bharadwaj\PPT\4_SQL Server Renewal\SFP_Art\Icons\Chris Icons\cube_blue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8324" y="3326775"/>
                <a:ext cx="793375" cy="710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3" descr="\\SFP\Work\White_Whale\3-22036_Kuleen_Bharadwaj\PPT\4_SQL Server Renewal\SFP_Art\Icons\Chris Icons\report on browser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411031" y="3327495"/>
                <a:ext cx="814495" cy="6126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9" name="TextBox 138"/>
              <p:cNvSpPr txBox="1"/>
              <p:nvPr/>
            </p:nvSpPr>
            <p:spPr>
              <a:xfrm>
                <a:off x="1467986" y="3324394"/>
                <a:ext cx="1582848" cy="4279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862787">
                  <a:lnSpc>
                    <a:spcPct val="90000"/>
                  </a:lnSpc>
                </a:pPr>
                <a:r>
                  <a:rPr lang="en-US" sz="1545" dirty="0">
                    <a:solidFill>
                      <a:srgbClr val="FFFFFF"/>
                    </a:solidFill>
                    <a:cs typeface="Tahoma"/>
                  </a:rPr>
                  <a:t>Analysis </a:t>
                </a:r>
              </a:p>
              <a:p>
                <a:pPr algn="ctr" defTabSz="862787">
                  <a:lnSpc>
                    <a:spcPct val="90000"/>
                  </a:lnSpc>
                </a:pPr>
                <a:r>
                  <a:rPr lang="en-US" sz="1545" dirty="0">
                    <a:solidFill>
                      <a:srgbClr val="FFFFFF"/>
                    </a:solidFill>
                    <a:cs typeface="Tahoma"/>
                  </a:rPr>
                  <a:t>Services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3002330" y="3342789"/>
                <a:ext cx="1752962" cy="4279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862787">
                  <a:lnSpc>
                    <a:spcPct val="90000"/>
                  </a:lnSpc>
                </a:pPr>
                <a:r>
                  <a:rPr lang="en-US" sz="1545" dirty="0">
                    <a:solidFill>
                      <a:srgbClr val="FFFFFF"/>
                    </a:solidFill>
                    <a:cs typeface="Tahoma"/>
                  </a:rPr>
                  <a:t>Reporting</a:t>
                </a:r>
                <a:r>
                  <a:rPr lang="en-US" sz="1545" dirty="0">
                    <a:solidFill>
                      <a:srgbClr val="FFFFFF"/>
                    </a:solidFill>
                    <a:latin typeface="Tahoma"/>
                    <a:cs typeface="Tahoma"/>
                  </a:rPr>
                  <a:t> </a:t>
                </a:r>
              </a:p>
              <a:p>
                <a:pPr algn="ctr" defTabSz="862787">
                  <a:lnSpc>
                    <a:spcPct val="90000"/>
                  </a:lnSpc>
                </a:pPr>
                <a:r>
                  <a:rPr lang="en-US" sz="1545" dirty="0">
                    <a:solidFill>
                      <a:srgbClr val="FFFFFF"/>
                    </a:solidFill>
                    <a:cs typeface="Tahoma"/>
                  </a:rPr>
                  <a:t>Services</a:t>
                </a:r>
              </a:p>
            </p:txBody>
          </p:sp>
          <p:sp>
            <p:nvSpPr>
              <p:cNvPr id="141" name="Right Brace 140"/>
              <p:cNvSpPr/>
              <p:nvPr/>
            </p:nvSpPr>
            <p:spPr>
              <a:xfrm>
                <a:off x="5369175" y="3317124"/>
                <a:ext cx="120575" cy="1336996"/>
              </a:xfrm>
              <a:prstGeom prst="rightBrace">
                <a:avLst>
                  <a:gd name="adj1" fmla="val 50767"/>
                  <a:gd name="adj2" fmla="val 50000"/>
                </a:avLst>
              </a:prstGeom>
              <a:noFill/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63500" algn="ctr" rotWithShape="0">
                  <a:sysClr val="window" lastClr="FFFFFF"/>
                </a:outerShdw>
              </a:effectLst>
            </p:spPr>
            <p:txBody>
              <a:bodyPr rtlCol="0" anchor="ctr"/>
              <a:lstStyle/>
              <a:p>
                <a:pPr algn="ctr" defTabSz="862787">
                  <a:lnSpc>
                    <a:spcPct val="90000"/>
                  </a:lnSpc>
                </a:pPr>
                <a:endParaRPr lang="en-US" sz="1636" dirty="0">
                  <a:solidFill>
                    <a:srgbClr val="FFFFFF"/>
                  </a:solidFill>
                  <a:latin typeface="Segoe Condensed" pitchFamily="34" charset="0"/>
                </a:endParaRPr>
              </a:p>
            </p:txBody>
          </p:sp>
          <p:pic>
            <p:nvPicPr>
              <p:cNvPr id="145" name="Picture 14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8404" y="4113359"/>
                <a:ext cx="792620" cy="61043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9" name="TextBox 148"/>
              <p:cNvSpPr txBox="1"/>
              <p:nvPr/>
            </p:nvSpPr>
            <p:spPr>
              <a:xfrm>
                <a:off x="2167579" y="4177363"/>
                <a:ext cx="1876772" cy="4279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862787">
                  <a:lnSpc>
                    <a:spcPct val="90000"/>
                  </a:lnSpc>
                </a:pPr>
                <a:r>
                  <a:rPr lang="en-US" sz="1545" dirty="0">
                    <a:solidFill>
                      <a:schemeClr val="bg1"/>
                    </a:solidFill>
                    <a:cs typeface="Tahoma"/>
                  </a:rPr>
                  <a:t>Integration </a:t>
                </a:r>
              </a:p>
              <a:p>
                <a:pPr algn="ctr" defTabSz="862787">
                  <a:lnSpc>
                    <a:spcPct val="90000"/>
                  </a:lnSpc>
                </a:pPr>
                <a:r>
                  <a:rPr lang="en-US" sz="1545" dirty="0">
                    <a:solidFill>
                      <a:schemeClr val="bg1"/>
                    </a:solidFill>
                    <a:cs typeface="Tahoma"/>
                  </a:rPr>
                  <a:t>Services</a:t>
                </a:r>
              </a:p>
            </p:txBody>
          </p:sp>
          <p:grpSp>
            <p:nvGrpSpPr>
              <p:cNvPr id="153" name="Group 2"/>
              <p:cNvGrpSpPr/>
              <p:nvPr/>
            </p:nvGrpSpPr>
            <p:grpSpPr>
              <a:xfrm>
                <a:off x="3080184" y="2802273"/>
                <a:ext cx="473843" cy="435591"/>
                <a:chOff x="3666665" y="2833393"/>
                <a:chExt cx="473843" cy="435591"/>
              </a:xfrm>
            </p:grpSpPr>
            <p:sp>
              <p:nvSpPr>
                <p:cNvPr id="154" name="Up Arrow 153"/>
                <p:cNvSpPr/>
                <p:nvPr/>
              </p:nvSpPr>
              <p:spPr bwMode="auto">
                <a:xfrm>
                  <a:off x="3884392" y="2833393"/>
                  <a:ext cx="256116" cy="284814"/>
                </a:xfrm>
                <a:prstGeom prst="upArrow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83124" tIns="41562" rIns="83124" bIns="41562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862502">
                    <a:lnSpc>
                      <a:spcPct val="90000"/>
                    </a:lnSpc>
                  </a:pPr>
                  <a:endParaRPr lang="en-US" sz="2273" i="1" dirty="0">
                    <a:solidFill>
                      <a:srgbClr val="FFFFFF"/>
                    </a:solidFill>
                    <a:latin typeface="Segoe" pitchFamily="34" charset="0"/>
                  </a:endParaRPr>
                </a:p>
              </p:txBody>
            </p:sp>
            <p:sp>
              <p:nvSpPr>
                <p:cNvPr id="155" name="Up Arrow 154"/>
                <p:cNvSpPr/>
                <p:nvPr/>
              </p:nvSpPr>
              <p:spPr bwMode="auto">
                <a:xfrm rot="10800000">
                  <a:off x="3666665" y="2984170"/>
                  <a:ext cx="256116" cy="284814"/>
                </a:xfrm>
                <a:prstGeom prst="upArrow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83124" tIns="41562" rIns="83124" bIns="41562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862502">
                    <a:lnSpc>
                      <a:spcPct val="90000"/>
                    </a:lnSpc>
                  </a:pPr>
                  <a:endParaRPr lang="en-US" sz="2273" i="1" dirty="0">
                    <a:solidFill>
                      <a:srgbClr val="FFFFFF"/>
                    </a:solidFill>
                    <a:latin typeface="Segoe" pitchFamily="34" charset="0"/>
                  </a:endParaRPr>
                </a:p>
              </p:txBody>
            </p:sp>
          </p:grpSp>
        </p:grpSp>
        <p:pic>
          <p:nvPicPr>
            <p:cNvPr id="131" name="Picture 33" descr="SQL08r2_h_rgb_r.png"/>
            <p:cNvPicPr>
              <a:picLocks noChangeAspect="1"/>
            </p:cNvPicPr>
            <p:nvPr/>
          </p:nvPicPr>
          <p:blipFill rotWithShape="1">
            <a:blip r:embed="rId9" cstate="print"/>
            <a:srcRect r="27195"/>
            <a:stretch/>
          </p:blipFill>
          <p:spPr>
            <a:xfrm>
              <a:off x="5758344" y="3332157"/>
              <a:ext cx="1988405" cy="620750"/>
            </a:xfrm>
            <a:prstGeom prst="rect">
              <a:avLst/>
            </a:prstGeom>
          </p:spPr>
        </p:pic>
      </p:grpSp>
      <p:grpSp>
        <p:nvGrpSpPr>
          <p:cNvPr id="8" name="Group 4"/>
          <p:cNvGrpSpPr/>
          <p:nvPr/>
        </p:nvGrpSpPr>
        <p:grpSpPr>
          <a:xfrm>
            <a:off x="539842" y="4992684"/>
            <a:ext cx="7928996" cy="1128716"/>
            <a:chOff x="0" y="5325285"/>
            <a:chExt cx="9144000" cy="973114"/>
          </a:xfrm>
        </p:grpSpPr>
        <p:grpSp>
          <p:nvGrpSpPr>
            <p:cNvPr id="11" name="Group 19"/>
            <p:cNvGrpSpPr/>
            <p:nvPr/>
          </p:nvGrpSpPr>
          <p:grpSpPr>
            <a:xfrm>
              <a:off x="0" y="5325285"/>
              <a:ext cx="9144000" cy="973114"/>
              <a:chOff x="-1" y="5325285"/>
              <a:chExt cx="9144000" cy="973114"/>
            </a:xfrm>
          </p:grpSpPr>
          <p:sp>
            <p:nvSpPr>
              <p:cNvPr id="148" name="Rounded Rectangle 147"/>
              <p:cNvSpPr/>
              <p:nvPr/>
            </p:nvSpPr>
            <p:spPr>
              <a:xfrm>
                <a:off x="-1" y="5325285"/>
                <a:ext cx="9144000" cy="973114"/>
              </a:xfrm>
              <a:prstGeom prst="roundRect">
                <a:avLst>
                  <a:gd name="adj" fmla="val 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83124" tIns="41562" rIns="83124" bIns="4156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862502">
                  <a:lnSpc>
                    <a:spcPct val="90000"/>
                  </a:lnSpc>
                </a:pPr>
                <a:endParaRPr lang="en-US" sz="1909" dirty="0">
                  <a:ln w="3175">
                    <a:noFill/>
                  </a:ln>
                  <a:solidFill>
                    <a:srgbClr val="FFFFFF"/>
                  </a:solidFill>
                  <a:latin typeface="Segoe Condensed" pitchFamily="34" charset="0"/>
                  <a:cs typeface="Arial" charset="0"/>
                </a:endParaRPr>
              </a:p>
              <a:p>
                <a:pPr algn="ctr" defTabSz="862502">
                  <a:lnSpc>
                    <a:spcPct val="90000"/>
                  </a:lnSpc>
                </a:pPr>
                <a:endParaRPr lang="en-US" sz="1909" dirty="0">
                  <a:ln w="3175">
                    <a:noFill/>
                  </a:ln>
                  <a:solidFill>
                    <a:srgbClr val="FFFFFF"/>
                  </a:solidFill>
                  <a:latin typeface="Segoe Condensed" pitchFamily="34" charset="0"/>
                  <a:cs typeface="Arial" charset="0"/>
                </a:endParaRPr>
              </a:p>
            </p:txBody>
          </p:sp>
          <p:pic>
            <p:nvPicPr>
              <p:cNvPr id="64" name="Picture 33" descr="SQL08r2_h_rgb_r.png"/>
              <p:cNvPicPr>
                <a:picLocks noChangeAspect="1"/>
              </p:cNvPicPr>
              <p:nvPr/>
            </p:nvPicPr>
            <p:blipFill rotWithShape="1">
              <a:blip r:embed="rId9" cstate="print"/>
              <a:srcRect r="27195"/>
              <a:stretch/>
            </p:blipFill>
            <p:spPr>
              <a:xfrm>
                <a:off x="1533356" y="5646466"/>
                <a:ext cx="1356900" cy="324415"/>
              </a:xfrm>
              <a:prstGeom prst="rect">
                <a:avLst/>
              </a:prstGeom>
            </p:spPr>
          </p:pic>
          <p:pic>
            <p:nvPicPr>
              <p:cNvPr id="151" name="Picture 2" descr="\\showsrus\images\LOGOS\GEN_LOGO\O\ORACL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black">
              <a:xfrm>
                <a:off x="3135928" y="5742477"/>
                <a:ext cx="1106424" cy="141184"/>
              </a:xfrm>
              <a:prstGeom prst="rect">
                <a:avLst/>
              </a:prstGeom>
              <a:noFill/>
            </p:spPr>
          </p:pic>
          <p:pic>
            <p:nvPicPr>
              <p:cNvPr id="152" name="Picture 3" descr="\\showsrus\images\LOGOS\GEN_LOGO\S\SAP logo med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lum bright="10000"/>
              </a:blip>
              <a:srcRect/>
              <a:stretch>
                <a:fillRect/>
              </a:stretch>
            </p:blipFill>
            <p:spPr bwMode="invGray">
              <a:xfrm>
                <a:off x="4683047" y="5674688"/>
                <a:ext cx="688258" cy="304800"/>
              </a:xfrm>
              <a:prstGeom prst="rect">
                <a:avLst/>
              </a:prstGeom>
              <a:noFill/>
            </p:spPr>
          </p:pic>
        </p:grpSp>
        <p:pic>
          <p:nvPicPr>
            <p:cNvPr id="52" name="Picture 5" descr="D:\Users\Denny Lee\Pictures\temp\icons\hadoop.gi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778" y="5516027"/>
              <a:ext cx="570893" cy="4281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5563492" y="6003407"/>
              <a:ext cx="1542397" cy="162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862787">
                <a:lnSpc>
                  <a:spcPct val="90000"/>
                </a:lnSpc>
              </a:pPr>
              <a:r>
                <a:rPr lang="en-US" sz="1364" kern="0" dirty="0">
                  <a:solidFill>
                    <a:srgbClr val="FFFFFF"/>
                  </a:solidFill>
                  <a:latin typeface="Tahoma"/>
                  <a:cs typeface="Tahoma"/>
                </a:rPr>
                <a:t>Hadoop Big Data</a:t>
              </a:r>
              <a:endParaRPr lang="en-US" sz="1364" dirty="0">
                <a:solidFill>
                  <a:srgbClr val="FFFFFF"/>
                </a:solidFill>
                <a:latin typeface="Tahoma"/>
                <a:ea typeface="Segoe UI" pitchFamily="34" charset="0"/>
                <a:cs typeface="Tahoma"/>
              </a:endParaRPr>
            </a:p>
          </p:txBody>
        </p:sp>
      </p:grpSp>
      <p:grpSp>
        <p:nvGrpSpPr>
          <p:cNvPr id="6" name="Group 10"/>
          <p:cNvGrpSpPr/>
          <p:nvPr/>
        </p:nvGrpSpPr>
        <p:grpSpPr>
          <a:xfrm>
            <a:off x="539845" y="1016911"/>
            <a:ext cx="7928995" cy="1508760"/>
            <a:chOff x="0" y="1284202"/>
            <a:chExt cx="9143999" cy="1508760"/>
          </a:xfrm>
          <a:solidFill>
            <a:schemeClr val="bg1">
              <a:lumMod val="65000"/>
            </a:schemeClr>
          </a:solidFill>
        </p:grpSpPr>
        <p:sp>
          <p:nvSpPr>
            <p:cNvPr id="138" name="Rounded Rectangle 137"/>
            <p:cNvSpPr/>
            <p:nvPr/>
          </p:nvSpPr>
          <p:spPr>
            <a:xfrm>
              <a:off x="0" y="1284202"/>
              <a:ext cx="9143999" cy="1508760"/>
            </a:xfrm>
            <a:prstGeom prst="roundRect">
              <a:avLst>
                <a:gd name="adj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83124" tIns="41562" rIns="83124" bIns="4156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62502">
                <a:lnSpc>
                  <a:spcPct val="90000"/>
                </a:lnSpc>
              </a:pPr>
              <a:endParaRPr lang="en-US" sz="1909" dirty="0">
                <a:ln w="3175">
                  <a:noFill/>
                </a:ln>
                <a:solidFill>
                  <a:srgbClr val="FFFFFF"/>
                </a:solidFill>
                <a:latin typeface="Segoe Condensed" pitchFamily="34" charset="0"/>
                <a:cs typeface="Arial" charset="0"/>
              </a:endParaRPr>
            </a:p>
            <a:p>
              <a:pPr algn="ctr" defTabSz="862502">
                <a:lnSpc>
                  <a:spcPct val="90000"/>
                </a:lnSpc>
              </a:pPr>
              <a:endParaRPr lang="en-US" sz="1909" dirty="0">
                <a:ln w="3175">
                  <a:noFill/>
                </a:ln>
                <a:solidFill>
                  <a:srgbClr val="FFFFFF"/>
                </a:solidFill>
                <a:latin typeface="Segoe Condensed" pitchFamily="34" charset="0"/>
                <a:cs typeface="Arial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5371305" y="1352782"/>
              <a:ext cx="134679" cy="1371600"/>
            </a:xfrm>
            <a:prstGeom prst="rightBrace">
              <a:avLst>
                <a:gd name="adj1" fmla="val 50767"/>
                <a:gd name="adj2" fmla="val 50000"/>
              </a:avLst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>
              <a:outerShdw blurRad="63500" algn="ctr" rotWithShape="0">
                <a:sysClr val="window" lastClr="FFFFFF"/>
              </a:outerShdw>
            </a:effectLst>
          </p:spPr>
          <p:txBody>
            <a:bodyPr rtlCol="0" anchor="ctr"/>
            <a:lstStyle/>
            <a:p>
              <a:pPr algn="ctr" defTabSz="862787">
                <a:lnSpc>
                  <a:spcPct val="90000"/>
                </a:lnSpc>
              </a:pPr>
              <a:endParaRPr lang="en-US" sz="1636" dirty="0">
                <a:solidFill>
                  <a:srgbClr val="FFFFFF"/>
                </a:solidFill>
                <a:latin typeface="Segoe Condensed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48932" y="2195315"/>
              <a:ext cx="1207008" cy="3021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862787">
                <a:lnSpc>
                  <a:spcPct val="90000"/>
                </a:lnSpc>
              </a:pPr>
              <a:r>
                <a:rPr lang="en-US" sz="1091" dirty="0">
                  <a:solidFill>
                    <a:srgbClr val="FFFFFF"/>
                  </a:solidFill>
                  <a:latin typeface="Tahoma"/>
                  <a:ea typeface="Segoe UI" pitchFamily="34" charset="0"/>
                  <a:cs typeface="Tahoma"/>
                </a:rPr>
                <a:t>SharePoint</a:t>
              </a:r>
            </a:p>
            <a:p>
              <a:pPr algn="ctr" defTabSz="862787">
                <a:lnSpc>
                  <a:spcPct val="90000"/>
                </a:lnSpc>
              </a:pPr>
              <a:r>
                <a:rPr lang="en-US" sz="1091" dirty="0">
                  <a:solidFill>
                    <a:srgbClr val="FFFFFF"/>
                  </a:solidFill>
                  <a:ea typeface="Segoe UI" pitchFamily="34" charset="0"/>
                  <a:cs typeface="Tahoma"/>
                </a:rPr>
                <a:t>Collaboration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890256" y="2195315"/>
              <a:ext cx="1207008" cy="3021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862787">
                <a:lnSpc>
                  <a:spcPct val="90000"/>
                </a:lnSpc>
              </a:pPr>
              <a:r>
                <a:rPr lang="en-US" sz="1091" dirty="0">
                  <a:solidFill>
                    <a:srgbClr val="FFFFFF"/>
                  </a:solidFill>
                  <a:latin typeface="Tahoma"/>
                  <a:ea typeface="Segoe UI" pitchFamily="34" charset="0"/>
                  <a:cs typeface="Tahoma"/>
                </a:rPr>
                <a:t>Excel </a:t>
              </a:r>
            </a:p>
            <a:p>
              <a:pPr algn="ctr" defTabSz="862787">
                <a:lnSpc>
                  <a:spcPct val="90000"/>
                </a:lnSpc>
              </a:pPr>
              <a:r>
                <a:rPr lang="en-US" sz="1091" dirty="0">
                  <a:solidFill>
                    <a:srgbClr val="FFFFFF"/>
                  </a:solidFill>
                  <a:ea typeface="Segoe UI" pitchFamily="34" charset="0"/>
                  <a:cs typeface="Tahoma"/>
                </a:rPr>
                <a:t>Workbooks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164297" y="2195315"/>
              <a:ext cx="1207007" cy="3021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862787">
                <a:lnSpc>
                  <a:spcPct val="90000"/>
                </a:lnSpc>
              </a:pPr>
              <a:r>
                <a:rPr lang="en-US" sz="1091" dirty="0">
                  <a:solidFill>
                    <a:srgbClr val="FFFFFF"/>
                  </a:solidFill>
                  <a:latin typeface="Tahoma"/>
                  <a:ea typeface="Segoe UI" pitchFamily="34" charset="0"/>
                  <a:cs typeface="Tahoma"/>
                </a:rPr>
                <a:t>PowerPivot </a:t>
              </a:r>
              <a:r>
                <a:rPr lang="en-US" sz="1091" dirty="0">
                  <a:solidFill>
                    <a:srgbClr val="FFFFFF"/>
                  </a:solidFill>
                  <a:ea typeface="Segoe UI" pitchFamily="34" charset="0"/>
                  <a:cs typeface="Tahoma"/>
                </a:rPr>
                <a:t>Applications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21757" y="2172897"/>
              <a:ext cx="1370270" cy="4532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862787">
                <a:lnSpc>
                  <a:spcPct val="90000"/>
                </a:lnSpc>
              </a:pPr>
              <a:r>
                <a:rPr lang="en-US" sz="1091" dirty="0">
                  <a:solidFill>
                    <a:srgbClr val="FFFFFF"/>
                  </a:solidFill>
                  <a:latin typeface="Tahoma"/>
                  <a:ea typeface="Segoe UI" pitchFamily="34" charset="0"/>
                  <a:cs typeface="Tahoma"/>
                </a:rPr>
                <a:t>SharePoint</a:t>
              </a:r>
            </a:p>
            <a:p>
              <a:pPr algn="ctr" defTabSz="862787">
                <a:lnSpc>
                  <a:spcPct val="90000"/>
                </a:lnSpc>
              </a:pPr>
              <a:r>
                <a:rPr lang="en-US" sz="1091" dirty="0">
                  <a:solidFill>
                    <a:srgbClr val="FFFFFF"/>
                  </a:solidFill>
                  <a:latin typeface="Tahoma"/>
                  <a:ea typeface="Segoe UI" pitchFamily="34" charset="0"/>
                  <a:cs typeface="Tahoma"/>
                </a:rPr>
                <a:t>Dashboards &amp; </a:t>
              </a:r>
              <a:r>
                <a:rPr lang="en-US" sz="1091" dirty="0">
                  <a:solidFill>
                    <a:srgbClr val="FFFFFF"/>
                  </a:solidFill>
                  <a:ea typeface="Segoe UI" pitchFamily="34" charset="0"/>
                  <a:cs typeface="Tahoma"/>
                </a:rPr>
                <a:t>Scorecards</a:t>
              </a: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04" y="1480547"/>
              <a:ext cx="792839" cy="59436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65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87928" y="1383365"/>
              <a:ext cx="486528" cy="478200"/>
            </a:xfrm>
            <a:prstGeom prst="rect">
              <a:avLst/>
            </a:prstGeom>
            <a:grpFill/>
            <a:extLst/>
          </p:spPr>
        </p:pic>
        <p:pic>
          <p:nvPicPr>
            <p:cNvPr id="68" name="Picture 4" descr="\\SFP\Work\White_Whale\3-22036_Kuleen_Bharadwaj\PPT\4_SQL Server Renewal\SFP_Art\Icons\Chris Icons\browser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408" y="1474412"/>
              <a:ext cx="640247" cy="640080"/>
            </a:xfrm>
            <a:prstGeom prst="rect">
              <a:avLst/>
            </a:prstGeom>
            <a:grpFill/>
            <a:extLst/>
          </p:spPr>
        </p:pic>
      </p:grpSp>
      <p:pic>
        <p:nvPicPr>
          <p:cNvPr id="69" name="Picture 68" descr="ofc-brand_h_rgb_r.pn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6244244" y="1202449"/>
            <a:ext cx="1395834" cy="602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3" descr="C:\Users\pavc\Desktop\ShrPt10_h_rgb_r.pn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2517" y="1815076"/>
            <a:ext cx="1899847" cy="57443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3" descr="SQL08r2_h_rgb_r.png"/>
          <p:cNvPicPr>
            <a:picLocks noChangeAspect="1"/>
          </p:cNvPicPr>
          <p:nvPr/>
        </p:nvPicPr>
        <p:blipFill rotWithShape="1">
          <a:blip r:embed="rId9" cstate="print"/>
          <a:srcRect r="27195"/>
          <a:stretch/>
        </p:blipFill>
        <p:spPr>
          <a:xfrm>
            <a:off x="5754894" y="3333838"/>
            <a:ext cx="1988405" cy="620750"/>
          </a:xfrm>
          <a:prstGeom prst="rect">
            <a:avLst/>
          </a:prstGeom>
        </p:spPr>
      </p:pic>
      <p:sp>
        <p:nvSpPr>
          <p:cNvPr id="58" name="Up Arrow 57"/>
          <p:cNvSpPr/>
          <p:nvPr/>
        </p:nvSpPr>
        <p:spPr bwMode="auto">
          <a:xfrm>
            <a:off x="3400104" y="4539167"/>
            <a:ext cx="222085" cy="284814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83124" tIns="41562" rIns="83124" bIns="41562" numCol="1" rtlCol="0" anchor="ctr" anchorCtr="0" compatLnSpc="1">
            <a:prstTxWarp prst="textNoShape">
              <a:avLst/>
            </a:prstTxWarp>
          </a:bodyPr>
          <a:lstStyle/>
          <a:p>
            <a:pPr algn="ctr" defTabSz="862502">
              <a:lnSpc>
                <a:spcPct val="90000"/>
              </a:lnSpc>
            </a:pPr>
            <a:endParaRPr lang="en-US" sz="2273" i="1" dirty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60" name="Up Arrow 59"/>
          <p:cNvSpPr/>
          <p:nvPr/>
        </p:nvSpPr>
        <p:spPr bwMode="auto">
          <a:xfrm rot="10800000">
            <a:off x="3211307" y="4689944"/>
            <a:ext cx="222085" cy="284814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83124" tIns="41562" rIns="83124" bIns="41562" numCol="1" rtlCol="0" anchor="ctr" anchorCtr="0" compatLnSpc="1">
            <a:prstTxWarp prst="textNoShape">
              <a:avLst/>
            </a:prstTxWarp>
          </a:bodyPr>
          <a:lstStyle/>
          <a:p>
            <a:pPr algn="ctr" defTabSz="862502">
              <a:lnSpc>
                <a:spcPct val="90000"/>
              </a:lnSpc>
            </a:pPr>
            <a:endParaRPr lang="en-US" sz="2273" i="1" dirty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185990"/>
            <a:ext cx="9144000" cy="849577"/>
          </a:xfrm>
        </p:spPr>
        <p:txBody>
          <a:bodyPr/>
          <a:lstStyle/>
          <a:p>
            <a:pPr algn="ctr"/>
            <a:r>
              <a:rPr lang="fr-FR" sz="4000" dirty="0" smtClean="0"/>
              <a:t>EIM : quid de l’architecture décisionnelle ?</a:t>
            </a:r>
            <a:endParaRPr lang="fr-FR" sz="4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72" y="5175688"/>
            <a:ext cx="1428750" cy="685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21" y="5234703"/>
            <a:ext cx="642706" cy="6427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08" y="1215448"/>
            <a:ext cx="740396" cy="6317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392" y="1229786"/>
            <a:ext cx="589616" cy="5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5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Master Data Services (MDS) : principe</a:t>
            </a:r>
            <a:endParaRPr lang="fr-FR" sz="40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89857" y="2794456"/>
            <a:ext cx="8213272" cy="1371600"/>
          </a:xfrm>
          <a:prstGeom prst="roundRect">
            <a:avLst/>
          </a:prstGeom>
          <a:gradFill rotWithShape="1">
            <a:gsLst>
              <a:gs pos="0">
                <a:srgbClr val="E4CD9A"/>
              </a:gs>
              <a:gs pos="100000">
                <a:srgbClr val="EEEFD7"/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17661" y="895237"/>
            <a:ext cx="1056375" cy="1262946"/>
            <a:chOff x="5634920" y="1451041"/>
            <a:chExt cx="1056375" cy="1262946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5634920" y="1451041"/>
              <a:ext cx="1056375" cy="1001336"/>
              <a:chOff x="4871267" y="1524018"/>
              <a:chExt cx="1456874" cy="1387077"/>
            </a:xfrm>
          </p:grpSpPr>
          <p:pic>
            <p:nvPicPr>
              <p:cNvPr id="8" name="Picture 7" descr="E:\Work Graphics\MSL Graphics\Server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1267" y="1524018"/>
                <a:ext cx="1197049" cy="1387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 descr="Databas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4090" y="2403753"/>
                <a:ext cx="584051" cy="464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5819480" y="2452377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/>
                <a:t>CRM</a:t>
              </a:r>
              <a:endParaRPr lang="en-US" sz="1100" b="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94311" y="4376925"/>
            <a:ext cx="1468672" cy="1262946"/>
            <a:chOff x="5402019" y="1451041"/>
            <a:chExt cx="1468672" cy="1262946"/>
          </a:xfrm>
        </p:grpSpPr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5634920" y="1451041"/>
              <a:ext cx="1056375" cy="1001336"/>
              <a:chOff x="4871267" y="1524018"/>
              <a:chExt cx="1456874" cy="1387077"/>
            </a:xfrm>
          </p:grpSpPr>
          <p:pic>
            <p:nvPicPr>
              <p:cNvPr id="13" name="Picture 6" descr="E:\Work Graphics\MSL Graphics\Server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1267" y="1524018"/>
                <a:ext cx="1197049" cy="1387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8" descr="Databas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4090" y="2403753"/>
                <a:ext cx="584051" cy="464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5402019" y="2452377"/>
              <a:ext cx="14686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/>
                <a:t>Marketing System</a:t>
              </a:r>
              <a:endParaRPr lang="en-US" sz="1100" b="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3450" y="4350063"/>
            <a:ext cx="1970411" cy="1262946"/>
            <a:chOff x="5163172" y="1451041"/>
            <a:chExt cx="1970411" cy="1262946"/>
          </a:xfrm>
        </p:grpSpPr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5634920" y="1451041"/>
              <a:ext cx="1056375" cy="1001336"/>
              <a:chOff x="4871267" y="1524018"/>
              <a:chExt cx="1456874" cy="1387077"/>
            </a:xfrm>
          </p:grpSpPr>
          <p:pic>
            <p:nvPicPr>
              <p:cNvPr id="18" name="Picture 6" descr="E:\Work Graphics\MSL Graphics\Server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1267" y="1524018"/>
                <a:ext cx="1197049" cy="1387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" descr="Databas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4090" y="2403753"/>
                <a:ext cx="584051" cy="464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5163172" y="2452377"/>
              <a:ext cx="19704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/>
                <a:t>Order Processing System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2889839" y="2158183"/>
          <a:ext cx="3763349" cy="42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41705"/>
                <a:gridCol w="830129"/>
                <a:gridCol w="1181261"/>
                <a:gridCol w="810254"/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Customer ID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Name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Address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Phone</a:t>
                      </a:r>
                      <a:endParaRPr lang="en-US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1235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Ben Smith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 High St, Seattle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555 12345</a:t>
                      </a:r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156986" y="5588736"/>
          <a:ext cx="3819208" cy="42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70268"/>
                <a:gridCol w="1040130"/>
                <a:gridCol w="1132205"/>
                <a:gridCol w="776605"/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Account</a:t>
                      </a:r>
                      <a:r>
                        <a:rPr lang="en-US" sz="800" baseline="0" dirty="0" smtClean="0"/>
                        <a:t> No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Customer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Address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Phone</a:t>
                      </a:r>
                      <a:endParaRPr lang="en-US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531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Benjamin Smith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 High St, Seattle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555 12345</a:t>
                      </a:r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5229983" y="5594568"/>
          <a:ext cx="3574733" cy="42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70268"/>
                <a:gridCol w="795655"/>
                <a:gridCol w="1132205"/>
                <a:gridCol w="776605"/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Contact No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Name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Address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Phone</a:t>
                      </a:r>
                      <a:endParaRPr lang="en-US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22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B Smith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5 Main St, Seattle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555 54321</a:t>
                      </a:r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978079" y="3332671"/>
          <a:ext cx="5486719" cy="42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41705"/>
                <a:gridCol w="870268"/>
                <a:gridCol w="844868"/>
                <a:gridCol w="921068"/>
                <a:gridCol w="1132205"/>
                <a:gridCol w="776605"/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Customer ID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Account</a:t>
                      </a:r>
                      <a:r>
                        <a:rPr lang="en-US" sz="800" baseline="0" dirty="0" smtClean="0"/>
                        <a:t> No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Contact No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Customer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Address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Phone</a:t>
                      </a:r>
                      <a:endParaRPr lang="en-US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1235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531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22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Ben Smith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 High St, Seattle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555 12345</a:t>
                      </a:r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 bwMode="auto">
          <a:xfrm flipV="1">
            <a:off x="2213175" y="3759391"/>
            <a:ext cx="1052539" cy="70776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5910944" y="3759391"/>
            <a:ext cx="822365" cy="70776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4551648" y="2568231"/>
            <a:ext cx="1" cy="69827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2" descr="C:\Users\Administrator\Pictures\MSL Graphics\UserWithDesktopComp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71838" y="3393399"/>
            <a:ext cx="890418" cy="103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581136" y="2468449"/>
            <a:ext cx="1688538" cy="1262946"/>
            <a:chOff x="581136" y="2319222"/>
            <a:chExt cx="1688538" cy="1262946"/>
          </a:xfrm>
        </p:grpSpPr>
        <p:grpSp>
          <p:nvGrpSpPr>
            <p:cNvPr id="29" name="Group 28"/>
            <p:cNvGrpSpPr/>
            <p:nvPr/>
          </p:nvGrpSpPr>
          <p:grpSpPr>
            <a:xfrm>
              <a:off x="581136" y="2319222"/>
              <a:ext cx="1528124" cy="1262946"/>
              <a:chOff x="5163172" y="1451041"/>
              <a:chExt cx="1528124" cy="1262946"/>
            </a:xfrm>
          </p:grpSpPr>
          <p:grpSp>
            <p:nvGrpSpPr>
              <p:cNvPr id="31" name="Group 6"/>
              <p:cNvGrpSpPr>
                <a:grpSpLocks/>
              </p:cNvGrpSpPr>
              <p:nvPr/>
            </p:nvGrpSpPr>
            <p:grpSpPr bwMode="auto">
              <a:xfrm>
                <a:off x="5634920" y="1451041"/>
                <a:ext cx="1056376" cy="1001336"/>
                <a:chOff x="4871266" y="1524018"/>
                <a:chExt cx="1456875" cy="1387077"/>
              </a:xfrm>
            </p:grpSpPr>
            <p:pic>
              <p:nvPicPr>
                <p:cNvPr id="33" name="Picture 6" descr="E:\Work Graphics\MSL Graphics\Server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66" y="1524018"/>
                  <a:ext cx="1197049" cy="13870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8" descr="Database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44090" y="2403753"/>
                  <a:ext cx="584051" cy="464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2" name="TextBox 31"/>
              <p:cNvSpPr txBox="1"/>
              <p:nvPr/>
            </p:nvSpPr>
            <p:spPr>
              <a:xfrm>
                <a:off x="5163172" y="2452377"/>
                <a:ext cx="138050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0" dirty="0" smtClean="0"/>
                  <a:t>Master Data Hub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572047" y="2536286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00B050"/>
                  </a:solidFill>
                  <a:sym typeface="Webdings"/>
                </a:rPr>
                <a:t>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592051" y="3910954"/>
            <a:ext cx="2008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Master Data Services</a:t>
            </a:r>
            <a:endParaRPr lang="en-US" sz="1200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4551647" y="4187953"/>
            <a:ext cx="1" cy="69827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69837" y="4886223"/>
            <a:ext cx="176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dirty="0" smtClean="0"/>
              <a:t>Other consumers</a:t>
            </a:r>
          </a:p>
          <a:p>
            <a:pPr algn="ctr"/>
            <a:r>
              <a:rPr lang="en-US" sz="900" b="0" dirty="0"/>
              <a:t>(</a:t>
            </a:r>
            <a:r>
              <a:rPr lang="en-US" sz="900" b="0" dirty="0" smtClean="0"/>
              <a:t>e.g. Data Warehouse ETL)</a:t>
            </a:r>
            <a:endParaRPr lang="en-US" sz="900" b="0" dirty="0"/>
          </a:p>
        </p:txBody>
      </p:sp>
      <p:sp>
        <p:nvSpPr>
          <p:cNvPr id="38" name="TextBox 37"/>
          <p:cNvSpPr txBox="1"/>
          <p:nvPr/>
        </p:nvSpPr>
        <p:spPr>
          <a:xfrm>
            <a:off x="7897192" y="4351744"/>
            <a:ext cx="9733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dirty="0" smtClean="0"/>
              <a:t>Data Steward</a:t>
            </a:r>
            <a:endParaRPr lang="en-US" sz="900" b="0" dirty="0"/>
          </a:p>
        </p:txBody>
      </p:sp>
    </p:spTree>
    <p:extLst>
      <p:ext uri="{BB962C8B-B14F-4D97-AF65-F5344CB8AC3E}">
        <p14:creationId xmlns:p14="http://schemas.microsoft.com/office/powerpoint/2010/main" val="21522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49031" y="870843"/>
            <a:ext cx="1056375" cy="1262946"/>
            <a:chOff x="5634920" y="1451041"/>
            <a:chExt cx="1056375" cy="1262946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5634920" y="1451041"/>
              <a:ext cx="1056375" cy="1001336"/>
              <a:chOff x="4871267" y="1524018"/>
              <a:chExt cx="1456874" cy="1387077"/>
            </a:xfrm>
          </p:grpSpPr>
          <p:pic>
            <p:nvPicPr>
              <p:cNvPr id="8" name="Picture 7" descr="E:\Work Graphics\MSL Graphics\Server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1267" y="1524018"/>
                <a:ext cx="1197049" cy="1387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 descr="Databas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4090" y="2403753"/>
                <a:ext cx="584051" cy="464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5819480" y="2452377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/>
                <a:t>CRM</a:t>
              </a:r>
              <a:endParaRPr lang="en-US" sz="1100" b="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79854" y="3317638"/>
            <a:ext cx="1468672" cy="1262946"/>
            <a:chOff x="5402019" y="1451041"/>
            <a:chExt cx="1468672" cy="1262946"/>
          </a:xfrm>
        </p:grpSpPr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5634920" y="1451041"/>
              <a:ext cx="1056375" cy="1001336"/>
              <a:chOff x="4871267" y="1524018"/>
              <a:chExt cx="1456874" cy="1387077"/>
            </a:xfrm>
          </p:grpSpPr>
          <p:pic>
            <p:nvPicPr>
              <p:cNvPr id="13" name="Picture 6" descr="E:\Work Graphics\MSL Graphics\Server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1267" y="1524018"/>
                <a:ext cx="1197049" cy="1387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8" descr="Databas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4090" y="2403753"/>
                <a:ext cx="584051" cy="464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5402019" y="2452377"/>
              <a:ext cx="14686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/>
                <a:t>Marketing System</a:t>
              </a:r>
              <a:endParaRPr lang="en-US" sz="1100" b="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60843" y="2833005"/>
            <a:ext cx="1970411" cy="1262946"/>
            <a:chOff x="5163172" y="1451041"/>
            <a:chExt cx="1970411" cy="1262946"/>
          </a:xfrm>
        </p:grpSpPr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5634920" y="1451041"/>
              <a:ext cx="1056375" cy="1001336"/>
              <a:chOff x="4871267" y="1524018"/>
              <a:chExt cx="1456874" cy="1387077"/>
            </a:xfrm>
          </p:grpSpPr>
          <p:pic>
            <p:nvPicPr>
              <p:cNvPr id="18" name="Picture 6" descr="E:\Work Graphics\MSL Graphics\Server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1267" y="1524018"/>
                <a:ext cx="1197049" cy="1387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" descr="Databas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4090" y="2403753"/>
                <a:ext cx="584051" cy="464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5163172" y="2452377"/>
              <a:ext cx="19704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/>
                <a:t>Order Processing System</a:t>
              </a:r>
            </a:p>
          </p:txBody>
        </p:sp>
      </p:grpSp>
      <p:cxnSp>
        <p:nvCxnSpPr>
          <p:cNvPr id="20" name="Straight Arrow Connector 19"/>
          <p:cNvCxnSpPr>
            <a:stCxn id="18" idx="3"/>
            <a:endCxn id="28" idx="1"/>
          </p:cNvCxnSpPr>
          <p:nvPr/>
        </p:nvCxnSpPr>
        <p:spPr bwMode="auto">
          <a:xfrm flipV="1">
            <a:off x="2500568" y="2847886"/>
            <a:ext cx="1429342" cy="48578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4986286" y="3272168"/>
            <a:ext cx="1226471" cy="33799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>
            <a:off x="3001681" y="1841263"/>
            <a:ext cx="1087719" cy="62253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853516" y="2074066"/>
            <a:ext cx="1418552" cy="1274488"/>
            <a:chOff x="976490" y="2046070"/>
            <a:chExt cx="1418552" cy="1274488"/>
          </a:xfrm>
        </p:grpSpPr>
        <p:grpSp>
          <p:nvGrpSpPr>
            <p:cNvPr id="24" name="Group 23"/>
            <p:cNvGrpSpPr/>
            <p:nvPr/>
          </p:nvGrpSpPr>
          <p:grpSpPr>
            <a:xfrm>
              <a:off x="976490" y="2046070"/>
              <a:ext cx="1418552" cy="1274488"/>
              <a:chOff x="5558526" y="1177889"/>
              <a:chExt cx="1418552" cy="1274488"/>
            </a:xfrm>
          </p:grpSpPr>
          <p:grpSp>
            <p:nvGrpSpPr>
              <p:cNvPr id="26" name="Group 6"/>
              <p:cNvGrpSpPr>
                <a:grpSpLocks/>
              </p:cNvGrpSpPr>
              <p:nvPr/>
            </p:nvGrpSpPr>
            <p:grpSpPr bwMode="auto">
              <a:xfrm>
                <a:off x="5634920" y="1451041"/>
                <a:ext cx="1056376" cy="1001336"/>
                <a:chOff x="4871266" y="1524018"/>
                <a:chExt cx="1456875" cy="1387077"/>
              </a:xfrm>
            </p:grpSpPr>
            <p:pic>
              <p:nvPicPr>
                <p:cNvPr id="28" name="Picture 6" descr="E:\Work Graphics\MSL Graphics\Server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66" y="1524018"/>
                  <a:ext cx="1197049" cy="13870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8" descr="Database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44090" y="2403753"/>
                  <a:ext cx="584051" cy="464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7" name="TextBox 26"/>
              <p:cNvSpPr txBox="1"/>
              <p:nvPr/>
            </p:nvSpPr>
            <p:spPr>
              <a:xfrm>
                <a:off x="5558526" y="1177889"/>
                <a:ext cx="14185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0" dirty="0" smtClean="0"/>
                  <a:t>Master Data Hub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572047" y="2536286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00B050"/>
                  </a:solidFill>
                  <a:sym typeface="Webdings"/>
                </a:rPr>
                <a:t>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30" name="Straight Arrow Connector 29"/>
          <p:cNvCxnSpPr>
            <a:endCxn id="36" idx="1"/>
          </p:cNvCxnSpPr>
          <p:nvPr/>
        </p:nvCxnSpPr>
        <p:spPr bwMode="auto">
          <a:xfrm flipV="1">
            <a:off x="4797886" y="1725809"/>
            <a:ext cx="1811337" cy="95812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1" name="Picture 2" descr="C:\Users\Administrator\Pictures\MSL Graphics\UserWithDesktopComp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820" y="3149970"/>
            <a:ext cx="890418" cy="103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204029" y="3965146"/>
            <a:ext cx="9733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dirty="0" smtClean="0"/>
              <a:t>Data Steward</a:t>
            </a:r>
            <a:endParaRPr lang="en-US" sz="900" b="0" dirty="0"/>
          </a:p>
        </p:txBody>
      </p:sp>
      <p:grpSp>
        <p:nvGrpSpPr>
          <p:cNvPr id="33" name="Group 32"/>
          <p:cNvGrpSpPr/>
          <p:nvPr/>
        </p:nvGrpSpPr>
        <p:grpSpPr>
          <a:xfrm>
            <a:off x="6175571" y="1225141"/>
            <a:ext cx="1763623" cy="1339141"/>
            <a:chOff x="5684903" y="1046073"/>
            <a:chExt cx="1763623" cy="1339141"/>
          </a:xfrm>
        </p:grpSpPr>
        <p:sp>
          <p:nvSpPr>
            <p:cNvPr id="34" name="TextBox 33"/>
            <p:cNvSpPr txBox="1"/>
            <p:nvPr/>
          </p:nvSpPr>
          <p:spPr>
            <a:xfrm>
              <a:off x="5684903" y="2015882"/>
              <a:ext cx="1763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0" dirty="0" smtClean="0"/>
                <a:t>Other consumers</a:t>
              </a:r>
            </a:p>
            <a:p>
              <a:pPr algn="ctr"/>
              <a:r>
                <a:rPr lang="en-US" sz="900" b="0" dirty="0"/>
                <a:t>(</a:t>
              </a:r>
              <a:r>
                <a:rPr lang="en-US" sz="900" b="0" dirty="0" smtClean="0"/>
                <a:t>e.g. Data Warehouse ETL)</a:t>
              </a:r>
              <a:endParaRPr lang="en-US" sz="900" b="0" dirty="0"/>
            </a:p>
          </p:txBody>
        </p:sp>
        <p:grpSp>
          <p:nvGrpSpPr>
            <p:cNvPr id="35" name="Group 6"/>
            <p:cNvGrpSpPr>
              <a:grpSpLocks/>
            </p:cNvGrpSpPr>
            <p:nvPr/>
          </p:nvGrpSpPr>
          <p:grpSpPr bwMode="auto">
            <a:xfrm>
              <a:off x="6118555" y="1046073"/>
              <a:ext cx="1056375" cy="1001336"/>
              <a:chOff x="4871267" y="1524018"/>
              <a:chExt cx="1456874" cy="1387077"/>
            </a:xfrm>
          </p:grpSpPr>
          <p:pic>
            <p:nvPicPr>
              <p:cNvPr id="36" name="Picture 6" descr="E:\Work Graphics\MSL Graphics\Server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1267" y="1524018"/>
                <a:ext cx="1197049" cy="1387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8" descr="Databas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4090" y="2403753"/>
                <a:ext cx="584051" cy="464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8" name="Picture 2" descr="C:\Users\Administrator\Pictures\MSL Graphics\ServerProces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03" y="1942214"/>
            <a:ext cx="499217" cy="38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Administrator\Pictures\MSL Graphics\ServerProces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86" y="2889019"/>
            <a:ext cx="499217" cy="38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istrator\Pictures\MSL Graphics\ServerProces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940" y="3286366"/>
            <a:ext cx="499217" cy="38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istrator\Pictures\MSL Graphics\ServerProces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45" y="2034902"/>
            <a:ext cx="499217" cy="38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001681" y="3237257"/>
            <a:ext cx="468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dirty="0" smtClean="0"/>
              <a:t>SSIS</a:t>
            </a:r>
            <a:endParaRPr lang="en-US" sz="900" b="0" dirty="0"/>
          </a:p>
        </p:txBody>
      </p:sp>
      <p:sp>
        <p:nvSpPr>
          <p:cNvPr id="43" name="TextBox 42"/>
          <p:cNvSpPr txBox="1"/>
          <p:nvPr/>
        </p:nvSpPr>
        <p:spPr>
          <a:xfrm>
            <a:off x="3256554" y="2293016"/>
            <a:ext cx="468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dirty="0" smtClean="0"/>
              <a:t>SSIS</a:t>
            </a:r>
            <a:endParaRPr lang="en-US" sz="900" b="0" dirty="0"/>
          </a:p>
        </p:txBody>
      </p:sp>
      <p:sp>
        <p:nvSpPr>
          <p:cNvPr id="44" name="TextBox 43"/>
          <p:cNvSpPr txBox="1"/>
          <p:nvPr/>
        </p:nvSpPr>
        <p:spPr>
          <a:xfrm>
            <a:off x="5528390" y="2374564"/>
            <a:ext cx="468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dirty="0" smtClean="0"/>
              <a:t>SSIS</a:t>
            </a:r>
            <a:endParaRPr lang="en-US" sz="900" b="0" dirty="0"/>
          </a:p>
        </p:txBody>
      </p:sp>
      <p:sp>
        <p:nvSpPr>
          <p:cNvPr id="45" name="TextBox 44"/>
          <p:cNvSpPr txBox="1"/>
          <p:nvPr/>
        </p:nvSpPr>
        <p:spPr>
          <a:xfrm>
            <a:off x="5453945" y="3610165"/>
            <a:ext cx="468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dirty="0" smtClean="0"/>
              <a:t>SSIS</a:t>
            </a:r>
            <a:endParaRPr lang="en-US" sz="900" b="0" dirty="0"/>
          </a:p>
        </p:txBody>
      </p:sp>
      <p:sp>
        <p:nvSpPr>
          <p:cNvPr id="47" name="Titre 1"/>
          <p:cNvSpPr>
            <a:spLocks noGrp="1"/>
          </p:cNvSpPr>
          <p:nvPr>
            <p:ph type="title"/>
          </p:nvPr>
        </p:nvSpPr>
        <p:spPr>
          <a:xfrm>
            <a:off x="0" y="185990"/>
            <a:ext cx="9144000" cy="849577"/>
          </a:xfrm>
        </p:spPr>
        <p:txBody>
          <a:bodyPr/>
          <a:lstStyle/>
          <a:p>
            <a:pPr algn="ctr"/>
            <a:r>
              <a:rPr lang="fr-FR" sz="3600" dirty="0" smtClean="0"/>
              <a:t>Master Data Services (MDS) : Master Data Hub</a:t>
            </a:r>
            <a:endParaRPr lang="fr-FR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1566" y="4670388"/>
            <a:ext cx="8642433" cy="172919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4625" indent="-17462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hlink"/>
              </a:buClr>
              <a:buSzPct val="9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69863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854075" indent="-173038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bg2"/>
              </a:buClr>
              <a:buSzPct val="8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54125" indent="-165100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Font typeface="Segoe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4pPr>
            <a:lvl5pPr marL="15446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dirty="0"/>
              <a:t>Les utilisateurs insèrent et </a:t>
            </a:r>
            <a:r>
              <a:rPr lang="fr-FR" sz="1800" dirty="0" smtClean="0"/>
              <a:t>mettent </a:t>
            </a:r>
            <a:r>
              <a:rPr lang="fr-FR" sz="1800" dirty="0"/>
              <a:t>à jour des données dans </a:t>
            </a:r>
            <a:r>
              <a:rPr lang="fr-FR" sz="1800" dirty="0" smtClean="0"/>
              <a:t>leurs applications</a:t>
            </a:r>
            <a:endParaRPr lang="fr-FR" sz="1800" dirty="0"/>
          </a:p>
          <a:p>
            <a:r>
              <a:rPr lang="fr-FR" sz="1800" dirty="0" smtClean="0"/>
              <a:t>Les </a:t>
            </a:r>
            <a:r>
              <a:rPr lang="fr-FR" sz="1800" dirty="0"/>
              <a:t>données d'application </a:t>
            </a:r>
            <a:r>
              <a:rPr lang="fr-FR" sz="1800" dirty="0" smtClean="0"/>
              <a:t>sont chargées </a:t>
            </a:r>
            <a:r>
              <a:rPr lang="fr-FR" sz="1800" dirty="0"/>
              <a:t>dans le </a:t>
            </a:r>
            <a:r>
              <a:rPr lang="fr-FR" sz="1800" dirty="0" smtClean="0"/>
              <a:t>Master Data Hub via des tables </a:t>
            </a:r>
            <a:r>
              <a:rPr lang="fr-FR" sz="1800" dirty="0"/>
              <a:t>de </a:t>
            </a:r>
            <a:r>
              <a:rPr lang="fr-FR" sz="1800" dirty="0" err="1" smtClean="0"/>
              <a:t>staging</a:t>
            </a:r>
            <a:r>
              <a:rPr lang="fr-FR" sz="1800" dirty="0" smtClean="0"/>
              <a:t> pour </a:t>
            </a:r>
            <a:r>
              <a:rPr lang="fr-FR" sz="1800" dirty="0"/>
              <a:t>la consolidation et la gestion par les intendants des </a:t>
            </a:r>
            <a:r>
              <a:rPr lang="fr-FR" sz="1800" dirty="0" smtClean="0"/>
              <a:t>données</a:t>
            </a:r>
          </a:p>
          <a:p>
            <a:r>
              <a:rPr lang="fr-FR" sz="1800" dirty="0" smtClean="0"/>
              <a:t>Les données master sont diffusées aux consommateurs de données dans </a:t>
            </a:r>
            <a:r>
              <a:rPr lang="fr-FR" sz="1800" dirty="0"/>
              <a:t>toute l'entreprise via </a:t>
            </a:r>
            <a:r>
              <a:rPr lang="fr-FR" sz="1800" dirty="0" smtClean="0"/>
              <a:t>des vues d’abonné</a:t>
            </a:r>
            <a:endParaRPr lang="fr-FR" sz="1800" dirty="0"/>
          </a:p>
          <a:p>
            <a:pPr marL="0" indent="0">
              <a:buNone/>
            </a:pP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76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Data </a:t>
            </a:r>
            <a:r>
              <a:rPr lang="fr-FR" sz="4000" dirty="0" err="1" smtClean="0"/>
              <a:t>Quality</a:t>
            </a:r>
            <a:r>
              <a:rPr lang="fr-FR" sz="4000" dirty="0" smtClean="0"/>
              <a:t> Services</a:t>
            </a:r>
            <a:endParaRPr lang="fr-FR" sz="40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539552" y="980728"/>
            <a:ext cx="7990046" cy="5436338"/>
            <a:chOff x="231001" y="980728"/>
            <a:chExt cx="7990046" cy="5436338"/>
          </a:xfrm>
        </p:grpSpPr>
        <p:sp>
          <p:nvSpPr>
            <p:cNvPr id="20" name="Cloud 19"/>
            <p:cNvSpPr/>
            <p:nvPr/>
          </p:nvSpPr>
          <p:spPr>
            <a:xfrm>
              <a:off x="2583661" y="980728"/>
              <a:ext cx="2665289" cy="1224136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420888"/>
              <a:ext cx="1080868" cy="887735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2843808" y="2420888"/>
              <a:ext cx="1883300" cy="2313548"/>
              <a:chOff x="2843808" y="1988840"/>
              <a:chExt cx="1883300" cy="231354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3808" y="1988840"/>
                <a:ext cx="1883300" cy="188330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987824" y="3933056"/>
                <a:ext cx="1408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DQS Server</a:t>
                </a:r>
                <a:endParaRPr lang="fr-FR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31001" y="3573016"/>
              <a:ext cx="1244486" cy="1161420"/>
              <a:chOff x="231001" y="3573016"/>
              <a:chExt cx="1244486" cy="116142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573016"/>
                <a:ext cx="792088" cy="792088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231001" y="4365104"/>
                <a:ext cx="12444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Excel, CSV</a:t>
                </a:r>
                <a:endParaRPr lang="fr-FR" dirty="0"/>
              </a:p>
            </p:txBody>
          </p:sp>
        </p:grpSp>
        <p:cxnSp>
          <p:nvCxnSpPr>
            <p:cNvPr id="10" name="Straight Arrow Connector 9"/>
            <p:cNvCxnSpPr>
              <a:stCxn id="3" idx="3"/>
              <a:endCxn id="6" idx="1"/>
            </p:cNvCxnSpPr>
            <p:nvPr/>
          </p:nvCxnSpPr>
          <p:spPr>
            <a:xfrm>
              <a:off x="1404396" y="2864756"/>
              <a:ext cx="1439412" cy="49778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4" idx="3"/>
              <a:endCxn id="6" idx="1"/>
            </p:cNvCxnSpPr>
            <p:nvPr/>
          </p:nvCxnSpPr>
          <p:spPr>
            <a:xfrm flipV="1">
              <a:off x="1249288" y="3362538"/>
              <a:ext cx="1594520" cy="6065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2826" y="1326282"/>
              <a:ext cx="2283230" cy="566241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/>
            <p:nvPr/>
          </p:nvCxnSpPr>
          <p:spPr>
            <a:xfrm>
              <a:off x="3596692" y="2183238"/>
              <a:ext cx="0" cy="31234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211960" y="2173043"/>
              <a:ext cx="0" cy="28534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849" y="5013176"/>
              <a:ext cx="956053" cy="111539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5590829"/>
              <a:ext cx="576064" cy="57606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893204" y="6047734"/>
              <a:ext cx="1850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/>
                <a:t>Knowledge</a:t>
              </a:r>
              <a:r>
                <a:rPr lang="fr-FR" dirty="0" smtClean="0"/>
                <a:t> Base</a:t>
              </a:r>
              <a:endParaRPr lang="fr-FR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3691875" y="4727827"/>
              <a:ext cx="0" cy="28534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5678910" y="1697104"/>
              <a:ext cx="2529724" cy="46955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Correct</a:t>
              </a:r>
              <a:endParaRPr lang="fr-FR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679186" y="2359702"/>
              <a:ext cx="2529724" cy="46955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Corrected</a:t>
              </a:r>
              <a:endParaRPr lang="fr-FR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691323" y="3126716"/>
              <a:ext cx="2529724" cy="46955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Suggested</a:t>
              </a:r>
              <a:endParaRPr lang="fr-FR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691323" y="3893730"/>
              <a:ext cx="2529724" cy="46955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New</a:t>
              </a:r>
              <a:endParaRPr lang="fr-FR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691323" y="4660744"/>
              <a:ext cx="2529724" cy="46955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Invalid</a:t>
              </a:r>
              <a:endParaRPr lang="fr-FR" dirty="0"/>
            </a:p>
          </p:txBody>
        </p:sp>
        <p:cxnSp>
          <p:nvCxnSpPr>
            <p:cNvPr id="46" name="Straight Arrow Connector 45"/>
            <p:cNvCxnSpPr>
              <a:stCxn id="6" idx="3"/>
              <a:endCxn id="39" idx="1"/>
            </p:cNvCxnSpPr>
            <p:nvPr/>
          </p:nvCxnSpPr>
          <p:spPr>
            <a:xfrm flipV="1">
              <a:off x="4727108" y="1931880"/>
              <a:ext cx="951802" cy="143065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6" idx="3"/>
              <a:endCxn id="42" idx="1"/>
            </p:cNvCxnSpPr>
            <p:nvPr/>
          </p:nvCxnSpPr>
          <p:spPr>
            <a:xfrm flipV="1">
              <a:off x="4727108" y="2594478"/>
              <a:ext cx="952078" cy="76806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6" idx="3"/>
              <a:endCxn id="43" idx="1"/>
            </p:cNvCxnSpPr>
            <p:nvPr/>
          </p:nvCxnSpPr>
          <p:spPr>
            <a:xfrm flipV="1">
              <a:off x="4727108" y="3361492"/>
              <a:ext cx="964215" cy="104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6" idx="3"/>
              <a:endCxn id="44" idx="1"/>
            </p:cNvCxnSpPr>
            <p:nvPr/>
          </p:nvCxnSpPr>
          <p:spPr>
            <a:xfrm>
              <a:off x="4727108" y="3362538"/>
              <a:ext cx="964215" cy="76596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6" idx="3"/>
              <a:endCxn id="45" idx="1"/>
            </p:cNvCxnSpPr>
            <p:nvPr/>
          </p:nvCxnSpPr>
          <p:spPr>
            <a:xfrm>
              <a:off x="4727108" y="3362538"/>
              <a:ext cx="964215" cy="153298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EIM : quid des limites 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454"/>
            <a:ext cx="8686800" cy="5009321"/>
          </a:xfrm>
        </p:spPr>
        <p:txBody>
          <a:bodyPr/>
          <a:lstStyle/>
          <a:p>
            <a:r>
              <a:rPr lang="fr-FR" sz="3200" dirty="0" smtClean="0"/>
              <a:t>Import automatisé des données dans MDS ?</a:t>
            </a:r>
          </a:p>
          <a:p>
            <a:endParaRPr lang="fr-FR" sz="3200" dirty="0" smtClean="0"/>
          </a:p>
          <a:p>
            <a:r>
              <a:rPr lang="fr-FR" sz="3200" dirty="0" smtClean="0"/>
              <a:t>Import automatisé des données dans DQS ?</a:t>
            </a:r>
          </a:p>
          <a:p>
            <a:endParaRPr lang="fr-FR" sz="3200" dirty="0" smtClean="0"/>
          </a:p>
          <a:p>
            <a:r>
              <a:rPr lang="fr-FR" sz="3200" dirty="0" smtClean="0"/>
              <a:t>Réalisation du </a:t>
            </a:r>
            <a:r>
              <a:rPr lang="fr-FR" sz="3200" dirty="0" err="1" smtClean="0"/>
              <a:t>Matching</a:t>
            </a:r>
            <a:r>
              <a:rPr lang="fr-FR" sz="3200" dirty="0" smtClean="0"/>
              <a:t> dans SSIS ?</a:t>
            </a:r>
          </a:p>
          <a:p>
            <a:endParaRPr lang="fr-FR" sz="3200" dirty="0" smtClean="0"/>
          </a:p>
          <a:p>
            <a:r>
              <a:rPr lang="fr-FR" sz="3200" dirty="0" smtClean="0"/>
              <a:t>Règles de validation dans MDS </a:t>
            </a:r>
            <a:r>
              <a:rPr lang="fr-FR" sz="3200" dirty="0" smtClean="0"/>
              <a:t>?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954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3645025"/>
            <a:ext cx="8382000" cy="1368152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fr-FR" dirty="0" smtClean="0"/>
              <a:t>Démonstration :</a:t>
            </a:r>
          </a:p>
          <a:p>
            <a:pPr marL="0" indent="0" algn="r">
              <a:buNone/>
            </a:pPr>
            <a:r>
              <a:rPr lang="fr-FR" dirty="0" smtClean="0"/>
              <a:t>Création et intégration des données dans MDS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83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2820355" y="2329134"/>
            <a:ext cx="3701894" cy="1697355"/>
          </a:xfrm>
          <a:prstGeom prst="roundRect">
            <a:avLst/>
          </a:prstGeom>
          <a:solidFill>
            <a:srgbClr val="F49A9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  <a:p>
            <a:pPr algn="ctr"/>
            <a:endParaRPr lang="fr-FR" sz="1350" dirty="0"/>
          </a:p>
          <a:p>
            <a:pPr algn="ctr"/>
            <a:endParaRPr lang="fr-FR" sz="1350" dirty="0"/>
          </a:p>
          <a:p>
            <a:pPr algn="ctr"/>
            <a:endParaRPr lang="fr-FR" sz="1350" dirty="0"/>
          </a:p>
          <a:p>
            <a:pPr algn="ctr"/>
            <a:endParaRPr lang="fr-FR" sz="1350" dirty="0"/>
          </a:p>
          <a:p>
            <a:pPr algn="ctr"/>
            <a:endParaRPr lang="fr-FR" sz="1350" dirty="0"/>
          </a:p>
          <a:p>
            <a:pPr algn="ctr"/>
            <a:endParaRPr lang="fr-FR" sz="1350" dirty="0"/>
          </a:p>
          <a:p>
            <a:pPr algn="ctr"/>
            <a:r>
              <a:rPr lang="fr-FR" sz="1350" dirty="0">
                <a:solidFill>
                  <a:schemeClr val="tx1"/>
                </a:solidFill>
              </a:rPr>
              <a:t>         IIS</a:t>
            </a:r>
            <a:endParaRPr lang="fr-FR" sz="135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</a:t>
            </a:r>
            <a:endParaRPr lang="fr-FR" dirty="0"/>
          </a:p>
        </p:txBody>
      </p:sp>
      <p:sp>
        <p:nvSpPr>
          <p:cNvPr id="2" name="Can 1"/>
          <p:cNvSpPr/>
          <p:nvPr/>
        </p:nvSpPr>
        <p:spPr>
          <a:xfrm>
            <a:off x="4056698" y="4352244"/>
            <a:ext cx="1234282" cy="1122998"/>
          </a:xfrm>
          <a:prstGeom prst="can">
            <a:avLst/>
          </a:prstGeom>
          <a:solidFill>
            <a:srgbClr val="B9141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MDS </a:t>
            </a:r>
            <a:r>
              <a:rPr lang="fr-FR" sz="1350" dirty="0" err="1"/>
              <a:t>Database</a:t>
            </a:r>
            <a:endParaRPr lang="fr-FR" sz="1350" dirty="0"/>
          </a:p>
        </p:txBody>
      </p:sp>
      <p:sp>
        <p:nvSpPr>
          <p:cNvPr id="5" name="Rounded Rectangle 4"/>
          <p:cNvSpPr/>
          <p:nvPr/>
        </p:nvSpPr>
        <p:spPr>
          <a:xfrm>
            <a:off x="2745105" y="4677999"/>
            <a:ext cx="1311593" cy="471488"/>
          </a:xfrm>
          <a:prstGeom prst="roundRect">
            <a:avLst/>
          </a:prstGeom>
          <a:solidFill>
            <a:srgbClr val="F49A9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Subscription</a:t>
            </a:r>
            <a:r>
              <a:rPr lang="fr-FR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views</a:t>
            </a:r>
            <a:endParaRPr lang="fr-FR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>
          <a:xfrm>
            <a:off x="5290978" y="4677999"/>
            <a:ext cx="1311593" cy="471488"/>
          </a:xfrm>
          <a:prstGeom prst="roundRect">
            <a:avLst/>
          </a:prstGeom>
          <a:solidFill>
            <a:srgbClr val="F49A9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r-FR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Entity</a:t>
            </a:r>
            <a:r>
              <a:rPr lang="fr-FR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based</a:t>
            </a:r>
            <a:r>
              <a:rPr lang="fr-FR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staging</a:t>
            </a:r>
            <a:r>
              <a:rPr lang="fr-FR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tables</a:t>
            </a:r>
            <a:endParaRPr lang="fr-FR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61313" y="3031262"/>
            <a:ext cx="1031873" cy="634365"/>
          </a:xfrm>
          <a:prstGeom prst="ellipse">
            <a:avLst/>
          </a:prstGeom>
          <a:solidFill>
            <a:srgbClr val="B9141A"/>
          </a:solidFill>
          <a:ln>
            <a:solidFill>
              <a:srgbClr val="B914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MDS Service</a:t>
            </a:r>
            <a:endParaRPr lang="fr-FR" sz="1350" dirty="0"/>
          </a:p>
        </p:txBody>
      </p:sp>
      <p:sp>
        <p:nvSpPr>
          <p:cNvPr id="11" name="Rounded Rectangle 10"/>
          <p:cNvSpPr/>
          <p:nvPr/>
        </p:nvSpPr>
        <p:spPr>
          <a:xfrm>
            <a:off x="4356256" y="2559774"/>
            <a:ext cx="641986" cy="471488"/>
          </a:xfrm>
          <a:prstGeom prst="roundRect">
            <a:avLst/>
          </a:prstGeom>
          <a:solidFill>
            <a:srgbClr val="F49A9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WCF</a:t>
            </a:r>
            <a:endParaRPr lang="fr-FR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4663" y="1588498"/>
            <a:ext cx="1311593" cy="471488"/>
          </a:xfrm>
          <a:prstGeom prst="roundRect">
            <a:avLst/>
          </a:prstGeom>
          <a:solidFill>
            <a:srgbClr val="F49A9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Master Data Manager (Web UI)</a:t>
            </a:r>
            <a:endParaRPr lang="fr-FR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98241" y="1588498"/>
            <a:ext cx="1311593" cy="471488"/>
          </a:xfrm>
          <a:prstGeom prst="roundRect">
            <a:avLst/>
          </a:prstGeom>
          <a:solidFill>
            <a:srgbClr val="F49A9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Excel </a:t>
            </a:r>
            <a:r>
              <a:rPr lang="fr-FR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</a:t>
            </a:r>
            <a:r>
              <a:rPr lang="fr-FR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-in</a:t>
            </a:r>
            <a:endParaRPr lang="fr-FR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9629" y="1661803"/>
            <a:ext cx="1311593" cy="471488"/>
          </a:xfrm>
          <a:prstGeom prst="roundRect">
            <a:avLst/>
          </a:prstGeom>
          <a:solidFill>
            <a:srgbClr val="F49A9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Workflow</a:t>
            </a:r>
            <a:r>
              <a:rPr lang="fr-FR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/ Notification</a:t>
            </a:r>
            <a:endParaRPr lang="fr-FR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Content Placeholder 7"/>
          <p:cNvSpPr txBox="1">
            <a:spLocks/>
          </p:cNvSpPr>
          <p:nvPr/>
        </p:nvSpPr>
        <p:spPr bwMode="auto">
          <a:xfrm>
            <a:off x="6875938" y="4338568"/>
            <a:ext cx="1311593" cy="471488"/>
          </a:xfrm>
          <a:prstGeom prst="roundRect">
            <a:avLst/>
          </a:prstGeom>
          <a:solidFill>
            <a:srgbClr val="F49A9E"/>
          </a:solidFill>
          <a:ln>
            <a:solidFill>
              <a:srgbClr val="C0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</a:t>
            </a:r>
            <a:r>
              <a:rPr lang="fr-FR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Cleansing</a:t>
            </a:r>
            <a:r>
              <a:rPr lang="fr-FR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&amp; </a:t>
            </a:r>
            <a:r>
              <a:rPr lang="fr-FR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Matching</a:t>
            </a:r>
            <a:r>
              <a:rPr lang="fr-FR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(DQS)</a:t>
            </a:r>
            <a:endParaRPr lang="fr-FR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8" name="Curved Connector 17"/>
          <p:cNvCxnSpPr>
            <a:stCxn id="12" idx="2"/>
            <a:endCxn id="11" idx="0"/>
          </p:cNvCxnSpPr>
          <p:nvPr/>
        </p:nvCxnSpPr>
        <p:spPr>
          <a:xfrm rot="16200000" flipH="1">
            <a:off x="3938961" y="1821484"/>
            <a:ext cx="499789" cy="97679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3" idx="2"/>
            <a:endCxn id="11" idx="0"/>
          </p:cNvCxnSpPr>
          <p:nvPr/>
        </p:nvCxnSpPr>
        <p:spPr>
          <a:xfrm rot="5400000">
            <a:off x="4915750" y="1821486"/>
            <a:ext cx="499789" cy="97678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1" idx="1"/>
            <a:endCxn id="14" idx="3"/>
          </p:cNvCxnSpPr>
          <p:nvPr/>
        </p:nvCxnSpPr>
        <p:spPr>
          <a:xfrm rot="10800000">
            <a:off x="1881221" y="1897548"/>
            <a:ext cx="2475035" cy="897971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0" idx="4"/>
            <a:endCxn id="2" idx="1"/>
          </p:cNvCxnSpPr>
          <p:nvPr/>
        </p:nvCxnSpPr>
        <p:spPr>
          <a:xfrm rot="5400000">
            <a:off x="4332235" y="4007230"/>
            <a:ext cx="686618" cy="341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407531" y="2247695"/>
            <a:ext cx="1719253" cy="1860233"/>
            <a:chOff x="609600" y="1962511"/>
            <a:chExt cx="2292337" cy="2480311"/>
          </a:xfrm>
        </p:grpSpPr>
        <p:sp>
          <p:nvSpPr>
            <p:cNvPr id="53" name="Rectangle 52"/>
            <p:cNvSpPr/>
            <p:nvPr/>
          </p:nvSpPr>
          <p:spPr>
            <a:xfrm>
              <a:off x="609600" y="1962511"/>
              <a:ext cx="2292337" cy="248031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0" dirty="0">
                  <a:solidFill>
                    <a:schemeClr val="tx1"/>
                  </a:solidFill>
                </a:rPr>
                <a:t>BI</a:t>
              </a:r>
            </a:p>
            <a:p>
              <a:pPr algn="ctr"/>
              <a:endParaRPr lang="fr-FR" sz="1350" dirty="0">
                <a:solidFill>
                  <a:schemeClr val="tx1"/>
                </a:solidFill>
              </a:endParaRPr>
            </a:p>
            <a:p>
              <a:pPr algn="ctr"/>
              <a:endParaRPr lang="fr-FR" sz="1350" dirty="0">
                <a:solidFill>
                  <a:schemeClr val="tx1"/>
                </a:solidFill>
              </a:endParaRPr>
            </a:p>
            <a:p>
              <a:pPr algn="ctr"/>
              <a:endParaRPr lang="fr-FR" sz="1350" dirty="0">
                <a:solidFill>
                  <a:schemeClr val="tx1"/>
                </a:solidFill>
              </a:endParaRPr>
            </a:p>
            <a:p>
              <a:pPr algn="ctr"/>
              <a:endParaRPr lang="fr-FR" sz="1350" dirty="0">
                <a:solidFill>
                  <a:schemeClr val="tx1"/>
                </a:solidFill>
              </a:endParaRPr>
            </a:p>
            <a:p>
              <a:pPr algn="ctr"/>
              <a:endParaRPr lang="fr-FR" sz="1350" dirty="0">
                <a:solidFill>
                  <a:schemeClr val="tx1"/>
                </a:solidFill>
              </a:endParaRPr>
            </a:p>
            <a:p>
              <a:pPr algn="ctr"/>
              <a:endParaRPr lang="fr-FR" sz="1350" dirty="0">
                <a:solidFill>
                  <a:schemeClr val="tx1"/>
                </a:solidFill>
              </a:endParaRPr>
            </a:p>
            <a:p>
              <a:pPr algn="ctr"/>
              <a:endParaRPr lang="fr-FR" sz="1350" dirty="0">
                <a:solidFill>
                  <a:schemeClr val="tx1"/>
                </a:solidFill>
              </a:endParaRPr>
            </a:p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47" name="Content Placeholder 7"/>
            <p:cNvSpPr txBox="1">
              <a:spLocks/>
            </p:cNvSpPr>
            <p:nvPr/>
          </p:nvSpPr>
          <p:spPr bwMode="auto">
            <a:xfrm>
              <a:off x="830368" y="3681634"/>
              <a:ext cx="1748790" cy="608649"/>
            </a:xfrm>
            <a:prstGeom prst="roundRect">
              <a:avLst/>
            </a:prstGeom>
            <a:solidFill>
              <a:srgbClr val="F49A9E"/>
            </a:solidFill>
            <a:ln>
              <a:solidFill>
                <a:srgbClr val="C00000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457189" indent="-4571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2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 Light" panose="020B0502040204020203" pitchFamily="34" charset="0"/>
                </a:defRPr>
              </a:lvl1pPr>
              <a:lvl2pPr marL="990575" indent="-38099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1523962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3pPr>
              <a:lvl4pPr marL="2133547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4pPr>
              <a:lvl5pPr marL="2743131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05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Excel Power Pivot</a:t>
              </a:r>
              <a:endParaRPr lang="fr-FR" sz="105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Content Placeholder 7"/>
            <p:cNvSpPr txBox="1">
              <a:spLocks/>
            </p:cNvSpPr>
            <p:nvPr/>
          </p:nvSpPr>
          <p:spPr bwMode="auto">
            <a:xfrm>
              <a:off x="830368" y="2304614"/>
              <a:ext cx="1748790" cy="608649"/>
            </a:xfrm>
            <a:prstGeom prst="roundRect">
              <a:avLst/>
            </a:prstGeom>
            <a:solidFill>
              <a:srgbClr val="F49A9E"/>
            </a:solidFill>
            <a:ln>
              <a:solidFill>
                <a:srgbClr val="C00000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457189" indent="-4571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2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 Light" panose="020B0502040204020203" pitchFamily="34" charset="0"/>
                </a:defRPr>
              </a:lvl1pPr>
              <a:lvl2pPr marL="990575" indent="-38099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1523962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3pPr>
              <a:lvl4pPr marL="2133547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4pPr>
              <a:lvl5pPr marL="2743131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05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RDBMS DWH</a:t>
              </a:r>
              <a:endParaRPr lang="fr-FR" sz="105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9" name="Content Placeholder 7"/>
            <p:cNvSpPr txBox="1">
              <a:spLocks/>
            </p:cNvSpPr>
            <p:nvPr/>
          </p:nvSpPr>
          <p:spPr bwMode="auto">
            <a:xfrm>
              <a:off x="830368" y="2993542"/>
              <a:ext cx="1748790" cy="608649"/>
            </a:xfrm>
            <a:prstGeom prst="roundRect">
              <a:avLst/>
            </a:prstGeom>
            <a:solidFill>
              <a:srgbClr val="F49A9E"/>
            </a:solidFill>
            <a:ln>
              <a:solidFill>
                <a:srgbClr val="C00000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457189" indent="-4571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2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 Light" panose="020B0502040204020203" pitchFamily="34" charset="0"/>
                </a:defRPr>
              </a:lvl1pPr>
              <a:lvl2pPr marL="990575" indent="-38099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1523962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3pPr>
              <a:lvl4pPr marL="2133547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4pPr>
              <a:lvl5pPr marL="2743131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05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Cube MD/TAB</a:t>
              </a:r>
              <a:endParaRPr lang="fr-FR" sz="105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Can 49"/>
            <p:cNvSpPr/>
            <p:nvPr/>
          </p:nvSpPr>
          <p:spPr>
            <a:xfrm>
              <a:off x="2333413" y="2546329"/>
              <a:ext cx="297180" cy="287491"/>
            </a:xfrm>
            <a:prstGeom prst="ca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1" name="Cube 50"/>
            <p:cNvSpPr/>
            <p:nvPr/>
          </p:nvSpPr>
          <p:spPr>
            <a:xfrm>
              <a:off x="2375117" y="3217587"/>
              <a:ext cx="321096" cy="304325"/>
            </a:xfrm>
            <a:prstGeom prst="cub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52" name="Content Placeholder 7"/>
          <p:cNvSpPr txBox="1">
            <a:spLocks/>
          </p:cNvSpPr>
          <p:nvPr/>
        </p:nvSpPr>
        <p:spPr bwMode="auto">
          <a:xfrm>
            <a:off x="573106" y="4235193"/>
            <a:ext cx="1311593" cy="456487"/>
          </a:xfrm>
          <a:prstGeom prst="roundRect">
            <a:avLst/>
          </a:prstGeom>
          <a:solidFill>
            <a:srgbClr val="F49A9E"/>
          </a:solidFill>
          <a:ln>
            <a:solidFill>
              <a:srgbClr val="C0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External</a:t>
            </a:r>
            <a:r>
              <a:rPr lang="fr-FR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System</a:t>
            </a:r>
            <a:endParaRPr lang="fr-FR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6" name="Curved Connector 55"/>
          <p:cNvCxnSpPr>
            <a:stCxn id="5" idx="1"/>
            <a:endCxn id="53" idx="3"/>
          </p:cNvCxnSpPr>
          <p:nvPr/>
        </p:nvCxnSpPr>
        <p:spPr>
          <a:xfrm rot="10800000">
            <a:off x="2126784" y="3177813"/>
            <a:ext cx="618322" cy="173593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7049453" y="2247695"/>
            <a:ext cx="1719253" cy="1860233"/>
            <a:chOff x="609600" y="1962511"/>
            <a:chExt cx="2292337" cy="2480311"/>
          </a:xfrm>
        </p:grpSpPr>
        <p:sp>
          <p:nvSpPr>
            <p:cNvPr id="59" name="Rectangle 58"/>
            <p:cNvSpPr/>
            <p:nvPr/>
          </p:nvSpPr>
          <p:spPr>
            <a:xfrm>
              <a:off x="609600" y="1962511"/>
              <a:ext cx="2292337" cy="248031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0" dirty="0">
                  <a:solidFill>
                    <a:schemeClr val="tx1"/>
                  </a:solidFill>
                </a:rPr>
                <a:t>Apps</a:t>
              </a:r>
            </a:p>
            <a:p>
              <a:pPr algn="ctr"/>
              <a:endParaRPr lang="fr-FR" sz="1350" dirty="0">
                <a:solidFill>
                  <a:schemeClr val="tx1"/>
                </a:solidFill>
              </a:endParaRPr>
            </a:p>
            <a:p>
              <a:pPr algn="ctr"/>
              <a:endParaRPr lang="fr-FR" sz="1350" dirty="0">
                <a:solidFill>
                  <a:schemeClr val="tx1"/>
                </a:solidFill>
              </a:endParaRPr>
            </a:p>
            <a:p>
              <a:pPr algn="ctr"/>
              <a:endParaRPr lang="fr-FR" sz="1350" dirty="0">
                <a:solidFill>
                  <a:schemeClr val="tx1"/>
                </a:solidFill>
              </a:endParaRPr>
            </a:p>
            <a:p>
              <a:pPr algn="ctr"/>
              <a:endParaRPr lang="fr-FR" sz="1350" dirty="0">
                <a:solidFill>
                  <a:schemeClr val="tx1"/>
                </a:solidFill>
              </a:endParaRPr>
            </a:p>
            <a:p>
              <a:pPr algn="ctr"/>
              <a:endParaRPr lang="fr-FR" sz="1350" dirty="0">
                <a:solidFill>
                  <a:schemeClr val="tx1"/>
                </a:solidFill>
              </a:endParaRPr>
            </a:p>
            <a:p>
              <a:pPr algn="ctr"/>
              <a:endParaRPr lang="fr-FR" sz="1350" dirty="0">
                <a:solidFill>
                  <a:schemeClr val="tx1"/>
                </a:solidFill>
              </a:endParaRPr>
            </a:p>
            <a:p>
              <a:pPr algn="ctr"/>
              <a:endParaRPr lang="fr-FR" sz="1350" dirty="0">
                <a:solidFill>
                  <a:schemeClr val="tx1"/>
                </a:solidFill>
              </a:endParaRPr>
            </a:p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60" name="Content Placeholder 7"/>
            <p:cNvSpPr txBox="1">
              <a:spLocks/>
            </p:cNvSpPr>
            <p:nvPr/>
          </p:nvSpPr>
          <p:spPr bwMode="auto">
            <a:xfrm>
              <a:off x="830368" y="3681634"/>
              <a:ext cx="1748790" cy="608649"/>
            </a:xfrm>
            <a:prstGeom prst="roundRect">
              <a:avLst/>
            </a:prstGeom>
            <a:solidFill>
              <a:srgbClr val="F49A9E"/>
            </a:solidFill>
            <a:ln>
              <a:solidFill>
                <a:srgbClr val="C00000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457189" indent="-4571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2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 Light" panose="020B0502040204020203" pitchFamily="34" charset="0"/>
                </a:defRPr>
              </a:lvl1pPr>
              <a:lvl2pPr marL="990575" indent="-38099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1523962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3pPr>
              <a:lvl4pPr marL="2133547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4pPr>
              <a:lvl5pPr marL="2743131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05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External</a:t>
              </a:r>
              <a:r>
                <a:rPr lang="fr-FR" sz="105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System</a:t>
              </a:r>
              <a:endParaRPr lang="fr-FR" sz="105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1" name="Content Placeholder 7"/>
            <p:cNvSpPr txBox="1">
              <a:spLocks/>
            </p:cNvSpPr>
            <p:nvPr/>
          </p:nvSpPr>
          <p:spPr bwMode="auto">
            <a:xfrm>
              <a:off x="830368" y="2304614"/>
              <a:ext cx="1748790" cy="608649"/>
            </a:xfrm>
            <a:prstGeom prst="roundRect">
              <a:avLst/>
            </a:prstGeom>
            <a:solidFill>
              <a:srgbClr val="F49A9E"/>
            </a:solidFill>
            <a:ln>
              <a:solidFill>
                <a:srgbClr val="C00000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457189" indent="-4571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2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 Light" panose="020B0502040204020203" pitchFamily="34" charset="0"/>
                </a:defRPr>
              </a:lvl1pPr>
              <a:lvl2pPr marL="990575" indent="-38099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1523962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3pPr>
              <a:lvl4pPr marL="2133547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4pPr>
              <a:lvl5pPr marL="2743131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05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CRM</a:t>
              </a:r>
              <a:endParaRPr lang="fr-FR" sz="105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Content Placeholder 7"/>
            <p:cNvSpPr txBox="1">
              <a:spLocks/>
            </p:cNvSpPr>
            <p:nvPr/>
          </p:nvSpPr>
          <p:spPr bwMode="auto">
            <a:xfrm>
              <a:off x="830368" y="2993542"/>
              <a:ext cx="1748790" cy="608649"/>
            </a:xfrm>
            <a:prstGeom prst="roundRect">
              <a:avLst/>
            </a:prstGeom>
            <a:solidFill>
              <a:srgbClr val="F49A9E"/>
            </a:solidFill>
            <a:ln>
              <a:solidFill>
                <a:srgbClr val="C00000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457189" indent="-4571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2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 Light" panose="020B0502040204020203" pitchFamily="34" charset="0"/>
                </a:defRPr>
              </a:lvl1pPr>
              <a:lvl2pPr marL="990575" indent="-38099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1523962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3pPr>
              <a:lvl4pPr marL="2133547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4pPr>
              <a:lvl5pPr marL="2743131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05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ERP</a:t>
              </a:r>
              <a:endParaRPr lang="fr-FR" sz="105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Can 62"/>
            <p:cNvSpPr/>
            <p:nvPr/>
          </p:nvSpPr>
          <p:spPr>
            <a:xfrm>
              <a:off x="2333413" y="2546329"/>
              <a:ext cx="297180" cy="287491"/>
            </a:xfrm>
            <a:prstGeom prst="ca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65" name="Can 64"/>
          <p:cNvSpPr/>
          <p:nvPr/>
        </p:nvSpPr>
        <p:spPr>
          <a:xfrm>
            <a:off x="8339296" y="3207015"/>
            <a:ext cx="222885" cy="215618"/>
          </a:xfrm>
          <a:prstGeom prst="can">
            <a:avLst/>
          </a:prstGeom>
          <a:solidFill>
            <a:srgbClr val="C00000"/>
          </a:solidFill>
          <a:ln>
            <a:solidFill>
              <a:srgbClr val="B914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67" name="Curved Connector 66"/>
          <p:cNvCxnSpPr>
            <a:stCxn id="59" idx="2"/>
            <a:endCxn id="16" idx="0"/>
          </p:cNvCxnSpPr>
          <p:nvPr/>
        </p:nvCxnSpPr>
        <p:spPr>
          <a:xfrm rot="5400000">
            <a:off x="7605087" y="4034576"/>
            <a:ext cx="230641" cy="377345"/>
          </a:xfrm>
          <a:prstGeom prst="curvedConnector3">
            <a:avLst>
              <a:gd name="adj1" fmla="val 911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16" idx="2"/>
            <a:endCxn id="8" idx="3"/>
          </p:cNvCxnSpPr>
          <p:nvPr/>
        </p:nvCxnSpPr>
        <p:spPr>
          <a:xfrm rot="5400000">
            <a:off x="7015310" y="4397318"/>
            <a:ext cx="103687" cy="92916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5" idx="1"/>
            <a:endCxn id="52" idx="3"/>
          </p:cNvCxnSpPr>
          <p:nvPr/>
        </p:nvCxnSpPr>
        <p:spPr>
          <a:xfrm rot="10800000">
            <a:off x="1884699" y="4463437"/>
            <a:ext cx="860406" cy="45030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>
            <a:stCxn id="59" idx="1"/>
            <a:endCxn id="11" idx="3"/>
          </p:cNvCxnSpPr>
          <p:nvPr/>
        </p:nvCxnSpPr>
        <p:spPr>
          <a:xfrm rot="10800000">
            <a:off x="4998242" y="2795519"/>
            <a:ext cx="2051211" cy="38229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3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999233"/>
            <a:ext cx="8858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bg1"/>
                </a:solidFill>
              </a:rPr>
              <a:t>EIM : du basic à la pratique</a:t>
            </a:r>
          </a:p>
          <a:p>
            <a:pPr marL="268288"/>
            <a:endParaRPr lang="fr-FR" sz="2800" dirty="0" smtClean="0">
              <a:solidFill>
                <a:schemeClr val="bg1"/>
              </a:solidFill>
            </a:endParaRPr>
          </a:p>
          <a:p>
            <a:pPr marL="268288"/>
            <a:r>
              <a:rPr lang="fr-FR" sz="2800" dirty="0" smtClean="0">
                <a:solidFill>
                  <a:schemeClr val="bg1"/>
                </a:solidFill>
              </a:rPr>
              <a:t>Ismaïl BEN LAMINE</a:t>
            </a:r>
          </a:p>
          <a:p>
            <a:pPr marL="268288"/>
            <a:r>
              <a:rPr lang="fr-FR" sz="2800" dirty="0" smtClean="0">
                <a:solidFill>
                  <a:schemeClr val="bg1"/>
                </a:solidFill>
              </a:rPr>
              <a:t>Frédéric BROSSARD</a:t>
            </a:r>
          </a:p>
          <a:p>
            <a:pPr marL="268288"/>
            <a:r>
              <a:rPr lang="fr-FR" sz="2800" dirty="0" smtClean="0">
                <a:solidFill>
                  <a:schemeClr val="bg1"/>
                </a:solidFill>
              </a:rPr>
              <a:t>Julien VIDAL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57200" y="1700809"/>
            <a:ext cx="3503295" cy="3554134"/>
          </a:xfrm>
        </p:spPr>
        <p:txBody>
          <a:bodyPr>
            <a:normAutofit fontScale="40000" lnSpcReduction="20000"/>
          </a:bodyPr>
          <a:lstStyle/>
          <a:p>
            <a:r>
              <a:rPr lang="fr-FR" sz="3300" dirty="0"/>
              <a:t>Structure des métadonnées</a:t>
            </a:r>
          </a:p>
          <a:p>
            <a:pPr marL="457189" lvl="1" indent="0">
              <a:buNone/>
            </a:pP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914378" lvl="2" indent="0">
              <a:buNone/>
            </a:pP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sz="3300" dirty="0"/>
              <a:t>Les outils à votre disposition</a:t>
            </a:r>
          </a:p>
          <a:p>
            <a:pPr lvl="1"/>
            <a:r>
              <a:rPr lang="fr-FR" sz="2700" dirty="0"/>
              <a:t>Master Data Manager (Web UI)</a:t>
            </a:r>
          </a:p>
          <a:p>
            <a:pPr lvl="1"/>
            <a:r>
              <a:rPr lang="fr-FR" sz="2700" dirty="0" err="1"/>
              <a:t>Add</a:t>
            </a:r>
            <a:r>
              <a:rPr lang="fr-FR" sz="2700" dirty="0"/>
              <a:t>-in Excel</a:t>
            </a:r>
          </a:p>
          <a:p>
            <a:pPr lvl="1"/>
            <a:r>
              <a:rPr lang="fr-FR" sz="2700" dirty="0"/>
              <a:t>WCF API</a:t>
            </a:r>
          </a:p>
          <a:p>
            <a:pPr marL="457189" lvl="1" indent="0">
              <a:buNone/>
            </a:pP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5167"/>
            <a:ext cx="9144000" cy="657556"/>
          </a:xfrm>
        </p:spPr>
        <p:txBody>
          <a:bodyPr/>
          <a:lstStyle/>
          <a:p>
            <a:pPr algn="ctr"/>
            <a:r>
              <a:rPr lang="fr-FR" sz="4000" dirty="0" smtClean="0"/>
              <a:t>Démo </a:t>
            </a:r>
            <a:r>
              <a:rPr lang="fr-FR" sz="4000" dirty="0" smtClean="0"/>
              <a:t>1 – Créer le modèle</a:t>
            </a:r>
            <a:endParaRPr lang="fr-FR" sz="4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120515" y="1940243"/>
          <a:ext cx="4919986" cy="290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993"/>
                <a:gridCol w="2459993"/>
              </a:tblGrid>
              <a:tr h="27432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Hiérarchies</a:t>
                      </a:r>
                      <a:r>
                        <a:rPr lang="fr-FR" sz="1400" baseline="0" dirty="0" smtClean="0"/>
                        <a:t> e</a:t>
                      </a:r>
                      <a:r>
                        <a:rPr lang="fr-FR" sz="1400" dirty="0" smtClean="0"/>
                        <a:t>xplicites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Hiérarchies dérivées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effectLst/>
                        </a:rPr>
                        <a:t>La structure est définie par l'utilisateur 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rgbClr val="F49A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effectLst/>
                        </a:rPr>
                        <a:t>La structure est dérivée des relations entre les attributs basés sur un domaine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rgbClr val="F49A9E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effectLst/>
                        </a:rPr>
                        <a:t>Contient les membres d'une seule entité 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rgbClr val="F9C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</a:rPr>
                        <a:t>Contient les membres de plusieurs entités </a:t>
                      </a:r>
                    </a:p>
                  </a:txBody>
                  <a:tcPr marL="68580" marR="68580" marT="34290" marB="34290">
                    <a:solidFill>
                      <a:srgbClr val="F9CBCD"/>
                    </a:solidFill>
                  </a:tcPr>
                </a:tc>
              </a:tr>
              <a:tr h="905193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effectLst/>
                        </a:rPr>
                        <a:t>Utilise les membres consolidés pour regrouper d'autres membres 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rgbClr val="F49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</a:rPr>
                        <a:t>Utilise des membres feuille d'une entité pour regrouper des membres feuille d'une autre entité 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rgbClr val="F49A9E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effectLst/>
                        </a:rPr>
                        <a:t>Peut être déséquilibrée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rgbClr val="F9C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</a:rPr>
                        <a:t>Contient toujours un nombre cohérent de niveaux </a:t>
                      </a:r>
                    </a:p>
                  </a:txBody>
                  <a:tcPr marL="68580" marR="68580" marT="34290" marB="34290">
                    <a:solidFill>
                      <a:srgbClr val="F9CBCD"/>
                    </a:solidFill>
                  </a:tcPr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65785" y="2005965"/>
            <a:ext cx="1791653" cy="377190"/>
          </a:xfrm>
          <a:prstGeom prst="roundRect">
            <a:avLst/>
          </a:prstGeom>
          <a:solidFill>
            <a:srgbClr val="C00000"/>
          </a:solidFill>
          <a:ln>
            <a:solidFill>
              <a:srgbClr val="F49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/>
              <a:t>Modèles</a:t>
            </a:r>
            <a:endParaRPr lang="fr-FR" sz="1500" dirty="0"/>
          </a:p>
        </p:txBody>
      </p:sp>
      <p:sp>
        <p:nvSpPr>
          <p:cNvPr id="11" name="Rounded Rectangle 10"/>
          <p:cNvSpPr/>
          <p:nvPr/>
        </p:nvSpPr>
        <p:spPr>
          <a:xfrm>
            <a:off x="894397" y="2466023"/>
            <a:ext cx="1791653" cy="377190"/>
          </a:xfrm>
          <a:prstGeom prst="roundRect">
            <a:avLst/>
          </a:prstGeom>
          <a:solidFill>
            <a:srgbClr val="C00000"/>
          </a:solidFill>
          <a:ln>
            <a:solidFill>
              <a:srgbClr val="F49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/>
              <a:t>Entités</a:t>
            </a:r>
            <a:endParaRPr lang="fr-FR" sz="1500" dirty="0"/>
          </a:p>
        </p:txBody>
      </p:sp>
      <p:sp>
        <p:nvSpPr>
          <p:cNvPr id="12" name="Rounded Rectangle 11"/>
          <p:cNvSpPr/>
          <p:nvPr/>
        </p:nvSpPr>
        <p:spPr>
          <a:xfrm>
            <a:off x="1163002" y="2930242"/>
            <a:ext cx="1791653" cy="377190"/>
          </a:xfrm>
          <a:prstGeom prst="roundRect">
            <a:avLst/>
          </a:prstGeom>
          <a:solidFill>
            <a:srgbClr val="C00000"/>
          </a:solidFill>
          <a:ln>
            <a:solidFill>
              <a:srgbClr val="F49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/>
              <a:t>Groupes d’attributs</a:t>
            </a:r>
            <a:endParaRPr lang="fr-FR" sz="1500" dirty="0"/>
          </a:p>
        </p:txBody>
      </p:sp>
      <p:sp>
        <p:nvSpPr>
          <p:cNvPr id="13" name="Rounded Rectangle 12"/>
          <p:cNvSpPr/>
          <p:nvPr/>
        </p:nvSpPr>
        <p:spPr>
          <a:xfrm>
            <a:off x="1461611" y="3390299"/>
            <a:ext cx="1791653" cy="377190"/>
          </a:xfrm>
          <a:prstGeom prst="roundRect">
            <a:avLst/>
          </a:prstGeom>
          <a:solidFill>
            <a:srgbClr val="C00000"/>
          </a:solidFill>
          <a:ln>
            <a:solidFill>
              <a:srgbClr val="F49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/>
              <a:t>Attributs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36422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57200" y="1700809"/>
            <a:ext cx="4086225" cy="390306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100" dirty="0"/>
              <a:t>Pré-chargez les données dans les tables de </a:t>
            </a:r>
            <a:r>
              <a:rPr lang="fr-FR" sz="2100" dirty="0" err="1"/>
              <a:t>staging</a:t>
            </a:r>
            <a:endParaRPr lang="fr-FR" sz="2100" dirty="0"/>
          </a:p>
          <a:p>
            <a:pPr marL="457189" lvl="1" indent="0">
              <a:buNone/>
            </a:pPr>
            <a:r>
              <a:rPr lang="fr-FR" sz="1500" dirty="0"/>
              <a:t>3 tables de </a:t>
            </a:r>
            <a:r>
              <a:rPr lang="fr-FR" sz="1500" dirty="0" err="1"/>
              <a:t>staging</a:t>
            </a:r>
            <a:r>
              <a:rPr lang="fr-FR" sz="1500" dirty="0"/>
              <a:t> par entité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500" dirty="0" err="1"/>
              <a:t>s</a:t>
            </a:r>
            <a:r>
              <a:rPr lang="fr-FR" sz="1500" dirty="0" err="1"/>
              <a:t>tg</a:t>
            </a:r>
            <a:r>
              <a:rPr lang="fr-FR" sz="1500" dirty="0"/>
              <a:t>.&lt;</a:t>
            </a:r>
            <a:r>
              <a:rPr lang="fr-FR" sz="1500" dirty="0" err="1"/>
              <a:t>name</a:t>
            </a:r>
            <a:r>
              <a:rPr lang="fr-FR" sz="1500" dirty="0"/>
              <a:t>&gt;_</a:t>
            </a:r>
            <a:r>
              <a:rPr lang="fr-FR" sz="1500" dirty="0" err="1"/>
              <a:t>Leaf</a:t>
            </a:r>
            <a:endParaRPr lang="fr-FR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500" dirty="0" err="1"/>
              <a:t>s</a:t>
            </a:r>
            <a:r>
              <a:rPr lang="fr-FR" sz="1500" dirty="0" err="1"/>
              <a:t>tg</a:t>
            </a:r>
            <a:r>
              <a:rPr lang="fr-FR" sz="1500" dirty="0"/>
              <a:t>.&lt;</a:t>
            </a:r>
            <a:r>
              <a:rPr lang="fr-FR" sz="1500" dirty="0" err="1"/>
              <a:t>name</a:t>
            </a:r>
            <a:r>
              <a:rPr lang="fr-FR" sz="1500" dirty="0"/>
              <a:t>&gt;_</a:t>
            </a:r>
            <a:r>
              <a:rPr lang="fr-FR" sz="1500" dirty="0" err="1"/>
              <a:t>Consolidated</a:t>
            </a:r>
            <a:endParaRPr lang="fr-FR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500" dirty="0" err="1"/>
              <a:t>s</a:t>
            </a:r>
            <a:r>
              <a:rPr lang="fr-FR" sz="1500" dirty="0" err="1"/>
              <a:t>tg</a:t>
            </a:r>
            <a:r>
              <a:rPr lang="fr-FR" sz="1500" dirty="0"/>
              <a:t>.&lt;</a:t>
            </a:r>
            <a:r>
              <a:rPr lang="fr-FR" sz="1500" dirty="0" err="1"/>
              <a:t>name</a:t>
            </a:r>
            <a:r>
              <a:rPr lang="fr-FR" sz="1500" dirty="0"/>
              <a:t>&gt;_Relationship</a:t>
            </a:r>
          </a:p>
          <a:p>
            <a:pPr marL="457189" lvl="1" indent="0">
              <a:buNone/>
            </a:pPr>
            <a:endParaRPr lang="fr-FR" sz="1350" dirty="0"/>
          </a:p>
          <a:p>
            <a:pPr marL="457189" lvl="1" indent="0">
              <a:buNone/>
            </a:pPr>
            <a:r>
              <a:rPr lang="fr-FR" sz="1500" dirty="0"/>
              <a:t>3 propriétés obligatoires à renseigner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500" dirty="0"/>
              <a:t>Import Type (insert, update, </a:t>
            </a:r>
            <a:r>
              <a:rPr lang="fr-FR" sz="1500" dirty="0" err="1"/>
              <a:t>delete</a:t>
            </a:r>
            <a:r>
              <a:rPr lang="fr-FR" sz="15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500" dirty="0"/>
              <a:t>Import </a:t>
            </a:r>
            <a:r>
              <a:rPr lang="fr-FR" sz="1500" dirty="0" err="1"/>
              <a:t>Status</a:t>
            </a:r>
            <a:r>
              <a:rPr lang="fr-FR" sz="1500" dirty="0"/>
              <a:t> 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500" dirty="0"/>
              <a:t>Batch Tag</a:t>
            </a:r>
          </a:p>
          <a:p>
            <a:pPr lvl="2"/>
            <a:endParaRPr lang="fr-FR" dirty="0" smtClean="0"/>
          </a:p>
          <a:p>
            <a:endParaRPr lang="fr-F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5167"/>
            <a:ext cx="9144000" cy="657556"/>
          </a:xfrm>
        </p:spPr>
        <p:txBody>
          <a:bodyPr/>
          <a:lstStyle/>
          <a:p>
            <a:pPr algn="ctr"/>
            <a:r>
              <a:rPr lang="fr-FR" sz="4000" dirty="0" smtClean="0"/>
              <a:t>Démo 2 – Charger les référentiels avec SSIS</a:t>
            </a:r>
            <a:endParaRPr lang="fr-FR" sz="40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543425" y="1700808"/>
            <a:ext cx="3751898" cy="390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2"/>
            </a:pPr>
            <a:r>
              <a:rPr lang="fr-FR" sz="2100" dirty="0"/>
              <a:t>Utilisez les proc stock pour charger les données</a:t>
            </a:r>
          </a:p>
          <a:p>
            <a:pPr marL="457189" lvl="1" indent="0">
              <a:buNone/>
            </a:pPr>
            <a:r>
              <a:rPr lang="fr-FR" sz="1500" dirty="0"/>
              <a:t>3 proc stock par entité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500" dirty="0" err="1"/>
              <a:t>stg.udp</a:t>
            </a:r>
            <a:r>
              <a:rPr lang="fr-FR" sz="1500" dirty="0"/>
              <a:t>_&lt;</a:t>
            </a:r>
            <a:r>
              <a:rPr lang="fr-FR" sz="1500" dirty="0" err="1"/>
              <a:t>name</a:t>
            </a:r>
            <a:r>
              <a:rPr lang="fr-FR" sz="1500" dirty="0"/>
              <a:t>&gt;_</a:t>
            </a:r>
            <a:r>
              <a:rPr lang="fr-FR" sz="1500" dirty="0" err="1"/>
              <a:t>Leaf</a:t>
            </a:r>
            <a:endParaRPr lang="fr-FR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500" dirty="0" err="1"/>
              <a:t>stg.udp</a:t>
            </a:r>
            <a:r>
              <a:rPr lang="fr-FR" sz="1500" dirty="0"/>
              <a:t>_&lt;</a:t>
            </a:r>
            <a:r>
              <a:rPr lang="fr-FR" sz="1500" dirty="0" err="1"/>
              <a:t>name</a:t>
            </a:r>
            <a:r>
              <a:rPr lang="fr-FR" sz="1500" dirty="0"/>
              <a:t>&gt;_</a:t>
            </a:r>
            <a:r>
              <a:rPr lang="fr-FR" sz="1500" dirty="0" err="1"/>
              <a:t>Consolidated</a:t>
            </a:r>
            <a:endParaRPr lang="fr-FR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500" dirty="0" err="1"/>
              <a:t>stg.udp</a:t>
            </a:r>
            <a:r>
              <a:rPr lang="fr-FR" sz="1500" dirty="0"/>
              <a:t>_&lt;</a:t>
            </a:r>
            <a:r>
              <a:rPr lang="fr-FR" sz="1500" dirty="0" err="1"/>
              <a:t>name</a:t>
            </a:r>
            <a:r>
              <a:rPr lang="fr-FR" sz="1500" dirty="0"/>
              <a:t>&gt;_Relationship</a:t>
            </a:r>
            <a:endParaRPr lang="fr-FR" sz="2400" dirty="0"/>
          </a:p>
          <a:p>
            <a:pPr marL="0" indent="0">
              <a:buNone/>
            </a:pPr>
            <a:endParaRPr lang="fr-FR" sz="1800" dirty="0"/>
          </a:p>
          <a:p>
            <a:pPr marL="342900" indent="-342900" algn="just">
              <a:buFont typeface="+mj-lt"/>
              <a:buAutoNum type="arabicPeriod" startAt="3"/>
            </a:pPr>
            <a:r>
              <a:rPr lang="fr-FR" sz="2100" dirty="0"/>
              <a:t>Validez les données</a:t>
            </a:r>
          </a:p>
          <a:p>
            <a:pPr marL="457189" lvl="1" indent="0">
              <a:buNone/>
            </a:pPr>
            <a:r>
              <a:rPr lang="fr-FR" sz="1500" dirty="0"/>
              <a:t>4 </a:t>
            </a:r>
            <a:r>
              <a:rPr lang="fr-FR" sz="1500" dirty="0"/>
              <a:t>proc stock </a:t>
            </a:r>
            <a:r>
              <a:rPr lang="fr-FR" sz="1500" dirty="0"/>
              <a:t>possibles </a:t>
            </a:r>
            <a:endParaRPr lang="fr-FR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500" dirty="0" err="1"/>
              <a:t>stg.udpValidateModel</a:t>
            </a:r>
            <a:endParaRPr lang="fr-FR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500" dirty="0" err="1"/>
              <a:t>stg.udpValidateEntity</a:t>
            </a:r>
            <a:endParaRPr lang="fr-FR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500" dirty="0" err="1"/>
              <a:t>stg.udpValidateMembers</a:t>
            </a:r>
            <a:endParaRPr lang="fr-FR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500" dirty="0" err="1"/>
              <a:t>Stg.udpValidateMember</a:t>
            </a:r>
            <a:endParaRPr lang="fr-FR" sz="1500" dirty="0"/>
          </a:p>
          <a:p>
            <a:pPr lvl="1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0" indent="0" algn="just">
              <a:buNone/>
            </a:pPr>
            <a:endParaRPr lang="fr-FR" sz="2100" dirty="0"/>
          </a:p>
          <a:p>
            <a:pPr marL="742940" lvl="1" indent="-342900" algn="just">
              <a:buFont typeface="+mj-lt"/>
              <a:buAutoNum type="arabicPeriod" startAt="3"/>
            </a:pPr>
            <a:endParaRPr lang="fr-FR" sz="1300" dirty="0"/>
          </a:p>
          <a:p>
            <a:pPr marL="0" indent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085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Utilisez les vues d’abonnements pour exposer</a:t>
            </a:r>
          </a:p>
          <a:p>
            <a:pPr lvl="1"/>
            <a:r>
              <a:rPr lang="fr-FR" sz="1600" dirty="0"/>
              <a:t>les membres feuilles et leurs attributs</a:t>
            </a:r>
          </a:p>
          <a:p>
            <a:pPr lvl="1"/>
            <a:r>
              <a:rPr lang="fr-FR" sz="1600" dirty="0"/>
              <a:t>les membres consolidés et leurs attributs</a:t>
            </a:r>
          </a:p>
          <a:p>
            <a:pPr lvl="1"/>
            <a:r>
              <a:rPr lang="fr-FR" sz="1600" dirty="0"/>
              <a:t>les collections et leurs attributs</a:t>
            </a:r>
          </a:p>
          <a:p>
            <a:pPr lvl="1"/>
            <a:r>
              <a:rPr lang="fr-FR" sz="1600" dirty="0"/>
              <a:t>l</a:t>
            </a:r>
            <a:r>
              <a:rPr lang="fr-FR" sz="1600" dirty="0"/>
              <a:t>es membres des hiérarchies dérivées, que ce soit au format parent-enfant ou </a:t>
            </a:r>
            <a:r>
              <a:rPr lang="fr-FR" sz="1600" dirty="0" err="1"/>
              <a:t>level-based</a:t>
            </a:r>
            <a:endParaRPr lang="fr-FR" sz="1600" dirty="0"/>
          </a:p>
          <a:p>
            <a:pPr lvl="1"/>
            <a:r>
              <a:rPr lang="fr-FR" sz="1600" dirty="0"/>
              <a:t>Les membres des hiérarchies explicites d’une entité que ce soit au format parent-enfant ou </a:t>
            </a:r>
            <a:r>
              <a:rPr lang="fr-FR" sz="1600" dirty="0" err="1"/>
              <a:t>level-based</a:t>
            </a:r>
            <a:endParaRPr lang="fr-FR" sz="2400" dirty="0"/>
          </a:p>
          <a:p>
            <a:pPr lvl="1"/>
            <a:endParaRPr lang="fr-FR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5167"/>
            <a:ext cx="9144000" cy="657556"/>
          </a:xfrm>
        </p:spPr>
        <p:txBody>
          <a:bodyPr/>
          <a:lstStyle/>
          <a:p>
            <a:pPr algn="ctr"/>
            <a:r>
              <a:rPr lang="fr-FR" sz="4000" dirty="0" smtClean="0"/>
              <a:t>Démo 3 – Consommer les référentiels MDS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5906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3645025"/>
            <a:ext cx="8382000" cy="1368152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fr-FR" dirty="0" smtClean="0"/>
              <a:t>Démonstration :</a:t>
            </a:r>
          </a:p>
          <a:p>
            <a:pPr marL="0" indent="0" algn="r">
              <a:buNone/>
            </a:pPr>
            <a:r>
              <a:rPr lang="fr-FR" dirty="0" smtClean="0"/>
              <a:t>Extensions DQS pour SSIS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60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1737793" y="2132856"/>
            <a:ext cx="7406207" cy="2376264"/>
          </a:xfrm>
        </p:spPr>
        <p:txBody>
          <a:bodyPr>
            <a:noAutofit/>
          </a:bodyPr>
          <a:lstStyle/>
          <a:p>
            <a:r>
              <a:rPr lang="en-US" sz="1400" dirty="0" err="1" smtClean="0"/>
              <a:t>Composant</a:t>
            </a:r>
            <a:r>
              <a:rPr lang="en-US" sz="1400" dirty="0" smtClean="0"/>
              <a:t> de </a:t>
            </a:r>
            <a:r>
              <a:rPr lang="en-US" sz="1400" b="1" dirty="0" smtClean="0"/>
              <a:t>transformation</a:t>
            </a:r>
            <a:r>
              <a:rPr lang="en-US" sz="1400" dirty="0" smtClean="0"/>
              <a:t> </a:t>
            </a:r>
            <a:r>
              <a:rPr lang="en-US" sz="1400" dirty="0" err="1" smtClean="0"/>
              <a:t>dans</a:t>
            </a:r>
            <a:r>
              <a:rPr lang="en-US" sz="1400" dirty="0" smtClean="0"/>
              <a:t> SSIS </a:t>
            </a:r>
            <a:r>
              <a:rPr lang="en-US" sz="1400" dirty="0" err="1" smtClean="0"/>
              <a:t>développé</a:t>
            </a:r>
            <a:r>
              <a:rPr lang="en-US" sz="1400" dirty="0" smtClean="0"/>
              <a:t> par “</a:t>
            </a:r>
            <a:r>
              <a:rPr lang="en-US" sz="1400" b="1" dirty="0" smtClean="0"/>
              <a:t>OH22 data</a:t>
            </a:r>
            <a:r>
              <a:rPr lang="en-US" sz="1400" dirty="0" smtClean="0"/>
              <a:t>”</a:t>
            </a:r>
          </a:p>
          <a:p>
            <a:endParaRPr lang="en-US" sz="1400" dirty="0"/>
          </a:p>
          <a:p>
            <a:r>
              <a:rPr lang="en-US" sz="1400" dirty="0" err="1" smtClean="0"/>
              <a:t>Disponible</a:t>
            </a:r>
            <a:r>
              <a:rPr lang="en-US" sz="1400" dirty="0" smtClean="0"/>
              <a:t> </a:t>
            </a:r>
            <a:r>
              <a:rPr lang="en-US" sz="1400" b="1" dirty="0" err="1" smtClean="0"/>
              <a:t>gratuitement</a:t>
            </a:r>
            <a:r>
              <a:rPr lang="en-US" sz="1400" dirty="0" smtClean="0"/>
              <a:t> </a:t>
            </a:r>
            <a:r>
              <a:rPr lang="en-US" sz="1400" dirty="0" err="1" smtClean="0"/>
              <a:t>sur</a:t>
            </a:r>
            <a:r>
              <a:rPr lang="en-US" sz="1400" dirty="0" smtClean="0"/>
              <a:t> le site </a:t>
            </a:r>
            <a:r>
              <a:rPr lang="en-US" sz="1400" b="1" dirty="0" smtClean="0"/>
              <a:t>codeplex.com</a:t>
            </a:r>
          </a:p>
          <a:p>
            <a:endParaRPr lang="en-US" sz="1400" dirty="0" smtClean="0"/>
          </a:p>
          <a:p>
            <a:r>
              <a:rPr lang="en-US" sz="1400" dirty="0"/>
              <a:t>Compatible avec </a:t>
            </a:r>
            <a:r>
              <a:rPr lang="en-US" sz="1400" b="1" dirty="0"/>
              <a:t>SQL Server 2012</a:t>
            </a:r>
          </a:p>
          <a:p>
            <a:endParaRPr lang="en-US" sz="1400" dirty="0" smtClean="0"/>
          </a:p>
          <a:p>
            <a:r>
              <a:rPr lang="en-US" sz="1400" dirty="0" smtClean="0"/>
              <a:t>Repose </a:t>
            </a:r>
            <a:r>
              <a:rPr lang="en-US" sz="1400" dirty="0" err="1" smtClean="0"/>
              <a:t>sur</a:t>
            </a:r>
            <a:r>
              <a:rPr lang="en-US" sz="1400" dirty="0" smtClean="0"/>
              <a:t> la </a:t>
            </a:r>
            <a:r>
              <a:rPr lang="en-US" sz="1400" b="1" dirty="0" smtClean="0"/>
              <a:t>Knowledge Base</a:t>
            </a:r>
            <a:r>
              <a:rPr lang="en-US" sz="1400" dirty="0" smtClean="0"/>
              <a:t> (KB) pour </a:t>
            </a:r>
            <a:r>
              <a:rPr lang="en-US" sz="1400" dirty="0" err="1" smtClean="0"/>
              <a:t>dédoublonner</a:t>
            </a:r>
            <a:r>
              <a:rPr lang="en-US" sz="1400" dirty="0" smtClean="0"/>
              <a:t> les </a:t>
            </a:r>
            <a:r>
              <a:rPr lang="en-US" sz="1400" dirty="0" err="1" smtClean="0"/>
              <a:t>données</a:t>
            </a:r>
            <a:r>
              <a:rPr lang="en-US" sz="1400" dirty="0" smtClean="0"/>
              <a:t> </a:t>
            </a:r>
            <a:r>
              <a:rPr lang="en-US" sz="1400" dirty="0" err="1" smtClean="0"/>
              <a:t>dans</a:t>
            </a:r>
            <a:r>
              <a:rPr lang="en-US" sz="1400" dirty="0" smtClean="0"/>
              <a:t> le flux SSIS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err="1" smtClean="0"/>
              <a:t>Diversifie</a:t>
            </a:r>
            <a:r>
              <a:rPr lang="en-US" sz="1400" dirty="0" smtClean="0"/>
              <a:t> les sources de </a:t>
            </a:r>
            <a:r>
              <a:rPr lang="en-US" sz="1400" dirty="0" err="1" smtClean="0"/>
              <a:t>données</a:t>
            </a:r>
            <a:r>
              <a:rPr lang="en-US" sz="1400" dirty="0" smtClean="0"/>
              <a:t> à </a:t>
            </a:r>
            <a:r>
              <a:rPr lang="en-US" sz="1400" dirty="0" err="1" smtClean="0"/>
              <a:t>dédoublonner</a:t>
            </a:r>
            <a:r>
              <a:rPr lang="en-US" sz="1400" dirty="0" smtClean="0"/>
              <a:t> (à part Excel, CSV, SQL Server)</a:t>
            </a:r>
            <a:endParaRPr lang="fr-FR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5167"/>
            <a:ext cx="9144000" cy="657556"/>
          </a:xfrm>
        </p:spPr>
        <p:txBody>
          <a:bodyPr/>
          <a:lstStyle/>
          <a:p>
            <a:pPr algn="ctr"/>
            <a:r>
              <a:rPr lang="fr-FR" sz="4000" dirty="0" smtClean="0"/>
              <a:t>Démo 4 </a:t>
            </a:r>
            <a:r>
              <a:rPr lang="fr-FR" sz="4000" dirty="0" smtClean="0"/>
              <a:t>: SSIS DQS </a:t>
            </a:r>
            <a:r>
              <a:rPr lang="fr-FR" sz="4000" dirty="0" err="1" smtClean="0"/>
              <a:t>Matching</a:t>
            </a:r>
            <a:r>
              <a:rPr lang="fr-FR" sz="4000" dirty="0" smtClean="0"/>
              <a:t> Transformation</a:t>
            </a:r>
            <a:endParaRPr lang="fr-FR" sz="4000" u="sng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321210" y="3080407"/>
            <a:ext cx="4536504" cy="769195"/>
          </a:xfrm>
          <a:prstGeom prst="rect">
            <a:avLst/>
          </a:prstGeom>
        </p:spPr>
      </p:pic>
      <p:sp>
        <p:nvSpPr>
          <p:cNvPr id="4" name="Accolade ouvrante 3"/>
          <p:cNvSpPr/>
          <p:nvPr/>
        </p:nvSpPr>
        <p:spPr>
          <a:xfrm>
            <a:off x="1475656" y="1988840"/>
            <a:ext cx="288032" cy="2664296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8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1737793" y="2132856"/>
            <a:ext cx="7406207" cy="2376264"/>
          </a:xfrm>
        </p:spPr>
        <p:txBody>
          <a:bodyPr>
            <a:noAutofit/>
          </a:bodyPr>
          <a:lstStyle/>
          <a:p>
            <a:r>
              <a:rPr lang="en-US" sz="1400" dirty="0" err="1"/>
              <a:t>Composant</a:t>
            </a:r>
            <a:r>
              <a:rPr lang="en-US" sz="1400" dirty="0"/>
              <a:t> de </a:t>
            </a:r>
            <a:r>
              <a:rPr lang="en-US" sz="1400" b="1" dirty="0"/>
              <a:t>destination</a:t>
            </a:r>
            <a:r>
              <a:rPr lang="en-US" sz="1400" dirty="0"/>
              <a:t> </a:t>
            </a:r>
            <a:r>
              <a:rPr lang="en-US" sz="1400" dirty="0" err="1"/>
              <a:t>dans</a:t>
            </a:r>
            <a:r>
              <a:rPr lang="en-US" sz="1400" dirty="0"/>
              <a:t> SSIS </a:t>
            </a:r>
            <a:r>
              <a:rPr lang="en-US" sz="1400" dirty="0" err="1"/>
              <a:t>développé</a:t>
            </a:r>
            <a:r>
              <a:rPr lang="en-US" sz="1400" dirty="0"/>
              <a:t> par “</a:t>
            </a:r>
            <a:r>
              <a:rPr lang="en-US" sz="1400" b="1" dirty="0"/>
              <a:t>OH22 data</a:t>
            </a:r>
            <a:r>
              <a:rPr lang="en-US" sz="1400" dirty="0"/>
              <a:t>”</a:t>
            </a:r>
          </a:p>
          <a:p>
            <a:endParaRPr lang="en-US" sz="1400" dirty="0"/>
          </a:p>
          <a:p>
            <a:r>
              <a:rPr lang="en-US" sz="1400" dirty="0" err="1" smtClean="0"/>
              <a:t>Disponible</a:t>
            </a:r>
            <a:r>
              <a:rPr lang="en-US" sz="1400" dirty="0" smtClean="0"/>
              <a:t> </a:t>
            </a:r>
            <a:r>
              <a:rPr lang="en-US" sz="1400" b="1" dirty="0" err="1" smtClean="0"/>
              <a:t>gratuitement</a:t>
            </a:r>
            <a:r>
              <a:rPr lang="en-US" sz="1400" dirty="0" smtClean="0"/>
              <a:t> </a:t>
            </a:r>
            <a:r>
              <a:rPr lang="en-US" sz="1400" dirty="0" err="1" smtClean="0"/>
              <a:t>sur</a:t>
            </a:r>
            <a:r>
              <a:rPr lang="en-US" sz="1400" dirty="0" smtClean="0"/>
              <a:t> le site </a:t>
            </a:r>
            <a:r>
              <a:rPr lang="en-US" sz="1400" b="1" dirty="0" smtClean="0"/>
              <a:t>codeplex.com</a:t>
            </a:r>
          </a:p>
          <a:p>
            <a:endParaRPr lang="en-US" sz="1400" dirty="0" smtClean="0"/>
          </a:p>
          <a:p>
            <a:r>
              <a:rPr lang="en-US" sz="1400" dirty="0"/>
              <a:t>Compatible avec </a:t>
            </a:r>
            <a:r>
              <a:rPr lang="en-US" sz="1400" b="1" dirty="0"/>
              <a:t>SQL Server 2012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Permet</a:t>
            </a:r>
            <a:r>
              <a:rPr lang="en-US" sz="1400" dirty="0" smtClean="0"/>
              <a:t> </a:t>
            </a:r>
            <a:r>
              <a:rPr lang="en-US" sz="1400" dirty="0" err="1"/>
              <a:t>d’importer</a:t>
            </a:r>
            <a:r>
              <a:rPr lang="en-US" sz="1400" dirty="0"/>
              <a:t> des </a:t>
            </a:r>
            <a:r>
              <a:rPr lang="en-US" sz="1400" dirty="0" err="1"/>
              <a:t>valeurs</a:t>
            </a:r>
            <a:r>
              <a:rPr lang="en-US" sz="1400" dirty="0"/>
              <a:t> de </a:t>
            </a:r>
            <a:r>
              <a:rPr lang="en-US" sz="1400" dirty="0" err="1"/>
              <a:t>domaines</a:t>
            </a:r>
            <a:r>
              <a:rPr lang="en-US" sz="1400" dirty="0"/>
              <a:t> (y </a:t>
            </a:r>
            <a:r>
              <a:rPr lang="en-US" sz="1400" dirty="0" err="1"/>
              <a:t>compris</a:t>
            </a:r>
            <a:r>
              <a:rPr lang="en-US" sz="1400" dirty="0"/>
              <a:t> les </a:t>
            </a:r>
            <a:r>
              <a:rPr lang="en-US" sz="1400" dirty="0" err="1"/>
              <a:t>synonymes</a:t>
            </a:r>
            <a:r>
              <a:rPr lang="en-US" sz="1400" dirty="0"/>
              <a:t>) </a:t>
            </a:r>
            <a:r>
              <a:rPr lang="en-US" sz="1400" dirty="0" err="1"/>
              <a:t>dans</a:t>
            </a:r>
            <a:r>
              <a:rPr lang="en-US" sz="1400" dirty="0"/>
              <a:t> </a:t>
            </a:r>
            <a:r>
              <a:rPr lang="en-US" sz="1400" dirty="0" err="1"/>
              <a:t>une</a:t>
            </a:r>
            <a:r>
              <a:rPr lang="en-US" sz="1400" dirty="0"/>
              <a:t> </a:t>
            </a:r>
            <a:r>
              <a:rPr lang="en-US" sz="1400" b="1" dirty="0"/>
              <a:t>Knowledge Base </a:t>
            </a:r>
            <a:r>
              <a:rPr lang="en-US" sz="1400" dirty="0" smtClean="0"/>
              <a:t>(KB) </a:t>
            </a:r>
            <a:r>
              <a:rPr lang="en-US" sz="1400" dirty="0" err="1" smtClean="0"/>
              <a:t>existante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err="1" smtClean="0"/>
              <a:t>Permet</a:t>
            </a:r>
            <a:r>
              <a:rPr lang="en-US" sz="1400" dirty="0" smtClean="0"/>
              <a:t> de </a:t>
            </a:r>
            <a:r>
              <a:rPr lang="en-US" sz="1400" dirty="0" err="1" smtClean="0"/>
              <a:t>publier</a:t>
            </a:r>
            <a:r>
              <a:rPr lang="en-US" sz="1400" dirty="0" smtClean="0"/>
              <a:t> la </a:t>
            </a:r>
            <a:r>
              <a:rPr lang="en-US" sz="1400" b="1" dirty="0" smtClean="0"/>
              <a:t>Knowledge Base </a:t>
            </a:r>
            <a:r>
              <a:rPr lang="en-US" sz="1400" dirty="0" err="1" smtClean="0"/>
              <a:t>une</a:t>
            </a:r>
            <a:r>
              <a:rPr lang="en-US" sz="1400" dirty="0" smtClean="0"/>
              <a:t> </a:t>
            </a:r>
            <a:r>
              <a:rPr lang="en-US" sz="1400" dirty="0" err="1" smtClean="0"/>
              <a:t>fois</a:t>
            </a:r>
            <a:r>
              <a:rPr lang="en-US" sz="1400" dirty="0" smtClean="0"/>
              <a:t> </a:t>
            </a:r>
            <a:r>
              <a:rPr lang="en-US" sz="1400" dirty="0" err="1" smtClean="0"/>
              <a:t>l’import</a:t>
            </a:r>
            <a:r>
              <a:rPr lang="en-US" sz="1400" dirty="0" smtClean="0"/>
              <a:t> des </a:t>
            </a:r>
            <a:r>
              <a:rPr lang="en-US" sz="1400" dirty="0" err="1" smtClean="0"/>
              <a:t>données</a:t>
            </a:r>
            <a:r>
              <a:rPr lang="en-US" sz="1400" dirty="0" smtClean="0"/>
              <a:t> </a:t>
            </a:r>
            <a:r>
              <a:rPr lang="en-US" sz="1400" dirty="0" err="1" smtClean="0"/>
              <a:t>terminé</a:t>
            </a:r>
            <a:endParaRPr lang="fr-FR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5167"/>
            <a:ext cx="9144000" cy="657556"/>
          </a:xfrm>
        </p:spPr>
        <p:txBody>
          <a:bodyPr/>
          <a:lstStyle/>
          <a:p>
            <a:pPr algn="ctr"/>
            <a:r>
              <a:rPr lang="fr-FR" sz="4000" dirty="0" smtClean="0"/>
              <a:t>Démo 5 : </a:t>
            </a:r>
            <a:r>
              <a:rPr lang="fr-FR" sz="4000" dirty="0"/>
              <a:t>SSIS DQS Domain Value Import</a:t>
            </a:r>
            <a:endParaRPr lang="fr-FR" sz="4000" u="sng" dirty="0">
              <a:solidFill>
                <a:schemeClr val="tx1"/>
              </a:solidFill>
            </a:endParaRPr>
          </a:p>
        </p:txBody>
      </p:sp>
      <p:sp>
        <p:nvSpPr>
          <p:cNvPr id="4" name="Accolade ouvrante 3"/>
          <p:cNvSpPr/>
          <p:nvPr/>
        </p:nvSpPr>
        <p:spPr>
          <a:xfrm>
            <a:off x="1475656" y="2060848"/>
            <a:ext cx="288032" cy="2664296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612925" y="2977357"/>
            <a:ext cx="48101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3645025"/>
            <a:ext cx="8382000" cy="1368152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buNone/>
            </a:pPr>
            <a:r>
              <a:rPr lang="fr-FR" dirty="0" smtClean="0"/>
              <a:t>Démonstration :</a:t>
            </a:r>
          </a:p>
          <a:p>
            <a:pPr marL="0" indent="0" algn="r">
              <a:buNone/>
            </a:pPr>
            <a:r>
              <a:rPr lang="fr-FR" dirty="0" smtClean="0"/>
              <a:t>Création d’un custom </a:t>
            </a:r>
            <a:r>
              <a:rPr lang="fr-FR" dirty="0" err="1" smtClean="0"/>
              <a:t>Workflow</a:t>
            </a:r>
            <a:r>
              <a:rPr lang="fr-FR" dirty="0" smtClean="0"/>
              <a:t> simple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70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187780" y="1804303"/>
            <a:ext cx="8760278" cy="32493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chemeClr val="tx1"/>
              </a:solidFill>
            </a:endParaRPr>
          </a:p>
          <a:p>
            <a:pPr algn="ctr"/>
            <a:endParaRPr lang="fr-FR" sz="1350" dirty="0">
              <a:solidFill>
                <a:schemeClr val="tx1"/>
              </a:solidFill>
            </a:endParaRPr>
          </a:p>
          <a:p>
            <a:pPr algn="ctr"/>
            <a:endParaRPr lang="fr-FR" sz="1350" dirty="0">
              <a:solidFill>
                <a:schemeClr val="tx1"/>
              </a:solidFill>
            </a:endParaRPr>
          </a:p>
          <a:p>
            <a:pPr algn="ctr"/>
            <a:endParaRPr lang="fr-FR" sz="1350" dirty="0">
              <a:solidFill>
                <a:schemeClr val="tx1"/>
              </a:solidFill>
            </a:endParaRPr>
          </a:p>
          <a:p>
            <a:pPr algn="ctr"/>
            <a:endParaRPr lang="fr-FR" sz="1350" dirty="0">
              <a:solidFill>
                <a:schemeClr val="tx1"/>
              </a:solidFill>
            </a:endParaRPr>
          </a:p>
          <a:p>
            <a:pPr algn="ctr"/>
            <a:endParaRPr lang="fr-FR" sz="1350" dirty="0">
              <a:solidFill>
                <a:schemeClr val="tx1"/>
              </a:solidFill>
            </a:endParaRPr>
          </a:p>
          <a:p>
            <a:pPr algn="ctr"/>
            <a:endParaRPr lang="fr-FR" sz="1350" dirty="0">
              <a:solidFill>
                <a:schemeClr val="tx1"/>
              </a:solidFill>
            </a:endParaRPr>
          </a:p>
          <a:p>
            <a:pPr algn="ctr"/>
            <a:endParaRPr lang="fr-FR" sz="1350" dirty="0">
              <a:solidFill>
                <a:schemeClr val="tx1"/>
              </a:solidFill>
            </a:endParaRPr>
          </a:p>
        </p:txBody>
      </p:sp>
      <p:sp>
        <p:nvSpPr>
          <p:cNvPr id="103" name="Content Placeholder 7"/>
          <p:cNvSpPr txBox="1">
            <a:spLocks/>
          </p:cNvSpPr>
          <p:nvPr/>
        </p:nvSpPr>
        <p:spPr bwMode="auto">
          <a:xfrm>
            <a:off x="441445" y="2861450"/>
            <a:ext cx="1311593" cy="782818"/>
          </a:xfrm>
          <a:prstGeom prst="round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50" dirty="0">
                <a:solidFill>
                  <a:schemeClr val="bg1"/>
                </a:solidFill>
              </a:rPr>
              <a:t>Utilisateur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5167"/>
            <a:ext cx="9144000" cy="657556"/>
          </a:xfrm>
          <a:ln>
            <a:noFill/>
          </a:ln>
        </p:spPr>
        <p:txBody>
          <a:bodyPr/>
          <a:lstStyle/>
          <a:p>
            <a:pPr algn="ctr"/>
            <a:r>
              <a:rPr lang="fr-FR" sz="4000" dirty="0" smtClean="0"/>
              <a:t>Démo 6 </a:t>
            </a:r>
            <a:r>
              <a:rPr lang="fr-FR" sz="4000" dirty="0" smtClean="0"/>
              <a:t>– Custom Workflow simple</a:t>
            </a:r>
            <a:endParaRPr lang="fr-FR" sz="4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927918" y="1930871"/>
            <a:ext cx="1719253" cy="1064340"/>
            <a:chOff x="2429324" y="932723"/>
            <a:chExt cx="2292337" cy="1419120"/>
          </a:xfrm>
        </p:grpSpPr>
        <p:sp>
          <p:nvSpPr>
            <p:cNvPr id="10" name="Rectangle 9"/>
            <p:cNvSpPr/>
            <p:nvPr/>
          </p:nvSpPr>
          <p:spPr>
            <a:xfrm>
              <a:off x="2429324" y="932723"/>
              <a:ext cx="2292337" cy="141912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350" dirty="0">
                  <a:solidFill>
                    <a:schemeClr val="tx1"/>
                  </a:solidFill>
                </a:rPr>
                <a:t>Excel</a:t>
              </a:r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701097" y="1327958"/>
              <a:ext cx="1748790" cy="628650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</a:rPr>
                <a:t>MDS Add-in for Microsoft Excel </a:t>
              </a:r>
              <a:endParaRPr lang="fr-FR" sz="1050" dirty="0">
                <a:solidFill>
                  <a:schemeClr val="bg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7896" y="2032009"/>
              <a:ext cx="263981" cy="26398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" name="Can 12"/>
          <p:cNvSpPr/>
          <p:nvPr/>
        </p:nvSpPr>
        <p:spPr>
          <a:xfrm>
            <a:off x="5144805" y="2403310"/>
            <a:ext cx="1234282" cy="1122998"/>
          </a:xfrm>
          <a:prstGeom prst="ca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MDS</a:t>
            </a:r>
            <a:endParaRPr lang="fr-FR" sz="1350" dirty="0"/>
          </a:p>
        </p:txBody>
      </p:sp>
      <p:cxnSp>
        <p:nvCxnSpPr>
          <p:cNvPr id="15" name="Curved Connector 14"/>
          <p:cNvCxnSpPr>
            <a:stCxn id="10" idx="3"/>
            <a:endCxn id="13" idx="2"/>
          </p:cNvCxnSpPr>
          <p:nvPr/>
        </p:nvCxnSpPr>
        <p:spPr>
          <a:xfrm>
            <a:off x="3647170" y="2463041"/>
            <a:ext cx="1497635" cy="50176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10" idx="1"/>
          </p:cNvCxnSpPr>
          <p:nvPr/>
        </p:nvCxnSpPr>
        <p:spPr>
          <a:xfrm flipV="1">
            <a:off x="1298054" y="2463041"/>
            <a:ext cx="629864" cy="70936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7421976" y="3506159"/>
            <a:ext cx="1311593" cy="782818"/>
            <a:chOff x="9167917" y="4856299"/>
            <a:chExt cx="1748790" cy="1043757"/>
          </a:xfrm>
        </p:grpSpPr>
        <p:sp>
          <p:nvSpPr>
            <p:cNvPr id="94" name="Content Placeholder 7"/>
            <p:cNvSpPr txBox="1">
              <a:spLocks/>
            </p:cNvSpPr>
            <p:nvPr/>
          </p:nvSpPr>
          <p:spPr bwMode="auto">
            <a:xfrm>
              <a:off x="9167917" y="4856299"/>
              <a:ext cx="1748790" cy="1043757"/>
            </a:xfrm>
            <a:prstGeom prst="roundRect">
              <a:avLst/>
            </a:prstGeom>
            <a:ln/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lvl1pPr marL="457189" indent="-4571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2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 Light" panose="020B0502040204020203" pitchFamily="34" charset="0"/>
                </a:defRPr>
              </a:lvl1pPr>
              <a:lvl2pPr marL="990575" indent="-38099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1523962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3pPr>
              <a:lvl4pPr marL="2133547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4pPr>
              <a:lvl5pPr marL="2743131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050" dirty="0">
                  <a:solidFill>
                    <a:schemeClr val="bg1"/>
                  </a:solidFill>
                </a:rPr>
                <a:t>Responsable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774562" y="4951072"/>
              <a:ext cx="535500" cy="639667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37" name="Curved Connector 36"/>
          <p:cNvCxnSpPr>
            <a:stCxn id="13" idx="4"/>
            <a:endCxn id="35" idx="1"/>
          </p:cNvCxnSpPr>
          <p:nvPr/>
        </p:nvCxnSpPr>
        <p:spPr>
          <a:xfrm>
            <a:off x="6379087" y="2964809"/>
            <a:ext cx="1497873" cy="852305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2671857" y="3895198"/>
            <a:ext cx="1719253" cy="1064340"/>
            <a:chOff x="2429324" y="932723"/>
            <a:chExt cx="2292337" cy="1419120"/>
          </a:xfrm>
        </p:grpSpPr>
        <p:sp>
          <p:nvSpPr>
            <p:cNvPr id="44" name="Rectangle 43"/>
            <p:cNvSpPr/>
            <p:nvPr/>
          </p:nvSpPr>
          <p:spPr>
            <a:xfrm>
              <a:off x="2429324" y="932723"/>
              <a:ext cx="2292337" cy="141912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350" dirty="0">
                  <a:solidFill>
                    <a:schemeClr val="tx1"/>
                  </a:solidFill>
                </a:rPr>
                <a:t>Excel</a:t>
              </a:r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701097" y="1327958"/>
              <a:ext cx="1748790" cy="628650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</a:rPr>
                <a:t>MDS Add-in for Microsoft Excel </a:t>
              </a:r>
              <a:endParaRPr lang="fr-FR" sz="1050" dirty="0">
                <a:solidFill>
                  <a:schemeClr val="bg1"/>
                </a:solidFill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7896" y="2032009"/>
              <a:ext cx="263981" cy="263981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51" name="Curved Connector 50"/>
          <p:cNvCxnSpPr>
            <a:stCxn id="35" idx="1"/>
            <a:endCxn id="44" idx="3"/>
          </p:cNvCxnSpPr>
          <p:nvPr/>
        </p:nvCxnSpPr>
        <p:spPr>
          <a:xfrm rot="10800000" flipV="1">
            <a:off x="4391110" y="3817114"/>
            <a:ext cx="3485850" cy="61025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6290002" y="1955017"/>
            <a:ext cx="1395435" cy="444341"/>
            <a:chOff x="7214523" y="1679996"/>
            <a:chExt cx="1860580" cy="592454"/>
          </a:xfrm>
        </p:grpSpPr>
        <p:sp>
          <p:nvSpPr>
            <p:cNvPr id="66" name="Rectangle 65"/>
            <p:cNvSpPr/>
            <p:nvPr/>
          </p:nvSpPr>
          <p:spPr>
            <a:xfrm>
              <a:off x="7214523" y="1679996"/>
              <a:ext cx="1860580" cy="59245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Déclenchement du « workflow »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5316" y="1966615"/>
              <a:ext cx="293977" cy="25181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2" name="Group 91"/>
          <p:cNvGrpSpPr/>
          <p:nvPr/>
        </p:nvGrpSpPr>
        <p:grpSpPr>
          <a:xfrm>
            <a:off x="6921104" y="2766676"/>
            <a:ext cx="1667732" cy="264956"/>
            <a:chOff x="7637908" y="3566181"/>
            <a:chExt cx="2223642" cy="353275"/>
          </a:xfrm>
        </p:grpSpPr>
        <p:sp>
          <p:nvSpPr>
            <p:cNvPr id="74" name="Rectangle 73"/>
            <p:cNvSpPr/>
            <p:nvPr/>
          </p:nvSpPr>
          <p:spPr>
            <a:xfrm>
              <a:off x="7637908" y="3566181"/>
              <a:ext cx="2223642" cy="35327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>
                  <a:solidFill>
                    <a:schemeClr val="tx1"/>
                  </a:solidFill>
                </a:rPr>
                <a:t>Email </a:t>
              </a:r>
              <a:r>
                <a:rPr lang="fr-FR" sz="1050" dirty="0">
                  <a:solidFill>
                    <a:schemeClr val="tx1"/>
                  </a:solidFill>
                </a:rPr>
                <a:t>pour validation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94922" y="3605545"/>
              <a:ext cx="273745" cy="274546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77" name="Curved Connector 76"/>
          <p:cNvCxnSpPr>
            <a:stCxn id="44" idx="0"/>
            <a:endCxn id="13" idx="3"/>
          </p:cNvCxnSpPr>
          <p:nvPr/>
        </p:nvCxnSpPr>
        <p:spPr>
          <a:xfrm rot="5400000" flipH="1" flipV="1">
            <a:off x="4462271" y="2595522"/>
            <a:ext cx="368890" cy="2230463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4022094" y="2202441"/>
            <a:ext cx="909562" cy="24590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Publication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197730" y="3367365"/>
            <a:ext cx="909562" cy="24590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Publication</a:t>
            </a:r>
          </a:p>
        </p:txBody>
      </p:sp>
      <p:cxnSp>
        <p:nvCxnSpPr>
          <p:cNvPr id="86" name="Curved Connector 85"/>
          <p:cNvCxnSpPr>
            <a:stCxn id="44" idx="1"/>
          </p:cNvCxnSpPr>
          <p:nvPr/>
        </p:nvCxnSpPr>
        <p:spPr>
          <a:xfrm rot="10800000">
            <a:off x="1298055" y="3172405"/>
            <a:ext cx="1373803" cy="1254963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677733" y="3962385"/>
            <a:ext cx="1227209" cy="394733"/>
            <a:chOff x="1035050" y="4192717"/>
            <a:chExt cx="1636279" cy="526310"/>
          </a:xfrm>
        </p:grpSpPr>
        <p:sp>
          <p:nvSpPr>
            <p:cNvPr id="84" name="Rectangle 83"/>
            <p:cNvSpPr/>
            <p:nvPr/>
          </p:nvSpPr>
          <p:spPr>
            <a:xfrm>
              <a:off x="1035050" y="4192717"/>
              <a:ext cx="1636279" cy="5263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>
                  <a:solidFill>
                    <a:schemeClr val="tx1"/>
                  </a:solidFill>
                </a:rPr>
                <a:t>Email </a:t>
              </a:r>
              <a:r>
                <a:rPr lang="fr-FR" sz="1050" dirty="0">
                  <a:solidFill>
                    <a:schemeClr val="tx1"/>
                  </a:solidFill>
                </a:rPr>
                <a:t>de confirmation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52902" y="4318599"/>
              <a:ext cx="273745" cy="27454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9" name="Rectangle 108"/>
          <p:cNvSpPr/>
          <p:nvPr/>
        </p:nvSpPr>
        <p:spPr>
          <a:xfrm>
            <a:off x="441445" y="2121261"/>
            <a:ext cx="1200363" cy="436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Création d’un nouveau produit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761946" y="4427368"/>
            <a:ext cx="1258326" cy="436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Validation du nouveau produit</a:t>
            </a:r>
          </a:p>
        </p:txBody>
      </p:sp>
      <p:pic>
        <p:nvPicPr>
          <p:cNvPr id="40" name="Picture 3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402" y="2930196"/>
            <a:ext cx="401625" cy="4797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88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3" grpId="0" animBg="1"/>
      <p:bldP spid="81" grpId="0" animBg="1"/>
      <p:bldP spid="83" grpId="0" animBg="1"/>
      <p:bldP spid="109" grpId="0" animBg="1"/>
      <p:bldP spid="1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522922" y="1671637"/>
            <a:ext cx="8049578" cy="36261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chemeClr val="tx1"/>
              </a:solidFill>
            </a:endParaRPr>
          </a:p>
          <a:p>
            <a:pPr algn="ctr"/>
            <a:endParaRPr lang="fr-FR" sz="1350" dirty="0">
              <a:solidFill>
                <a:schemeClr val="tx1"/>
              </a:solidFill>
            </a:endParaRPr>
          </a:p>
          <a:p>
            <a:pPr algn="ctr"/>
            <a:endParaRPr lang="fr-FR" sz="1350" dirty="0">
              <a:solidFill>
                <a:schemeClr val="tx1"/>
              </a:solidFill>
            </a:endParaRPr>
          </a:p>
          <a:p>
            <a:pPr algn="ctr"/>
            <a:endParaRPr lang="fr-FR" sz="1350" dirty="0">
              <a:solidFill>
                <a:schemeClr val="tx1"/>
              </a:solidFill>
            </a:endParaRPr>
          </a:p>
          <a:p>
            <a:pPr algn="ctr"/>
            <a:endParaRPr lang="fr-FR" sz="1350" dirty="0">
              <a:solidFill>
                <a:schemeClr val="tx1"/>
              </a:solidFill>
            </a:endParaRPr>
          </a:p>
          <a:p>
            <a:pPr algn="ctr"/>
            <a:endParaRPr lang="fr-FR" sz="1350" dirty="0">
              <a:solidFill>
                <a:schemeClr val="tx1"/>
              </a:solidFill>
            </a:endParaRPr>
          </a:p>
          <a:p>
            <a:pPr algn="ctr"/>
            <a:endParaRPr lang="fr-FR" sz="1350" dirty="0">
              <a:solidFill>
                <a:schemeClr val="tx1"/>
              </a:solidFill>
            </a:endParaRPr>
          </a:p>
          <a:p>
            <a:pPr algn="ctr"/>
            <a:endParaRPr lang="fr-FR" sz="135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5167"/>
            <a:ext cx="9144000" cy="657556"/>
          </a:xfrm>
        </p:spPr>
        <p:txBody>
          <a:bodyPr/>
          <a:lstStyle/>
          <a:p>
            <a:pPr algn="ctr"/>
            <a:r>
              <a:rPr lang="fr-FR" sz="4000" dirty="0" smtClean="0"/>
              <a:t>Démo 7 </a:t>
            </a:r>
            <a:r>
              <a:rPr lang="fr-FR" sz="4000" dirty="0" smtClean="0"/>
              <a:t>– Custom </a:t>
            </a:r>
            <a:r>
              <a:rPr lang="fr-FR" sz="4000" dirty="0" err="1" smtClean="0"/>
              <a:t>Workflow</a:t>
            </a:r>
            <a:r>
              <a:rPr lang="fr-FR" sz="4000" dirty="0" smtClean="0"/>
              <a:t> </a:t>
            </a:r>
            <a:r>
              <a:rPr lang="fr-FR" sz="4000" dirty="0" smtClean="0"/>
              <a:t>simple</a:t>
            </a:r>
            <a:endParaRPr lang="fr-FR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708248" y="1838774"/>
            <a:ext cx="1311593" cy="782818"/>
            <a:chOff x="9167917" y="4856299"/>
            <a:chExt cx="1748790" cy="1043757"/>
          </a:xfrm>
        </p:grpSpPr>
        <p:sp>
          <p:nvSpPr>
            <p:cNvPr id="5" name="Content Placeholder 7"/>
            <p:cNvSpPr txBox="1">
              <a:spLocks/>
            </p:cNvSpPr>
            <p:nvPr/>
          </p:nvSpPr>
          <p:spPr bwMode="auto">
            <a:xfrm>
              <a:off x="9167917" y="4856299"/>
              <a:ext cx="1748790" cy="1043757"/>
            </a:xfrm>
            <a:prstGeom prst="roundRect">
              <a:avLst/>
            </a:prstGeom>
            <a:ln/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lvl1pPr marL="457189" indent="-4571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2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 Light" panose="020B0502040204020203" pitchFamily="34" charset="0"/>
                </a:defRPr>
              </a:lvl1pPr>
              <a:lvl2pPr marL="990575" indent="-38099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1523962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3pPr>
              <a:lvl4pPr marL="2133547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4pPr>
              <a:lvl5pPr marL="2743131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050" dirty="0">
                  <a:solidFill>
                    <a:schemeClr val="bg1"/>
                  </a:solidFill>
                </a:rPr>
                <a:t>Utilisateur</a:t>
              </a:r>
              <a:endParaRPr lang="fr-FR" sz="105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774562" y="4951072"/>
              <a:ext cx="535500" cy="63966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3617898" y="1767735"/>
            <a:ext cx="1719253" cy="1064340"/>
            <a:chOff x="2429324" y="932723"/>
            <a:chExt cx="2292337" cy="1419120"/>
          </a:xfrm>
        </p:grpSpPr>
        <p:sp>
          <p:nvSpPr>
            <p:cNvPr id="8" name="Rectangle 7"/>
            <p:cNvSpPr/>
            <p:nvPr/>
          </p:nvSpPr>
          <p:spPr>
            <a:xfrm>
              <a:off x="2429324" y="932723"/>
              <a:ext cx="2292337" cy="141912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33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350" dirty="0">
                  <a:solidFill>
                    <a:schemeClr val="tx1"/>
                  </a:solidFill>
                </a:rPr>
                <a:t>Excel</a:t>
              </a:r>
              <a:endParaRPr lang="fr-FR" sz="135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701097" y="1327958"/>
              <a:ext cx="1748790" cy="628650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</a:rPr>
                <a:t>MDS Add-in for Microsoft Excel </a:t>
              </a:r>
              <a:endParaRPr lang="fr-FR" sz="1050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7896" y="2032009"/>
              <a:ext cx="263981" cy="26398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4" name="Rounded Rectangle 23"/>
          <p:cNvSpPr/>
          <p:nvPr/>
        </p:nvSpPr>
        <p:spPr>
          <a:xfrm>
            <a:off x="646600" y="4352836"/>
            <a:ext cx="1609559" cy="47148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SQL Server MDS Workflow Integration Services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120131" y="4735230"/>
            <a:ext cx="1609559" cy="47148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Custom .NET Assembly</a:t>
            </a:r>
            <a:endParaRPr lang="fr-FR" sz="1050" dirty="0">
              <a:solidFill>
                <a:schemeClr val="bg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134731" y="4333678"/>
            <a:ext cx="1311593" cy="782818"/>
            <a:chOff x="9167917" y="4856299"/>
            <a:chExt cx="1748790" cy="1043757"/>
          </a:xfrm>
        </p:grpSpPr>
        <p:sp>
          <p:nvSpPr>
            <p:cNvPr id="46" name="Content Placeholder 7"/>
            <p:cNvSpPr txBox="1">
              <a:spLocks/>
            </p:cNvSpPr>
            <p:nvPr/>
          </p:nvSpPr>
          <p:spPr bwMode="auto">
            <a:xfrm>
              <a:off x="9167917" y="4856299"/>
              <a:ext cx="1748790" cy="1043757"/>
            </a:xfrm>
            <a:prstGeom prst="roundRect">
              <a:avLst/>
            </a:prstGeom>
            <a:ln/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lvl1pPr marL="457189" indent="-4571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2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 Light" panose="020B0502040204020203" pitchFamily="34" charset="0"/>
                </a:defRPr>
              </a:lvl1pPr>
              <a:lvl2pPr marL="990575" indent="-38099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1523962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3pPr>
              <a:lvl4pPr marL="2133547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4pPr>
              <a:lvl5pPr marL="2743131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6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050" dirty="0">
                  <a:solidFill>
                    <a:schemeClr val="bg1"/>
                  </a:solidFill>
                </a:rPr>
                <a:t>Responsable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774562" y="4951072"/>
              <a:ext cx="535500" cy="639667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54" name="Curved Connector 53"/>
          <p:cNvCxnSpPr>
            <a:stCxn id="25" idx="3"/>
            <a:endCxn id="46" idx="1"/>
          </p:cNvCxnSpPr>
          <p:nvPr/>
        </p:nvCxnSpPr>
        <p:spPr>
          <a:xfrm flipV="1">
            <a:off x="5729690" y="4725087"/>
            <a:ext cx="1405042" cy="245887"/>
          </a:xfrm>
          <a:prstGeom prst="curvedConnector3">
            <a:avLst>
              <a:gd name="adj1" fmla="val 50000"/>
            </a:avLst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510527" y="1838534"/>
            <a:ext cx="909562" cy="24590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Publication</a:t>
            </a:r>
          </a:p>
        </p:txBody>
      </p:sp>
      <p:cxnSp>
        <p:nvCxnSpPr>
          <p:cNvPr id="65" name="Curved Connector 64"/>
          <p:cNvCxnSpPr>
            <a:stCxn id="25" idx="1"/>
            <a:endCxn id="24" idx="3"/>
          </p:cNvCxnSpPr>
          <p:nvPr/>
        </p:nvCxnSpPr>
        <p:spPr>
          <a:xfrm rot="10800000">
            <a:off x="2256159" y="4588580"/>
            <a:ext cx="1863972" cy="382394"/>
          </a:xfrm>
          <a:prstGeom prst="curvedConnector3">
            <a:avLst>
              <a:gd name="adj1" fmla="val 50000"/>
            </a:avLst>
          </a:prstGeom>
          <a:ln>
            <a:solidFill>
              <a:srgbClr val="FF33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384244" y="2948472"/>
            <a:ext cx="6650231" cy="114946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1350" dirty="0">
                <a:solidFill>
                  <a:schemeClr val="tx1"/>
                </a:solidFill>
              </a:rPr>
              <a:t>MDS</a:t>
            </a:r>
          </a:p>
        </p:txBody>
      </p:sp>
      <p:sp>
        <p:nvSpPr>
          <p:cNvPr id="13" name="Can 12"/>
          <p:cNvSpPr/>
          <p:nvPr/>
        </p:nvSpPr>
        <p:spPr>
          <a:xfrm>
            <a:off x="4102869" y="3027776"/>
            <a:ext cx="1234282" cy="987854"/>
          </a:xfrm>
          <a:prstGeom prst="ca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MDS Database</a:t>
            </a:r>
            <a:endParaRPr lang="fr-FR" sz="1350" dirty="0"/>
          </a:p>
        </p:txBody>
      </p:sp>
      <p:sp>
        <p:nvSpPr>
          <p:cNvPr id="33" name="Oval 32"/>
          <p:cNvSpPr/>
          <p:nvPr/>
        </p:nvSpPr>
        <p:spPr>
          <a:xfrm>
            <a:off x="1814680" y="3204521"/>
            <a:ext cx="1031873" cy="634365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Service Broker</a:t>
            </a:r>
            <a:endParaRPr lang="fr-FR" sz="1350" dirty="0"/>
          </a:p>
        </p:txBody>
      </p:sp>
      <p:sp>
        <p:nvSpPr>
          <p:cNvPr id="68" name="Oval 67"/>
          <p:cNvSpPr/>
          <p:nvPr/>
        </p:nvSpPr>
        <p:spPr>
          <a:xfrm>
            <a:off x="6593467" y="3211511"/>
            <a:ext cx="1031873" cy="634365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MDS Service</a:t>
            </a:r>
            <a:endParaRPr lang="fr-FR" sz="1350" dirty="0"/>
          </a:p>
        </p:txBody>
      </p:sp>
      <p:grpSp>
        <p:nvGrpSpPr>
          <p:cNvPr id="160" name="Group 159"/>
          <p:cNvGrpSpPr/>
          <p:nvPr/>
        </p:nvGrpSpPr>
        <p:grpSpPr>
          <a:xfrm>
            <a:off x="6058916" y="2188233"/>
            <a:ext cx="1568185" cy="525628"/>
            <a:chOff x="7569426" y="2126357"/>
            <a:chExt cx="2090913" cy="700837"/>
          </a:xfrm>
        </p:grpSpPr>
        <p:sp>
          <p:nvSpPr>
            <p:cNvPr id="76" name="Rectangle 75"/>
            <p:cNvSpPr/>
            <p:nvPr/>
          </p:nvSpPr>
          <p:spPr>
            <a:xfrm>
              <a:off x="7569426" y="2126357"/>
              <a:ext cx="2090913" cy="70083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33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« Business Rules » qui déclenche le « workflow »</a:t>
              </a: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5629" y="2501499"/>
              <a:ext cx="293977" cy="25181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1" name="Group 90"/>
          <p:cNvGrpSpPr/>
          <p:nvPr/>
        </p:nvGrpSpPr>
        <p:grpSpPr>
          <a:xfrm>
            <a:off x="5983634" y="4283812"/>
            <a:ext cx="979390" cy="394733"/>
            <a:chOff x="10894412" y="3876088"/>
            <a:chExt cx="1305853" cy="526310"/>
          </a:xfrm>
        </p:grpSpPr>
        <p:sp>
          <p:nvSpPr>
            <p:cNvPr id="89" name="Rectangle 88"/>
            <p:cNvSpPr/>
            <p:nvPr/>
          </p:nvSpPr>
          <p:spPr>
            <a:xfrm>
              <a:off x="10894412" y="3876088"/>
              <a:ext cx="1305853" cy="5263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33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>
                  <a:solidFill>
                    <a:schemeClr val="tx1"/>
                  </a:solidFill>
                </a:rPr>
                <a:t>Email </a:t>
              </a:r>
              <a:r>
                <a:rPr lang="fr-FR" sz="1050" dirty="0">
                  <a:solidFill>
                    <a:schemeClr val="tx1"/>
                  </a:solidFill>
                </a:rPr>
                <a:t>de validation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830579" y="4002210"/>
              <a:ext cx="273745" cy="274546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26" name="Curved Connector 25"/>
          <p:cNvCxnSpPr>
            <a:stCxn id="24" idx="0"/>
            <a:endCxn id="13" idx="3"/>
          </p:cNvCxnSpPr>
          <p:nvPr/>
        </p:nvCxnSpPr>
        <p:spPr>
          <a:xfrm rot="5400000" flipH="1" flipV="1">
            <a:off x="2917092" y="2549919"/>
            <a:ext cx="337207" cy="3268630"/>
          </a:xfrm>
          <a:prstGeom prst="curvedConnector3">
            <a:avLst>
              <a:gd name="adj1" fmla="val 50000"/>
            </a:avLst>
          </a:prstGeom>
          <a:ln>
            <a:solidFill>
              <a:srgbClr val="FF33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2602327" y="4956084"/>
            <a:ext cx="909562" cy="24590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Exécution</a:t>
            </a:r>
          </a:p>
        </p:txBody>
      </p:sp>
      <p:cxnSp>
        <p:nvCxnSpPr>
          <p:cNvPr id="18" name="Curved Connector 17"/>
          <p:cNvCxnSpPr>
            <a:stCxn id="8" idx="3"/>
            <a:endCxn id="68" idx="2"/>
          </p:cNvCxnSpPr>
          <p:nvPr/>
        </p:nvCxnSpPr>
        <p:spPr>
          <a:xfrm>
            <a:off x="5337150" y="2299905"/>
            <a:ext cx="1256316" cy="1228788"/>
          </a:xfrm>
          <a:prstGeom prst="curvedConnector3">
            <a:avLst>
              <a:gd name="adj1" fmla="val 50000"/>
            </a:avLst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" idx="2"/>
            <a:endCxn id="33" idx="6"/>
          </p:cNvCxnSpPr>
          <p:nvPr/>
        </p:nvCxnSpPr>
        <p:spPr>
          <a:xfrm flipH="1">
            <a:off x="2846552" y="3521703"/>
            <a:ext cx="1256316" cy="0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8" idx="2"/>
            <a:endCxn id="13" idx="4"/>
          </p:cNvCxnSpPr>
          <p:nvPr/>
        </p:nvCxnSpPr>
        <p:spPr>
          <a:xfrm flipH="1" flipV="1">
            <a:off x="5337150" y="3521703"/>
            <a:ext cx="1256316" cy="6990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223042" y="2379945"/>
            <a:ext cx="1221480" cy="436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Création d’un nouveau produit</a:t>
            </a:r>
          </a:p>
        </p:txBody>
      </p:sp>
      <p:cxnSp>
        <p:nvCxnSpPr>
          <p:cNvPr id="44" name="Curved Connector 43"/>
          <p:cNvCxnSpPr>
            <a:stCxn id="6" idx="3"/>
            <a:endCxn id="8" idx="1"/>
          </p:cNvCxnSpPr>
          <p:nvPr/>
        </p:nvCxnSpPr>
        <p:spPr>
          <a:xfrm>
            <a:off x="1564858" y="2149729"/>
            <a:ext cx="2053040" cy="150176"/>
          </a:xfrm>
          <a:prstGeom prst="curvedConnector3">
            <a:avLst>
              <a:gd name="adj1" fmla="val 50000"/>
            </a:avLst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019929" y="3213528"/>
            <a:ext cx="909562" cy="24590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Message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78886" y="4358226"/>
            <a:ext cx="973469" cy="2336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Interrogation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781743" y="4358226"/>
            <a:ext cx="1372224" cy="2336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Message en queue</a:t>
            </a:r>
          </a:p>
        </p:txBody>
      </p:sp>
      <p:cxnSp>
        <p:nvCxnSpPr>
          <p:cNvPr id="51" name="Curved Connector 50"/>
          <p:cNvCxnSpPr>
            <a:stCxn id="25" idx="0"/>
            <a:endCxn id="13" idx="3"/>
          </p:cNvCxnSpPr>
          <p:nvPr/>
        </p:nvCxnSpPr>
        <p:spPr>
          <a:xfrm rot="16200000" flipV="1">
            <a:off x="4462661" y="4272980"/>
            <a:ext cx="719600" cy="204901"/>
          </a:xfrm>
          <a:prstGeom prst="curvedConnector3">
            <a:avLst>
              <a:gd name="adj1" fmla="val 50000"/>
            </a:avLst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899549" y="4202870"/>
            <a:ext cx="909562" cy="24590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Mise à jour</a:t>
            </a:r>
          </a:p>
        </p:txBody>
      </p:sp>
    </p:spTree>
    <p:extLst>
      <p:ext uri="{BB962C8B-B14F-4D97-AF65-F5344CB8AC3E}">
        <p14:creationId xmlns:p14="http://schemas.microsoft.com/office/powerpoint/2010/main" val="9068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57" grpId="0" animBg="1"/>
      <p:bldP spid="12" grpId="0" animBg="1"/>
      <p:bldP spid="13" grpId="0" animBg="1"/>
      <p:bldP spid="33" grpId="0" animBg="1"/>
      <p:bldP spid="68" grpId="0" animBg="1"/>
      <p:bldP spid="150" grpId="0" animBg="1"/>
      <p:bldP spid="41" grpId="0" animBg="1"/>
      <p:bldP spid="48" grpId="0" animBg="1"/>
      <p:bldP spid="49" grpId="0" animBg="1"/>
      <p:bldP spid="52" grpId="0" animBg="1"/>
      <p:bldP spid="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3645025"/>
            <a:ext cx="8382000" cy="136815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r-FR" dirty="0" smtClean="0"/>
              <a:t>Pour aller plus loin…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54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0.gstatic.com/images?q=tbn:ANd9GcQ14IfqdpOMPeeza5iPRovc5zlKcH3vM9pEFk-yXJORXktLAj3x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428870"/>
            <a:ext cx="2143125" cy="2133601"/>
          </a:xfrm>
          <a:prstGeom prst="rect">
            <a:avLst/>
          </a:prstGeom>
          <a:noFill/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d’éteindre votre téléphone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EIM : cas réels d’application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20482" name="Picture 2" descr="China Guangdong Nuclear Power Holding Corpo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0408" y="1620052"/>
            <a:ext cx="4816304" cy="785818"/>
          </a:xfrm>
          <a:prstGeom prst="rect">
            <a:avLst/>
          </a:prstGeom>
          <a:noFill/>
        </p:spPr>
      </p:pic>
      <p:pic>
        <p:nvPicPr>
          <p:cNvPr id="20484" name="Picture 4" descr="Super 8 Hotels Co., Ltd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1700" y="3284984"/>
            <a:ext cx="2143140" cy="2537283"/>
          </a:xfrm>
          <a:prstGeom prst="rect">
            <a:avLst/>
          </a:prstGeom>
          <a:noFill/>
        </p:spPr>
      </p:pic>
      <p:pic>
        <p:nvPicPr>
          <p:cNvPr id="20486" name="Picture 6" descr="Great Western Ban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452" y="3933056"/>
            <a:ext cx="2784250" cy="1714512"/>
          </a:xfrm>
          <a:prstGeom prst="rect">
            <a:avLst/>
          </a:prstGeom>
          <a:noFill/>
        </p:spPr>
      </p:pic>
      <p:pic>
        <p:nvPicPr>
          <p:cNvPr id="20488" name="Picture 8" descr="RealtyTr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9270" y="4365104"/>
            <a:ext cx="3286148" cy="691822"/>
          </a:xfrm>
          <a:prstGeom prst="rect">
            <a:avLst/>
          </a:prstGeom>
          <a:noFill/>
        </p:spPr>
      </p:pic>
      <p:pic>
        <p:nvPicPr>
          <p:cNvPr id="20490" name="Picture 10" descr="AREV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245" y="1237582"/>
            <a:ext cx="2738457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Liens utiles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32672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fr-FR" sz="1800" dirty="0" smtClean="0"/>
              <a:t>Master Data Services Team : </a:t>
            </a:r>
            <a:r>
              <a:rPr lang="fr-FR" sz="1800" dirty="0" smtClean="0">
                <a:hlinkClick r:id="rId2"/>
              </a:rPr>
              <a:t>http://sqlblog.com/blogs/mds_team/default.aspx</a:t>
            </a:r>
            <a:endParaRPr lang="fr-FR" sz="1800" dirty="0" smtClean="0"/>
          </a:p>
          <a:p>
            <a:endParaRPr lang="fr-FR" sz="1800" dirty="0" smtClean="0"/>
          </a:p>
          <a:p>
            <a:r>
              <a:rPr lang="fr-FR" sz="1800" dirty="0" smtClean="0"/>
              <a:t>Data </a:t>
            </a:r>
            <a:r>
              <a:rPr lang="fr-FR" sz="1800" dirty="0" err="1" smtClean="0"/>
              <a:t>Quality</a:t>
            </a:r>
            <a:r>
              <a:rPr lang="fr-FR" sz="1800" dirty="0" smtClean="0"/>
              <a:t> Services Team : </a:t>
            </a:r>
            <a:r>
              <a:rPr lang="fr-FR" sz="1800" dirty="0" smtClean="0">
                <a:hlinkClick r:id="rId3"/>
              </a:rPr>
              <a:t>http://blogs.msdn.com/b/dqs/</a:t>
            </a:r>
            <a:endParaRPr lang="fr-FR" sz="1800" dirty="0" smtClean="0"/>
          </a:p>
          <a:p>
            <a:endParaRPr lang="fr-FR" sz="1800" dirty="0" smtClean="0"/>
          </a:p>
          <a:p>
            <a:r>
              <a:rPr lang="en-US" sz="1800" dirty="0"/>
              <a:t>SSIS DQS Matching Transformation </a:t>
            </a:r>
            <a:r>
              <a:rPr lang="en-US" sz="1800" dirty="0" smtClean="0"/>
              <a:t>: </a:t>
            </a:r>
            <a:r>
              <a:rPr lang="en-US" sz="1800" dirty="0">
                <a:hlinkClick r:id="rId4"/>
              </a:rPr>
              <a:t>http://ssisdqsmatching.codeplex.com</a:t>
            </a:r>
            <a:r>
              <a:rPr lang="en-US" sz="1800" dirty="0" smtClean="0">
                <a:hlinkClick r:id="rId4"/>
              </a:rPr>
              <a:t>/</a:t>
            </a:r>
            <a:endParaRPr lang="en-US" sz="1800" dirty="0" smtClean="0"/>
          </a:p>
          <a:p>
            <a:endParaRPr lang="en-US" sz="1800" dirty="0"/>
          </a:p>
          <a:p>
            <a:r>
              <a:rPr lang="fr-FR" sz="1800" dirty="0"/>
              <a:t>SSIS DQS Domain Value </a:t>
            </a:r>
            <a:r>
              <a:rPr lang="fr-FR" sz="1800" dirty="0" smtClean="0"/>
              <a:t>Import : </a:t>
            </a:r>
            <a:r>
              <a:rPr lang="fr-FR" sz="1800" dirty="0">
                <a:hlinkClick r:id="rId5"/>
              </a:rPr>
              <a:t>https://domainvalueimport.codeplex.com/</a:t>
            </a:r>
            <a:endParaRPr lang="fr-FR" sz="1800" dirty="0"/>
          </a:p>
          <a:p>
            <a:endParaRPr lang="fr-FR" sz="1800" dirty="0" smtClean="0"/>
          </a:p>
          <a:p>
            <a:r>
              <a:rPr lang="fr-FR" sz="1800" dirty="0" smtClean="0"/>
              <a:t>Cas d’application Areva : </a:t>
            </a:r>
            <a:r>
              <a:rPr lang="fr-FR" sz="1800" dirty="0" smtClean="0">
                <a:hlinkClick r:id="rId6"/>
              </a:rPr>
              <a:t>http://www.microsoft.com/casestudies/Microsoft-SQL-Server-2012-Enterprise/AREVA/Energy-Firm-Speeds-the-Delivery-of-Reliable-Centralized-Master-Data-to-Customers/710000000203</a:t>
            </a:r>
            <a:endParaRPr lang="fr-FR" sz="1800" dirty="0" smtClean="0"/>
          </a:p>
          <a:p>
            <a:endParaRPr lang="fr-FR" sz="1800" dirty="0" smtClean="0"/>
          </a:p>
          <a:p>
            <a:r>
              <a:rPr lang="fr-FR" sz="1800" dirty="0" smtClean="0"/>
              <a:t>Cas d’application Great Western Bank : </a:t>
            </a:r>
            <a:r>
              <a:rPr lang="fr-FR" sz="1800" dirty="0" smtClean="0">
                <a:hlinkClick r:id="rId7"/>
              </a:rPr>
              <a:t>http://</a:t>
            </a:r>
            <a:r>
              <a:rPr lang="fr-FR" sz="1800" dirty="0" smtClean="0">
                <a:hlinkClick r:id="rId7"/>
              </a:rPr>
              <a:t>www.microsoft.com/casestudies/Microsoft-SQL-Server-2012/Great-Western-Bank/Fast-Growing-Bank-Gains-Customers-and-Maximizes-Profits-with-Microsoft-BI-Tools/4000011340</a:t>
            </a:r>
            <a:endParaRPr lang="fr-FR" sz="1800" dirty="0" smtClean="0"/>
          </a:p>
          <a:p>
            <a:endParaRPr lang="fr-FR" sz="1800" dirty="0" smtClean="0">
              <a:hlinkClick r:id="rId8"/>
            </a:endParaRPr>
          </a:p>
          <a:p>
            <a:r>
              <a:rPr lang="fr-FR" sz="1800" dirty="0" smtClean="0">
                <a:solidFill>
                  <a:schemeClr val="tx1"/>
                </a:solidFill>
              </a:rPr>
              <a:t>API Reference Guide : </a:t>
            </a:r>
            <a:r>
              <a:rPr lang="fr-FR" sz="1800" dirty="0" smtClean="0">
                <a:hlinkClick r:id="rId8"/>
              </a:rPr>
              <a:t>http</a:t>
            </a:r>
            <a:r>
              <a:rPr lang="fr-FR" sz="1800" dirty="0">
                <a:hlinkClick r:id="rId8"/>
              </a:rPr>
              <a:t>://msdn.microsoft.com/en-us/library/microsoft.masterdataservices.services.servicecontracts.iservice_methods(v=sql.110).aspx</a:t>
            </a:r>
            <a:endParaRPr lang="fr-FR" sz="1800" dirty="0"/>
          </a:p>
          <a:p>
            <a:endParaRPr 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849577"/>
          </a:xfrm>
        </p:spPr>
        <p:txBody>
          <a:bodyPr/>
          <a:lstStyle/>
          <a:p>
            <a:pPr algn="ctr"/>
            <a:r>
              <a:rPr lang="fr-FR" dirty="0"/>
              <a:t>Merci pour votre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63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826" y="2430017"/>
            <a:ext cx="4646348" cy="19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06" y="165439"/>
            <a:ext cx="8435280" cy="657556"/>
          </a:xfrm>
        </p:spPr>
        <p:txBody>
          <a:bodyPr/>
          <a:lstStyle/>
          <a:p>
            <a:r>
              <a:rPr lang="fr-FR" b="1" dirty="0" smtClean="0"/>
              <a:t>Merci à nos sponsors</a:t>
            </a:r>
            <a:endParaRPr lang="fr-FR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06" y="822995"/>
            <a:ext cx="7288942" cy="521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42900" y="1812469"/>
            <a:ext cx="8382000" cy="3763736"/>
          </a:xfrm>
        </p:spPr>
        <p:txBody>
          <a:bodyPr>
            <a:noAutofit/>
          </a:bodyPr>
          <a:lstStyle/>
          <a:p>
            <a:pPr marL="0" lvl="1" indent="0">
              <a:spcBef>
                <a:spcPts val="225"/>
              </a:spcBef>
              <a:spcAft>
                <a:spcPts val="450"/>
              </a:spcAft>
              <a:buSzPct val="90000"/>
              <a:buNone/>
            </a:pPr>
            <a:r>
              <a:rPr lang="fr-FR" sz="1650" b="1" dirty="0"/>
              <a:t>En Bref :</a:t>
            </a:r>
          </a:p>
          <a:p>
            <a:pPr marL="0" lvl="1" indent="0">
              <a:spcBef>
                <a:spcPts val="225"/>
              </a:spcBef>
              <a:spcAft>
                <a:spcPts val="225"/>
              </a:spcAft>
              <a:buSzPct val="90000"/>
              <a:buNone/>
            </a:pPr>
            <a:r>
              <a:rPr lang="fr-FR" sz="1650" dirty="0"/>
              <a:t>Depuis 2007</a:t>
            </a:r>
          </a:p>
          <a:p>
            <a:pPr marL="0" lvl="1" indent="0">
              <a:spcBef>
                <a:spcPts val="225"/>
              </a:spcBef>
              <a:spcAft>
                <a:spcPts val="225"/>
              </a:spcAft>
              <a:buSzPct val="90000"/>
              <a:buNone/>
            </a:pPr>
            <a:r>
              <a:rPr lang="fr-FR" sz="1650" dirty="0"/>
              <a:t>100% Microsoft - 200 collaborateurs</a:t>
            </a:r>
          </a:p>
          <a:p>
            <a:pPr marL="0" lvl="1" indent="0">
              <a:spcBef>
                <a:spcPts val="225"/>
              </a:spcBef>
              <a:spcAft>
                <a:spcPts val="225"/>
              </a:spcAft>
              <a:buSzPct val="90000"/>
              <a:buNone/>
            </a:pPr>
            <a:r>
              <a:rPr lang="fr-FR" sz="1650" dirty="0"/>
              <a:t>5 pôles : SharePoint – .NET - BI – BizTalk – CRM</a:t>
            </a:r>
          </a:p>
          <a:p>
            <a:pPr marL="0" lvl="1" indent="0">
              <a:spcBef>
                <a:spcPts val="225"/>
              </a:spcBef>
              <a:spcAft>
                <a:spcPts val="225"/>
              </a:spcAft>
              <a:buSzPct val="90000"/>
              <a:buNone/>
            </a:pPr>
            <a:r>
              <a:rPr lang="fr-FR" sz="1650" dirty="0"/>
              <a:t>Présent à Paris, Lyon et Genève</a:t>
            </a:r>
            <a:br>
              <a:rPr lang="fr-FR" sz="1650" dirty="0"/>
            </a:br>
            <a:endParaRPr lang="fr-FR" sz="1650" dirty="0"/>
          </a:p>
          <a:p>
            <a:pPr marL="939404" lvl="1" indent="0">
              <a:spcBef>
                <a:spcPts val="225"/>
              </a:spcBef>
              <a:spcAft>
                <a:spcPts val="450"/>
              </a:spcAft>
              <a:buSzPct val="90000"/>
              <a:buNone/>
            </a:pPr>
            <a:r>
              <a:rPr lang="fr-FR" sz="1650" b="1" dirty="0"/>
              <a:t>Pôle décisionnel reconnu par Microsoft</a:t>
            </a:r>
          </a:p>
          <a:p>
            <a:pPr marL="939404" lvl="2" indent="0">
              <a:spcBef>
                <a:spcPts val="225"/>
              </a:spcBef>
              <a:spcAft>
                <a:spcPts val="450"/>
              </a:spcAft>
              <a:buSzPct val="90000"/>
              <a:buFont typeface="Wingdings" panose="05000000000000000000" pitchFamily="2" charset="2"/>
              <a:buChar char="q"/>
            </a:pPr>
            <a:r>
              <a:rPr lang="fr-FR" sz="1650" dirty="0"/>
              <a:t> Gold &amp; sélectionné dans le programme « SQL Server 2012 »</a:t>
            </a:r>
          </a:p>
          <a:p>
            <a:pPr marL="939404" lvl="2" indent="0">
              <a:spcBef>
                <a:spcPts val="225"/>
              </a:spcBef>
              <a:spcAft>
                <a:spcPts val="450"/>
              </a:spcAft>
              <a:buSzPct val="90000"/>
              <a:buNone/>
            </a:pPr>
            <a:r>
              <a:rPr lang="fr-FR" sz="1650" b="1" dirty="0"/>
              <a:t>Expertise technique forte sur la Suite décisionnelle</a:t>
            </a:r>
          </a:p>
          <a:p>
            <a:pPr marL="939404" lvl="2" indent="0">
              <a:spcBef>
                <a:spcPts val="225"/>
              </a:spcBef>
              <a:spcAft>
                <a:spcPts val="450"/>
              </a:spcAft>
              <a:buSzPct val="90000"/>
              <a:buFont typeface="Wingdings" panose="05000000000000000000" pitchFamily="2" charset="2"/>
              <a:buChar char="q"/>
            </a:pPr>
            <a:r>
              <a:rPr lang="fr-FR" sz="1650" dirty="0"/>
              <a:t> SQL Server 2012/2014 et Office 2013</a:t>
            </a:r>
          </a:p>
          <a:p>
            <a:pPr marL="939404" lvl="1" indent="0">
              <a:spcBef>
                <a:spcPts val="225"/>
              </a:spcBef>
              <a:spcAft>
                <a:spcPts val="450"/>
              </a:spcAft>
              <a:buSzPct val="90000"/>
              <a:buNone/>
            </a:pPr>
            <a:r>
              <a:rPr lang="fr-FR" sz="1650" b="1" dirty="0"/>
              <a:t>Accompagnement global </a:t>
            </a:r>
          </a:p>
          <a:p>
            <a:pPr marL="939404" lvl="2" indent="0">
              <a:spcBef>
                <a:spcPts val="225"/>
              </a:spcBef>
              <a:spcAft>
                <a:spcPts val="450"/>
              </a:spcAft>
              <a:buSzPct val="90000"/>
              <a:buFont typeface="Wingdings" panose="05000000000000000000" pitchFamily="2" charset="2"/>
              <a:buChar char="q"/>
            </a:pPr>
            <a:r>
              <a:rPr lang="fr-FR" sz="1650" dirty="0"/>
              <a:t> Maîtrise d’ouvrage / Maîtrise d’œuvre et Régie / Forfait</a:t>
            </a:r>
            <a:endParaRPr lang="fr-FR" sz="165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7143" y="1065012"/>
            <a:ext cx="2286035" cy="497193"/>
          </a:xfrm>
        </p:spPr>
        <p:txBody>
          <a:bodyPr/>
          <a:lstStyle/>
          <a:p>
            <a:pPr algn="r"/>
            <a:r>
              <a:rPr lang="fr-FR" sz="2400" dirty="0"/>
              <a:t>Espace partenaire</a:t>
            </a:r>
          </a:p>
        </p:txBody>
      </p:sp>
      <p:pic>
        <p:nvPicPr>
          <p:cNvPr id="6" name="Picture 2" descr="C:\Users\ddemay\Documents\2-Communication\Logos\Logos MCNEXT\MCNEXT\Logo_MCNEX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5" y="1179959"/>
            <a:ext cx="1927787" cy="43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Marketing\1-images-et-ppt\1-Logo\4-Microsoft\Gold Partner\2013_6Gold\6 Gold\PNG\Microsoft_Gold_MCNEXT_Apps_cir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966" y="2083935"/>
            <a:ext cx="1785938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3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85738"/>
            <a:ext cx="8229600" cy="849312"/>
          </a:xfrm>
        </p:spPr>
        <p:txBody>
          <a:bodyPr/>
          <a:lstStyle/>
          <a:p>
            <a:r>
              <a:rPr lang="fr-FR" dirty="0" smtClean="0"/>
              <a:t>Qui sommes-nous ?</a:t>
            </a:r>
            <a:endParaRPr lang="fr-FR" dirty="0"/>
          </a:p>
        </p:txBody>
      </p:sp>
      <p:pic>
        <p:nvPicPr>
          <p:cNvPr id="9218" name="Picture 2" descr="http://www.mcnext.com/SiteCollectionImages/2013/Microsoft_Gold_MCNEXT_Apps_circ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0" y="1857366"/>
            <a:ext cx="2381250" cy="1390651"/>
          </a:xfrm>
          <a:prstGeom prst="rect">
            <a:avLst/>
          </a:prstGeom>
          <a:noFill/>
        </p:spPr>
      </p:pic>
      <p:pic>
        <p:nvPicPr>
          <p:cNvPr id="9220" name="Picture 4" descr="http://www.s-carriere-info.com/images/stca/ti-logologo-101812_200_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133462"/>
            <a:ext cx="1905000" cy="581026"/>
          </a:xfrm>
          <a:prstGeom prst="rect">
            <a:avLst/>
          </a:prstGeom>
          <a:noFill/>
        </p:spPr>
      </p:pic>
      <p:pic>
        <p:nvPicPr>
          <p:cNvPr id="9222" name="Picture 6" descr="https://encrypted-tbn1.gstatic.com/images?q=tbn:ANd9GcQeHMGREizhn4o79ri2eZOS7AbFmVZlLdPaDrN4uj9Y4guEA4ylNA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429000"/>
            <a:ext cx="1929600" cy="1072800"/>
          </a:xfrm>
          <a:prstGeom prst="rect">
            <a:avLst/>
          </a:prstGeom>
          <a:noFill/>
        </p:spPr>
      </p:pic>
      <p:sp>
        <p:nvSpPr>
          <p:cNvPr id="9224" name="AutoShape 8" descr="data:image/jpeg;base64,/9j/4AAQSkZJRgABAQAAAQABAAD/2wCEAAkGBxITEhQSExMVFhUXFRobGRgYGRgbGhoYHB0cGB8XGyAYHyggGhwmGx0bIjEiJSkrLjAuGx8zODMsNygtLisBCgoKDg0OGxAQGzckICQsNC8sLiw3NDQvLCwvLywsLCwsLCw0LCwsLDQsLCwsLCwsNCwsLCwsNCwsNCwsLCwsLP/AABEIAKcBLQMBIgACEQEDEQH/xAAcAAEAAgMBAQEAAAAAAAAAAAAABgcEBQgCAQP/xABTEAACAQMBBAQKAwsICQMFAAABAgMABBESBQYhMQcTQVEXIjJUYXGBkZLTFCOhCDNCUmJyc4KTsbIVFiQ0g6Kj0Rg2Q1NlpMPS47PBwiVjdLTh/8QAGQEBAAMBAQAAAAAAAAAAAAAAAAECAwQF/8QAKhEAAgIBBAIABQQDAAAAAAAAAAECEQMSITFRE0EEIjJhcTOBofCxweH/2gAMAwEAAhEDEQA/ALxpSlAY97fRQqGlkSNScAuyqM8TjLEccA8PRWF/OSy87tv20f8A3VU/3Su0vEs7YHmzysPUAi/xP7qomgO0Yd4LNmCrdW7MxAAEsZJJ4AAA8TWyrjjcU/8A1Kw//Mt//VWuxiaAxb7akEJAmmijJ5B3Vc4541EZrF/nJZed237aP/url7pR3n/lDaEsqnMSfVxfo1J8b9ZiW9voqJUB2rZ7ZtpW0RXEMjYzpSRGOB24U5xX5PvFZgkG6twQSCDLGCCOBB48DVI/c7WBD312ELNHCEQD8IsS5UenxFH61Q+bo02yzFms5CzEknVHxJ4k+VQHUtltW3mJEU8UhAyQjqxA7zpJxWZVWdBO6NxZR3T3URikkdFCtpJ0ICcjBPMuR+rVp0ApSlAKUpQClKUApSlAKUpQClKUApSlAKUpQClKUApSq26a995Nn28cVudM8+rD9qRrjLD8okgA/nHmBQFjSzKvFmC+sgfvr5FOreSyt6iD+6uKi01xKAS800jBRklndicAceJJJxV67h7KuNh7J2hd3MSxznBRWZWB0qFjzoY8DI5GMg/ZQFyUrm3w7bU/3dr+zk+ZV8bl7QmuLG2uLjR1ssYkOgELh/GXAJJ8gr286A3VKUoBSlfCccTQHMHTvtHrtrSKOUMccQ93WH+85HsqvK2O8e0fpF1cXHH62aRxnuZiQPYMCvz2Zs1phKV4CKFpW/NUqv2lgPbQGXuc2L+zPddQn/EWuiumzej6Hs9o0bE1zmNO8Jj6x/Yp057C61zfu22Lu2PdPF/GtSPpd3n+nbRkZWzDD9VF3EKfGfng6myc92nuoCFUrNudmukMMzcBMX0DtKoQuv1FtS+tDWFQF3bn7WfZO7ZvYwhmnucxiQEqfGEeMAgnxI3Yce2tF4dtp/7u1/ZyfMrP6Z/6Ns/ZWzuGUi1yD8pUVM+1mkqprC1aWWOJPKkdUX1sQo+00B15uvtp32dDeXjRxl4RK7DxEVW8ZfKJx4hXt5+6qv3s6eMM0ez4VYD/AG02rB9KoMEDuLH1qKj3TZvYXlGzIGxbWoVGA5PIoAwcdieTj8YN6MQbdHd2W/uo7WLgXPjNjIRBxZz6h7yQO2gJFN0wbZJJF0FHcIYMD4kJ95qRbt9O12jhbyJJo+1oxokHpHHQ3qwvrFT+fob2WLR4liYy6DiYu5fXjg2AdPP8HGK58/mltDzG7/YS/wDbQHXNltuCW2F5HIHgMZcOPxVznOeRGCCDxBBBrn89O20/93a/s5PmVk7t313Z7A2pDcQzRDKLF1qOmfpH1bhdY4gKpbA7/TVSUBeUXTk8dmjSRxy3cjMdCBkjiQHSuvJYsxIJwMcCOXDOb0ddJ9xcNdXN/LDFawRrkImMyOfFAySzHCP4oznPoqptzdxb3aRb6OgCKcNK50xg89OcEk4xwUHGRnmK0t+HjL23WB0SVvIJMbMPE1rkDIIHAkZx3UBae9PTrcyMVsY1gTseQB5T6ccUX1Yb11EG6UNsE5+myfDHj3BcVi9Hu6T7SvFtwSsYGqVx+DGOeM/hEkAevPIGujj0ZbK+jm3FpGBpx1mPrQfxusPjZzx549GOFAVJup043kTBb1VuIu1lVUlHpGnCNgdhAz31f+ytoxXEMc8Lh45FDKw7R7eIIPAg8QQQa4w2laGGaWEnJjkZCe8qSufsq2eiXbU38j7XgQnMMLSR4JyutHDae7GgMMdpNAbffvpu6uRoNnoj6SQ078VJHA9WoIyM/hE4PHAIwTW9z0o7Yc5N64/NWNR/dUVDqtzob372bYwvDdRmORnLdeE16lwAEbTlxjjgAEcTyJ4gRez6VdsRkEXjMO51jYH0cVz7jVx9FnSmNov9GuEWO5CkqVzokA54BJKsBxxk5AJ7MVGN5909nbZuxPZbRtYi8agxacO7gnL6SVbJUqOXZW03M6HJLG9hvGvEcRFiVEZXIKsvMtw50BZe8e8FvYwtcXMgRBwHazN2Io5sx7vQScAE1RW83TneSsVs0S3j7GYB5T6Tq8ReHZg47zUU6T98X2leM4J6iMlIF7NGeL4/GfAJ9GkdlfOjTcttp3fVElYYxqmccwvIKueGpjwGeQBPHGCB68KG2M5+myZ/Njx7tOKmO53TlcI6pfqssZODKihZF/KKr4rj0AA+vlVoX/Rjst7ZrdbWOPK4WRR9ap7G1nxmIPHiSD25rlB1IJB5g4oDpXpW6R5LCK0ez6qT6QGcMwLL1YC4I0sOeoe41Q++W9txtKZZ7gIGWMIBGCF0gluRJ45Y9vdVkdEW7NptWzZLxXdrVykeHZQsb/WYwO3XrOfSB2VUe1xF183U8Iutfq+Ofq9R08Tz8XHGgP33d2zJZ3Md1GqM8ZJUOCVyQRxAIPDOefPFSjerpVvr+2a1mWBY3Kk9WrhjpIYDJcjGQOzsrZdCu5FvtF7lrpWaOJUCgMV8Zyx5jngLy9NYXTJu9Z2F3Fb2iMv1IdyXZslmYAceWAuf1qAgFX50RdId9fXaWbJbrBFAWOhHDaUARQCXIHjMvZyzVWdGe76X20YLeUExHW0mCR4qqW5jiMtge2ulN1NxLHZ7vJaxsrOoVizs3AHOBnlx/dQHuHbMpkBx4ugMRwxghG0qMZLgSIM6sEnGkZyJHWMLGMNqx25xltOrOdQXOkHPHOM5JNZNAKjvSJtP6Psy8mzpIgZVPc7/AFan4mFSKqr+6J2n1ez44QeM04yO9EBY/wB7RQHOFWN0f7IzsnbF0R/sViQ9vAiRx6uEZqua6D2DsjqN05sgBpYJZm9OryT+zVKA58rY7u7HkvLmG1i8uVwue4c2Y+hVBY+gVrqvf7njdfSku0pB5WY4c9ig+O/tYac/kt30BX/TAY02h9FiGI7SCKBPUq6zn06nOT35rSbj7M+k7QtIMZDzpqH5AOpv7oNYm8W0fpF1cXHH62Z3Ge5mJA9gwKnv3PuzhJtJpmHiwQO2ewM2Ix/dZ/dQGH077S67a0ijlDHHEPd1h/vOR7K13RHYdbtW2yuViLTN6OrUup+MKPbUe3h2j9Iuri44/WzO/HsDMSB7AcVav3NuzA093cEeREsY7j1hLH24Qe/00BUF5ctLI8jnLOxZj3sxyT7zV2/c1bMXF5dEDVlIlPaBxdh6idHw1Ue9mw3srua1cH6tyFJ/CTmr+1cGpN0V9If8lPKskRlhlwSFIDKy5wy54HIOCDjsOeGCB1KzAczivHXL+MPeK5h6T+kyTaemGNDFbIdWkkFnfkGfHAADOFHeSSeGIpuvu/PfXKW0C5ZjxPYifhSN3KPt4AZJAoC6PukdqAW1rbg/fJWkOD2RrpwfbJ/dqitnWTzSxwpjXJIqLnlqYhR9pqZ9MUccN3FYQ/e7O2ji9btmVnOOGptYJx206EdmddteA4ysQeVv1RpU/Gy0B0Bf2abO2RMluNIt7SUoe91Rm1nHaW8Y+kmuQ67Y2tYrPBLA/kyxvG3qdSp+w1xntfZsltNJbzLpkjcqw9I7R3g8we0EGgL3+5tsVFncz48d7jqyfyURWH2yGrU2xtFLaCW4kOEiRnb1KM4HpPIek1zf0U9JY2WssE0TSQu2saMalfAU8GwGBAXtGMemvnSZ0pybSUW8SGG2BBIJy8hHEa8cAoPHSM8QDnlgCM7M3b2htGR5ILaSQuzMXA0x6icnx3wo4nlmr86HtwJtmJcNctGzz6BpTJCqurgSQMkluQ4cOZzVF7sTbVvJo7W2ubkseX10oREHNmwfFQf5AZJArZdITX2z76S1F5dlFVCjNNJ46lRlvK/G1D1gigJzvv0HM0jTbOdAGOTBISAp/wDttx4dytjHf2VV22txtpWoLT2kqqoyXADoAO0tGSoHrNZW6m/V1bXcM8s9xNGj5eNpXIZSCp4McEjORntAq7brps2UIi6mV3xwi6sgk9xJ8Uek5PtoDmarc3E38uH2XtK0lkd3itHeFySXVDiNl1c/FLqV7Rk9gAFUXUod2cKFDMSFXkuTnSPQOVW30J7ltcW1/M4KrPbvbRMc4JbizjvCsqce8MOw0BT9dJfc87OWPZrzYGqadiT26UAUL7DqP61c6X1nJDI8UqlJEYqynmGHAirI6LOlNdmwvbTxPJEXLoyEalJwCuGwCpxnmMHPPPADoDefbCWdpPdORiKMtx7W5KvrZiFHpNcYk1PukzpMl2npiRDDbKc6M5Z27Gcjhw7FHeeJ4YjO6W7U+0LlLaBeJ4s2PFjTtdvQPtOAOJoC1uictZ7C2jenxS2vqye0omlT+0Yj2VSFdD9MkUdhsOKxhGEaSOMd5C5lZzjmS6gn0tXPFAdLfc+bN6vZfWnnPM7D81cRge9W99Uv0s7S6/a144OQsnVj+yAjOPRqUn210vufYG12dbRY8aO3XUB+Pp1N/eJrj+6naR2kY5Z2LMe8k5J99AW79zbs3VdXVwf9nCsY9cjas+vEf210DXMvRZ0kx7Milhe2aUySBgyMAeQXSQRx5Z59tdMRkkAkYOOI54PdQHqlKUAqBdJfR021nhb6V1KwqwC9VryWIJbPWLjgqjGOyp7SgKO/0e/+I/8ALf8Amq2NqbvrLYPYI3Vo1v1KtpzpXToBxkZwOzIrc0oCjv8AR7/4j/y3/mq2/wCQ1SyNlA3VAQGJHxqKZUqHxkaiDx58TW2pQFHf6Pf/ABH/AJb/AM1S7cvox/k+3vYku9cl1HoEvVaerwrqCF1nUcvnmOQqw6UBR3+j3/xH/lv/ADVYvRxuWNlW7wCXri8pcvo0fgqoXGpuWCc57allKAim/W4NptNB1wKSqMJMmNQHPSc8GXPHB7zgjJqpb7oCvQ31N1buve/WRn3Kr/vroWlAUTsjoAfINzeKB2rChJPoDPjHr0mrc3W3WtNnxdVbRBAcamPF3I7WY8T28OQycAVuqUBUG83Qm15dT3TbQ0mWQtp+j50g8lz1ozhcDOByrf8ARr0ZLsqWWY3HXtIgQHqur0rnUR5bZyQvd5NWBSgFQ3f3o5tNpgO+Yp1GFmQDOOxXB4OvuPcRxqZUoDne96A74N9Vc2zr3v1iH3BWH21sNjdAMhIN1doo7VhUsSPQz4x8Jq+KUBpN1t1LTZ8fV20QXONTni7kdrNzPM8OQycAVj757lWm0owlwpDL5EiHDpnng4IIPcQR7eNSOlAUBtToBuQT9Hu4XGeAlV4zj9XXk+72VrU6Cdpk4MlqPSZJP/aOukaUBTW7fQNCjB7y4MwH+zjBRT6GbOoj1aT6auC0tkiRY41VEUAKqgAADkAByFfrSgIRv70Z2m0j1hJhuMY61ADqwMASKfLA9YPADOOFVbedAl+G+ruLZ17CxkQ+4Iw+2uiaUBRGxegGTIN3dqF7VhUkkeh3A0/CauDdndm1sIuptogi82PNnPezHiT9g7MVt6UBBukzo+ba3UD6V1Cw6+HVa9RfTx8tcYC+nmahlp9z+qujPf61DAsv0fGoA5K5604yOGcVdlKAVU+8vQbaTyvLbzvbl21FNAkjBPPSMqVHoycZ4cOFWxSgKa2J0ELDcQzPfdYscquU6jTq0kNpz1pxnHcauWlKAUpSgFKVB+lXel7O3WOJtM0xIDDmiLjUw7m4gD1k9lQ3SsrOahFyZudt752Nq2iadQ45ooZ2H5wQHT7cVh7P6RdmzOsazEMxAUMkgBJ4AZK4HtNRjcfozhaFLi9DO8gDCPUyhQeILYIZmPMgnAzjBqTTdHWziyOkRidHVgyO3NSGAIYlSOHHhn01W5PcxUsz3pEspSlXOgjO0N/tnQyPDLcaXQ4YdXMcHuyqEH2V+KdJGyyQBc8ScD6qfmf1KryPZcNzvBNDOuuNpZcrllzhCw4qQeYHbVhp0bbLBBFscg5H1s/Mfr1mnJ8HNGeWd1VJ17JZSlK0Okjm1N+tn28rwTT6ZExqXq5TjIDDiqEHgRyNfnadIOzJG0rdID+Wrxj3yKB9tV1tewjn3jaGVdUbyKGXJGQLcHmpB5gVvd/uj+xhs5Z4EMTxgN5bsrDIGkhyeeeGMccVnqlucvlyvU1VJlnA54ivtQPoYvZJLAq5JEUzImfxNKPp9hY49GB2VPKunas6IS1RUjQ7b3xsbSQRXE2hyobGiRvFJIByikcwa1/hL2V5z/hT/LrYbc3OsbuQS3EOtwoXPWSr4oJIGEYDmTVSbw7v20W2YbRI8QM8AKanOQ5Grxi2rj66pJyRhlnkhuqqy1dm7+bOnlSGKfVI5wq9XKMnBPNkAHAdpqSVGtm7h7OglSaKArIhyrdZMcHBHJnIPA9oqS1dX7Noaq+b+D87mdURnY4VVLMeJwAMk8OJ4Vrtgbx2t4HNtJ1gQgN4rrgnOPLUZ5dlfrvD/Vbj9BJ/AarzoI+93f58f7mqG90isptTUey068TyhFZ2OFUEk9wAyTw9Fe6wttf1ef8ARP8AwmrGrI94S9lec/4U/wAus3Y++1hdSiGCfXIQSF6uVeAGTxZAOXpqsuiXdi0vFuDcxdZoMenx5Fxq158hhnkOdWbsfcmwtZRNBBokAIDdZK3AjB4M5HL0VnFye5zYp5ZpS2r9yQ14mlCKzMcKoJJ7gOJ5V7rD2z/V5v0T/wAJrQ6WYmwN5bW91/Rpes0adXiOuNWceWozyPKtvVT9A3K8/sf+pVsVWLtWZYZucFJnmWQKCx4AAk+ocaifhL2V5z/hT/LqS7S+8y/o2/capbok3atb36T9Jj6zqxDp8d1xq6zPkMM50jn3VEm7SRXJOakox99lobJ342fcyrBDPqkfOlerlXOAWPFkAHAHtqRVHNk7jbPtpVnhg0yJnS3WStjIKngzkHgTzFSOrK/ZpDVXzfwKiPhL2V5z/hT/AC6l1UP0UbvW15LOtzHrCRqVGp1wSSPwGGfbVZN2kjPLOSlGMffZatjv3s2U4S7jBP4+qP8A9QCpEDniKr/bnRPZyIfo2qCQDxcszoT3MHJOPSDw9PKtD0SbemhuX2bOTjxwik56uSPOpB+SQGOOWV4czTU06ZCyyjJRmufaLfpSlXOgVS3TiT9Lg1Z0dR/821Y9OMVdNQTpY3Xe7gSWFS0sGTpHN0bGoDvYYBA9YHE1WatGHxEXLG0idLjAxy7K+1Um5fShHFCtveK+YxpWRRqyo4AOOeocsjOe3jz383SnZl444VklaR1QHToUamC5Jbj25wB7qa0THPjauyeUpSrGxQt/DdPtudbNgk5lk0sSBgaTnmCPJz2VLtlbJ3gE8JmuFMQlQyDWnGMMCw8j8XNRh9sR2m3priXVoWWTOkZPjIVHD1mpselrZ/dP8A/7qyVe2cOPRb1Srd+ye0rzG+QCORAPvr1Wp3FFb0SXC7elNqoacOvVg44nqFz5RA8nPM1+G39rX9xOlltGb6MhZdWUAQZ5OdPlrnt1aQRnhgkbmX/Wf+1H/wCuK33TTsTrbVblR40DYb0xvgH14bSfQNVYVs/yee4Nxm0/b27Jnu7sWKzt0t4s6V5k82Y8Sx9JP/sOytlUS6Mdu/SrFNRzJD9W/edI8VvTlcce8NUtrZcbHdBpxTXAqmt7P9YoP0tt+9auWqa3s/1ig/S2371qszH4n6V+UXLSlKudBr94f6rcfoJP4DVedBH3u7/Pj/c1WHvD/Vbj9BJ/AarzoI+93f58f7mqj+pHPP8AWj+5adYW2v6vP+if+E1m1hba/q8/6J/4TVzd8FD7iDauJf5N5eJ1n3jn42n79+tyqy9xhtr6Q38oZ6nqm0/1f75qTH3rxvJ1+j7K0XQN5N364f3SVa9ZwjtZy/DY/lUrf49CsPbP9Xm/RP8AwmsysPbP9Xm/RP8AwmtDqfBWfQNyvP7H/qVbFVP0Dcrz+x/6lWxVYfSY/DfpL++zG2l95l/Rt+41QfR/Z7Sk67+T5RHgR9ZkqM516eanlhvfV+bS+8y/o2/cao/ot3st7D6R1+v6wRadC58jrM54jHlCqz5RnnrXG3XJYO5ez9sR3Ba+mDw9WwADKfHyuDwUdmqpxUO2R0kWVxNHBGJtcjYXKADOM8Tq9FTGrRr0b49NfK7FU30E/f7n9En8Rq5KoDox3ngsZJnn14dFA0LniDnjxFRLlGWaSWSDf3L/AKpW1IbeXxOXXvy71iYP9oatxt3pdjKFLOKQyNwDyBQAT2qoJLnuBx7eRyeirc+WFmvboESuCEVvKAY5Z3zxDt3cwM54nAhvU0kROSyyio707ZZNKUrQ6hSlKA0+1N1rK4YvNbROx5tpwx9bLgmvmzd1LGBg8VtErDk2nLD1FskeytzSopFdMbuhSlKksai63XsZHaSS1gZ2OWZo1JJ7ySONfl/M7Z3mVv8As0/yreUqNKK6V0fFUAYHIV9pSpLGvOxLbrvpHUR9dnPWaRrzjTnVz8nh6qzLiBZFZHUMjAhlIyCDwIIPMV+lKEUYGzNjW1vq6iGOLVjVoULnGcZxzxk+81n0pQlKhWvn2HbPKJ3giaUEESFQWBXkQefCthShDVilKUJPEsYZSrAFWBBB5EHgQfRisXZmyLe3DCCGOINjVoULnHLOOdZtKChXmSMMCrAEEEEHkQeBFeqUBg7M2Pb2+rqIY4tWNWhQucZxnHPGT76zqUoEqFeZEDAqRkEYIPIg9leqUBg7M2Pb2+rqIY4tWNWhQucZxnHPGT76zqUoEqPLqCCCMgjBHeK0v8ztneZW/wCzT/Kt5SoaTIaT5NRabsWUTrJHawI6nKssagg94IHCtvSlSlQSS4FaP+Z2zvMrf9mn+VbylQ0mGk+TX7P2FawHVDbwxt3pGqn3gZrYUpUhKhSlKEiozvXuVBfujyyTIUUqBGygEE546lPGpNSoasiUVJUyvPBFZ+cXfxx/Lp4IrPzi7+OP5dWHSo0Iz8OPorzwRWfnF38cfy6eCKz84u/jj+XVh0poQ8OPorzwRWfnF38cfy6eCKz84u/jj+XVh0poQ8OPorzwRWfnF38cfy6eCKz84u/jj+XVh0poQ8OPorzwRWfnF38cfy6eCKz84u/jj+XU8vbyOJDJK6oi4yzEBRk4GSeHMge2tX/O/Z/ntt+1T/OocYoh4sS5RF/BFZ+cXfxx/Lp4IrPzi7+OP5dSj+d+z/Pbb9qn+dbHZ+0YZ11wypIucakYMMjjjI7eI99NMWFixP0QbwRWfnF38cfy6eCKz84u/jj+XVh0qdCJ8OPorzwRWfnF38cfy6eCKz84u/jj+XVh0poQ8OPorzwRWfnF38cfy6eCKz84u/jj+XVgTSqil2YKqgksSAABxJJPAADtr87K8jmQSROsiHkyMGU44HiOHOmiI8OPogfgis/OLv44/l08EVn5xd/HH8urDpTQh4cfRXngis/OLv44/l08EVn5xd/HH8urDpTQh4cfRXngis/OLv44/l08EVn5xd/HH8urDpTQh4cfRXngis/OLv44/l08EVn5xd/HH8urDpTQh4cfRXngis/OLv44/l08EVn5xd/HH8urDpTQh4cfRXngis/OLv44/l08EVn5xd/HH8urDpTQh4cfRXngis/OLv44/l08EVn5xd/HH8urDpTQh4cfRXngis/OLv44/l17h6JrRWVhcXWVIPF48cDn/d1YFKaEPDj6FKUqxqKUpQClKUApSlAKUpQClKUBh7X2XFcxNBMuqNsZXLLnSQw4qQeYHbVcdIW5mzrSxlmig0yZRUJklOCWAPBnwfF1c6tOq26Z3Mi2dop8aa44ezEY+2T7KpNKrMc8Y6G2tz992ejmwe0t5JoC0rxIznrJV4sA2MKwAxnHLsqZbE2LBaR9TbpoTUWxlm4nmcsSewVnRoFAUcABgeoVBema8MdgFBIMkyLwODgBn/8Aj9tTSirJajjjqS4ROmcDmQPXXqqp2JuK+0oUur+eUFkHUxoRhI8AKTrDeUADgcTzJJPCQb07c/kuzt7aH6y4ZFihBGSdICmQgcznGB2lh2Zpq9sLI61NUiaO4HEkD119VgeI41Wtp0Xm4Al2jdTSTNxIVlwmfwcsGz+qAByHLNarYO7sdrt1La3kkMccfWSamGSShwDoCgjLRniKjU+iPJJVceS09s7NS5gkt3JCyKVJXmM9oz2g1h7qbvR2MAgjZmGosWbGSxx3cAMAD2VF+ma6cW0EEZIeacAYOMgA8OH5TJUo3lm6iwuGBPiW74J55CED7cVNqy1rU3XCNzXlXB5EHHdVK7lwXm0IEs0leG1iLGeXJLSMzEiNTnlpxw5DJJzlRX673bsrsU297aSy/fNLK5XxuBfHiqPFIUggg8xVde10Z+duOpLYuevjEDieFYO29qx2tvJcSeSi5x2k8go9JJAHrquNk7s3G2B9Mv5pEhYkwwx4GF5BhqBAHpwS3PIGM2b9I0nOnSVstVWB4g5Hor7VRy7KOxtpWS200jQ3ThHjcjtZUJOkAHGsEHGfFIzgmt501XhSxRVJBedRwODgK7Hl6QPfUatmV8tRba4J8zgcyB669VVeydwn2jELraE8oeRQYkUjEcePFyHB5jBwMHvJJOLL2ZZiGGKEEkRxqgJ5kKAuT6eFSm2WhJy3aoyaUpVjQUpSgFKUoBSlKAUpSgFKUoBSlKAUpSgFKUoBSlKAVWu8P9I3gs4eawR6z6GGuTPvEdWVVa7k/X7a2lc9kf1Q+IID7oT76pL0jLLvpX3/AOllVWnSjF9JvdnWPY7lnH5JKjPwrJVl1W8H9I3kc9lrb4B7M6QP3zN7qT4oZt0o9ssdVAGAMAdlVtbL9K3jkL8VtYfE7s4UfxSufYKsqqse/TZ+3p5Lg6IbmIaXwcAnRxOOwMjL6MgnApL0Rmdab4stJmAGTwAqsujWcXe0to3w5HCIe9GPD26Yk99fvvhvaLsfyfs9usaUHrpVzojhHl8e3I4Ejhg4HjEY9dB8GLKV+17g+5UQD7S1Q3ckVc9WRJcI8b5fX7b2bbdkY60+vJfH+CPfWx6Yr3q9muucGWREHsPWH7ENa7dz6/b97NzWGPqx6G8RMe9ZPfTpT+uutm2fMPNqcfk6lXPwmT3VHpsq38kn26/0S/c/Y62lnDABghAXPfI3Fj7/ALAB2VD+lj6642bZ8xJPlh6NSJn3M/uqyare6/pG8ka9ltBkj06Sf3yp7qtLijTKqior7I+dN07m3t4FzmWbkO3SMBfTxYe0CkG2dulFjg2bFEqqFGsjCqBgYzIvIeg1m9L+y5JLVJ4hl7aTrDjiQmOLDvwQpPoBrP2R0ibPlhWR50ifHjI+QQ3aBw8YdxH/APKh/U9yjS8jt1wYG725ty10t9tGZZZk+9xp5Cc8dgHDJwAOfHJNa/pJhF1tLZ1keKkl3HehIz/djce2pju3vRb3xl+j6ysRUF2XSrFgT4ufG4Y7QOyols7+kbxTvjK20GlT3NhVx68vJ7qNKqXsSUdKUfb/AL/gscCvtKVodIpSlAKUpQClKUApSlAKUpQClKUApSlAKUpQClKUApSlAKxLLZkMJdookjMhy5RQuo8TlsczxPvpSgMusWDZsKSPKkSLI/luFAZvziOJpSgMqsDa+xre5UJcRJIAcjUOIPeDzHsr7Sgas8bK2FbWyMkEKIreVgcW/OJ4t7ayLCwigTq4Y0jTJOlFCjJ5nApSlEJJHm02bDE0jxxIjSHMjKoBc5JyxHM5JPHvNfZtmwvIkzRI0qDCOVBZRx4A8xzPvNfKUFIy6xItmQrK06xIJXGGkCgOw4cCeZHij3ClKEmXUeudyNnO+trSLVnJwCoJ7yFIB91KVFEOKfJubGyihQRxRpGg5KihR7hXm22bDG7ypEivJ5bKoDN+cRzpSpFGVSlKEilKUApSlAKUpQClKUApSl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6" name="AutoShape 10" descr="data:image/jpeg;base64,/9j/4AAQSkZJRgABAQAAAQABAAD/2wCEAAkGBxITEhQSExMVFhUXFRobGRgYGRgbGhoYHB0cGB8XGyAYHyggGhwmGx0bIjEiJSkrLjAuGx8zODMsNygtLisBCgoKDg0OGxAQGzckICQsNC8sLiw3NDQvLCwvLywsLCwsLCw0LCwsLDQsLCwsLCwsNCwsLCwsNCwsNCwsLCwsLP/AABEIAKcBLQMBIgACEQEDEQH/xAAcAAEAAgMBAQEAAAAAAAAAAAAABgcEBQgCAQP/xABTEAACAQMBBAQKAwsICQMFAAABAgMABBESBQYhMQcTQVEXIjJUYXGBkZLTFCOhCDNCUmJyc4KTsbIVFiQ0g6Kj0Rg2Q1NlpMPS47PBwiVjdLTh/8QAGQEBAAMBAQAAAAAAAAAAAAAAAAECAwQF/8QAKhEAAgIBBAIABQQDAAAAAAAAAAECEQMSITFRE0EEIjJhcTOBofCxweH/2gAMAwEAAhEDEQA/ALxpSlAY97fRQqGlkSNScAuyqM8TjLEccA8PRWF/OSy87tv20f8A3VU/3Su0vEs7YHmzysPUAi/xP7qomgO0Yd4LNmCrdW7MxAAEsZJJ4AAA8TWyrjjcU/8A1Kw//Mt//VWuxiaAxb7akEJAmmijJ5B3Vc4541EZrF/nJZed237aP/url7pR3n/lDaEsqnMSfVxfo1J8b9ZiW9voqJUB2rZ7ZtpW0RXEMjYzpSRGOB24U5xX5PvFZgkG6twQSCDLGCCOBB48DVI/c7WBD312ELNHCEQD8IsS5UenxFH61Q+bo02yzFms5CzEknVHxJ4k+VQHUtltW3mJEU8UhAyQjqxA7zpJxWZVWdBO6NxZR3T3URikkdFCtpJ0ICcjBPMuR+rVp0ApSlAKUpQClKUApSlAKUpQClKUApSlAKUpQClKUApSq26a995Nn28cVudM8+rD9qRrjLD8okgA/nHmBQFjSzKvFmC+sgfvr5FOreSyt6iD+6uKi01xKAS800jBRklndicAceJJJxV67h7KuNh7J2hd3MSxznBRWZWB0qFjzoY8DI5GMg/ZQFyUrm3w7bU/3dr+zk+ZV8bl7QmuLG2uLjR1ssYkOgELh/GXAJJ8gr286A3VKUoBSlfCccTQHMHTvtHrtrSKOUMccQ93WH+85HsqvK2O8e0fpF1cXHH62aRxnuZiQPYMCvz2Zs1phKV4CKFpW/NUqv2lgPbQGXuc2L+zPddQn/EWuiumzej6Hs9o0bE1zmNO8Jj6x/Yp057C61zfu22Lu2PdPF/GtSPpd3n+nbRkZWzDD9VF3EKfGfng6myc92nuoCFUrNudmukMMzcBMX0DtKoQuv1FtS+tDWFQF3bn7WfZO7ZvYwhmnucxiQEqfGEeMAgnxI3Yce2tF4dtp/7u1/ZyfMrP6Z/6Ns/ZWzuGUi1yD8pUVM+1mkqprC1aWWOJPKkdUX1sQo+00B15uvtp32dDeXjRxl4RK7DxEVW8ZfKJx4hXt5+6qv3s6eMM0ez4VYD/AG02rB9KoMEDuLH1qKj3TZvYXlGzIGxbWoVGA5PIoAwcdieTj8YN6MQbdHd2W/uo7WLgXPjNjIRBxZz6h7yQO2gJFN0wbZJJF0FHcIYMD4kJ95qRbt9O12jhbyJJo+1oxokHpHHQ3qwvrFT+fob2WLR4liYy6DiYu5fXjg2AdPP8HGK58/mltDzG7/YS/wDbQHXNltuCW2F5HIHgMZcOPxVznOeRGCCDxBBBrn89O20/93a/s5PmVk7t313Z7A2pDcQzRDKLF1qOmfpH1bhdY4gKpbA7/TVSUBeUXTk8dmjSRxy3cjMdCBkjiQHSuvJYsxIJwMcCOXDOb0ddJ9xcNdXN/LDFawRrkImMyOfFAySzHCP4oznPoqptzdxb3aRb6OgCKcNK50xg89OcEk4xwUHGRnmK0t+HjL23WB0SVvIJMbMPE1rkDIIHAkZx3UBae9PTrcyMVsY1gTseQB5T6ccUX1Yb11EG6UNsE5+myfDHj3BcVi9Hu6T7SvFtwSsYGqVx+DGOeM/hEkAevPIGujj0ZbK+jm3FpGBpx1mPrQfxusPjZzx549GOFAVJup043kTBb1VuIu1lVUlHpGnCNgdhAz31f+ytoxXEMc8Lh45FDKw7R7eIIPAg8QQQa4w2laGGaWEnJjkZCe8qSufsq2eiXbU38j7XgQnMMLSR4JyutHDae7GgMMdpNAbffvpu6uRoNnoj6SQ078VJHA9WoIyM/hE4PHAIwTW9z0o7Yc5N64/NWNR/dUVDqtzob372bYwvDdRmORnLdeE16lwAEbTlxjjgAEcTyJ4gRez6VdsRkEXjMO51jYH0cVz7jVx9FnSmNov9GuEWO5CkqVzokA54BJKsBxxk5AJ7MVGN5909nbZuxPZbRtYi8agxacO7gnL6SVbJUqOXZW03M6HJLG9hvGvEcRFiVEZXIKsvMtw50BZe8e8FvYwtcXMgRBwHazN2Io5sx7vQScAE1RW83TneSsVs0S3j7GYB5T6Tq8ReHZg47zUU6T98X2leM4J6iMlIF7NGeL4/GfAJ9GkdlfOjTcttp3fVElYYxqmccwvIKueGpjwGeQBPHGCB68KG2M5+myZ/Njx7tOKmO53TlcI6pfqssZODKihZF/KKr4rj0AA+vlVoX/Rjst7ZrdbWOPK4WRR9ap7G1nxmIPHiSD25rlB1IJB5g4oDpXpW6R5LCK0ez6qT6QGcMwLL1YC4I0sOeoe41Q++W9txtKZZ7gIGWMIBGCF0gluRJ45Y9vdVkdEW7NptWzZLxXdrVykeHZQsb/WYwO3XrOfSB2VUe1xF183U8Iutfq+Ofq9R08Tz8XHGgP33d2zJZ3Md1GqM8ZJUOCVyQRxAIPDOefPFSjerpVvr+2a1mWBY3Kk9WrhjpIYDJcjGQOzsrZdCu5FvtF7lrpWaOJUCgMV8Zyx5jngLy9NYXTJu9Z2F3Fb2iMv1IdyXZslmYAceWAuf1qAgFX50RdId9fXaWbJbrBFAWOhHDaUARQCXIHjMvZyzVWdGe76X20YLeUExHW0mCR4qqW5jiMtge2ulN1NxLHZ7vJaxsrOoVizs3AHOBnlx/dQHuHbMpkBx4ugMRwxghG0qMZLgSIM6sEnGkZyJHWMLGMNqx25xltOrOdQXOkHPHOM5JNZNAKjvSJtP6Psy8mzpIgZVPc7/AFan4mFSKqr+6J2n1ez44QeM04yO9EBY/wB7RQHOFWN0f7IzsnbF0R/sViQ9vAiRx6uEZqua6D2DsjqN05sgBpYJZm9OryT+zVKA58rY7u7HkvLmG1i8uVwue4c2Y+hVBY+gVrqvf7njdfSku0pB5WY4c9ig+O/tYac/kt30BX/TAY02h9FiGI7SCKBPUq6zn06nOT35rSbj7M+k7QtIMZDzpqH5AOpv7oNYm8W0fpF1cXHH62Z3Ge5mJA9gwKnv3PuzhJtJpmHiwQO2ewM2Ix/dZ/dQGH077S67a0ijlDHHEPd1h/vOR7K13RHYdbtW2yuViLTN6OrUup+MKPbUe3h2j9Iuri44/WzO/HsDMSB7AcVav3NuzA093cEeREsY7j1hLH24Qe/00BUF5ctLI8jnLOxZj3sxyT7zV2/c1bMXF5dEDVlIlPaBxdh6idHw1Ue9mw3srua1cH6tyFJ/CTmr+1cGpN0V9If8lPKskRlhlwSFIDKy5wy54HIOCDjsOeGCB1KzAczivHXL+MPeK5h6T+kyTaemGNDFbIdWkkFnfkGfHAADOFHeSSeGIpuvu/PfXKW0C5ZjxPYifhSN3KPt4AZJAoC6PukdqAW1rbg/fJWkOD2RrpwfbJ/dqitnWTzSxwpjXJIqLnlqYhR9pqZ9MUccN3FYQ/e7O2ji9btmVnOOGptYJx206EdmddteA4ysQeVv1RpU/Gy0B0Bf2abO2RMluNIt7SUoe91Rm1nHaW8Y+kmuQ67Y2tYrPBLA/kyxvG3qdSp+w1xntfZsltNJbzLpkjcqw9I7R3g8we0EGgL3+5tsVFncz48d7jqyfyURWH2yGrU2xtFLaCW4kOEiRnb1KM4HpPIek1zf0U9JY2WssE0TSQu2saMalfAU8GwGBAXtGMemvnSZ0pybSUW8SGG2BBIJy8hHEa8cAoPHSM8QDnlgCM7M3b2htGR5ILaSQuzMXA0x6icnx3wo4nlmr86HtwJtmJcNctGzz6BpTJCqurgSQMkluQ4cOZzVF7sTbVvJo7W2ubkseX10oREHNmwfFQf5AZJArZdITX2z76S1F5dlFVCjNNJ46lRlvK/G1D1gigJzvv0HM0jTbOdAGOTBISAp/wDttx4dytjHf2VV22txtpWoLT2kqqoyXADoAO0tGSoHrNZW6m/V1bXcM8s9xNGj5eNpXIZSCp4McEjORntAq7brps2UIi6mV3xwi6sgk9xJ8Uek5PtoDmarc3E38uH2XtK0lkd3itHeFySXVDiNl1c/FLqV7Rk9gAFUXUod2cKFDMSFXkuTnSPQOVW30J7ltcW1/M4KrPbvbRMc4JbizjvCsqce8MOw0BT9dJfc87OWPZrzYGqadiT26UAUL7DqP61c6X1nJDI8UqlJEYqynmGHAirI6LOlNdmwvbTxPJEXLoyEalJwCuGwCpxnmMHPPPADoDefbCWdpPdORiKMtx7W5KvrZiFHpNcYk1PukzpMl2npiRDDbKc6M5Z27Gcjhw7FHeeJ4YjO6W7U+0LlLaBeJ4s2PFjTtdvQPtOAOJoC1uictZ7C2jenxS2vqye0omlT+0Yj2VSFdD9MkUdhsOKxhGEaSOMd5C5lZzjmS6gn0tXPFAdLfc+bN6vZfWnnPM7D81cRge9W99Uv0s7S6/a144OQsnVj+yAjOPRqUn210vufYG12dbRY8aO3XUB+Pp1N/eJrj+6naR2kY5Z2LMe8k5J99AW79zbs3VdXVwf9nCsY9cjas+vEf210DXMvRZ0kx7Milhe2aUySBgyMAeQXSQRx5Z59tdMRkkAkYOOI54PdQHqlKUAqBdJfR021nhb6V1KwqwC9VryWIJbPWLjgqjGOyp7SgKO/0e/+I/8ALf8Amq2NqbvrLYPYI3Vo1v1KtpzpXToBxkZwOzIrc0oCjv8AR7/4j/y3/mq2/wCQ1SyNlA3VAQGJHxqKZUqHxkaiDx58TW2pQFHf6Pf/ABH/AJb/AM1S7cvox/k+3vYku9cl1HoEvVaerwrqCF1nUcvnmOQqw6UBR3+j3/xH/lv/ADVYvRxuWNlW7wCXri8pcvo0fgqoXGpuWCc57allKAim/W4NptNB1wKSqMJMmNQHPSc8GXPHB7zgjJqpb7oCvQ31N1buve/WRn3Kr/vroWlAUTsjoAfINzeKB2rChJPoDPjHr0mrc3W3WtNnxdVbRBAcamPF3I7WY8T28OQycAVuqUBUG83Qm15dT3TbQ0mWQtp+j50g8lz1ozhcDOByrf8ARr0ZLsqWWY3HXtIgQHqur0rnUR5bZyQvd5NWBSgFQ3f3o5tNpgO+Yp1GFmQDOOxXB4OvuPcRxqZUoDne96A74N9Vc2zr3v1iH3BWH21sNjdAMhIN1doo7VhUsSPQz4x8Jq+KUBpN1t1LTZ8fV20QXONTni7kdrNzPM8OQycAVj757lWm0owlwpDL5EiHDpnng4IIPcQR7eNSOlAUBtToBuQT9Hu4XGeAlV4zj9XXk+72VrU6Cdpk4MlqPSZJP/aOukaUBTW7fQNCjB7y4MwH+zjBRT6GbOoj1aT6auC0tkiRY41VEUAKqgAADkAByFfrSgIRv70Z2m0j1hJhuMY61ADqwMASKfLA9YPADOOFVbedAl+G+ruLZ17CxkQ+4Iw+2uiaUBRGxegGTIN3dqF7VhUkkeh3A0/CauDdndm1sIuptogi82PNnPezHiT9g7MVt6UBBukzo+ba3UD6V1Cw6+HVa9RfTx8tcYC+nmahlp9z+qujPf61DAsv0fGoA5K5604yOGcVdlKAVU+8vQbaTyvLbzvbl21FNAkjBPPSMqVHoycZ4cOFWxSgKa2J0ELDcQzPfdYscquU6jTq0kNpz1pxnHcauWlKAUpSgFKVB+lXel7O3WOJtM0xIDDmiLjUw7m4gD1k9lQ3SsrOahFyZudt752Nq2iadQ45ooZ2H5wQHT7cVh7P6RdmzOsazEMxAUMkgBJ4AZK4HtNRjcfozhaFLi9DO8gDCPUyhQeILYIZmPMgnAzjBqTTdHWziyOkRidHVgyO3NSGAIYlSOHHhn01W5PcxUsz3pEspSlXOgjO0N/tnQyPDLcaXQ4YdXMcHuyqEH2V+KdJGyyQBc8ScD6qfmf1KryPZcNzvBNDOuuNpZcrllzhCw4qQeYHbVhp0bbLBBFscg5H1s/Mfr1mnJ8HNGeWd1VJ17JZSlK0Okjm1N+tn28rwTT6ZExqXq5TjIDDiqEHgRyNfnadIOzJG0rdID+Wrxj3yKB9tV1tewjn3jaGVdUbyKGXJGQLcHmpB5gVvd/uj+xhs5Z4EMTxgN5bsrDIGkhyeeeGMccVnqlucvlyvU1VJlnA54ivtQPoYvZJLAq5JEUzImfxNKPp9hY49GB2VPKunas6IS1RUjQ7b3xsbSQRXE2hyobGiRvFJIByikcwa1/hL2V5z/hT/LrYbc3OsbuQS3EOtwoXPWSr4oJIGEYDmTVSbw7v20W2YbRI8QM8AKanOQ5Grxi2rj66pJyRhlnkhuqqy1dm7+bOnlSGKfVI5wq9XKMnBPNkAHAdpqSVGtm7h7OglSaKArIhyrdZMcHBHJnIPA9oqS1dX7Noaq+b+D87mdURnY4VVLMeJwAMk8OJ4Vrtgbx2t4HNtJ1gQgN4rrgnOPLUZ5dlfrvD/Vbj9BJ/AarzoI+93f58f7mqG90isptTUey068TyhFZ2OFUEk9wAyTw9Fe6wttf1ef8ARP8AwmrGrI94S9lec/4U/wAus3Y++1hdSiGCfXIQSF6uVeAGTxZAOXpqsuiXdi0vFuDcxdZoMenx5Fxq158hhnkOdWbsfcmwtZRNBBokAIDdZK3AjB4M5HL0VnFye5zYp5ZpS2r9yQ14mlCKzMcKoJJ7gOJ5V7rD2z/V5v0T/wAJrQ6WYmwN5bW91/Rpes0adXiOuNWceWozyPKtvVT9A3K8/sf+pVsVWLtWZYZucFJnmWQKCx4AAk+ocaifhL2V5z/hT/LqS7S+8y/o2/capbok3atb36T9Jj6zqxDp8d1xq6zPkMM50jn3VEm7SRXJOakox99lobJ342fcyrBDPqkfOlerlXOAWPFkAHAHtqRVHNk7jbPtpVnhg0yJnS3WStjIKngzkHgTzFSOrK/ZpDVXzfwKiPhL2V5z/hT/AC6l1UP0UbvW15LOtzHrCRqVGp1wSSPwGGfbVZN2kjPLOSlGMffZatjv3s2U4S7jBP4+qP8A9QCpEDniKr/bnRPZyIfo2qCQDxcszoT3MHJOPSDw9PKtD0SbemhuX2bOTjxwik56uSPOpB+SQGOOWV4czTU06ZCyyjJRmufaLfpSlXOgVS3TiT9Lg1Z0dR/821Y9OMVdNQTpY3Xe7gSWFS0sGTpHN0bGoDvYYBA9YHE1WatGHxEXLG0idLjAxy7K+1Um5fShHFCtveK+YxpWRRqyo4AOOeocsjOe3jz383SnZl444VklaR1QHToUamC5Jbj25wB7qa0THPjauyeUpSrGxQt/DdPtudbNgk5lk0sSBgaTnmCPJz2VLtlbJ3gE8JmuFMQlQyDWnGMMCw8j8XNRh9sR2m3priXVoWWTOkZPjIVHD1mpselrZ/dP8A/7qyVe2cOPRb1Srd+ye0rzG+QCORAPvr1Wp3FFb0SXC7elNqoacOvVg44nqFz5RA8nPM1+G39rX9xOlltGb6MhZdWUAQZ5OdPlrnt1aQRnhgkbmX/Wf+1H/wCuK33TTsTrbVblR40DYb0xvgH14bSfQNVYVs/yee4Nxm0/b27Jnu7sWKzt0t4s6V5k82Y8Sx9JP/sOytlUS6Mdu/SrFNRzJD9W/edI8VvTlcce8NUtrZcbHdBpxTXAqmt7P9YoP0tt+9auWqa3s/1ig/S2371qszH4n6V+UXLSlKudBr94f6rcfoJP4DVedBH3u7/Pj/c1WHvD/Vbj9BJ/AarzoI+93f58f7mqj+pHPP8AWj+5adYW2v6vP+if+E1m1hba/q8/6J/4TVzd8FD7iDauJf5N5eJ1n3jn42n79+tyqy9xhtr6Q38oZ6nqm0/1f75qTH3rxvJ1+j7K0XQN5N364f3SVa9ZwjtZy/DY/lUrf49CsPbP9Xm/RP8AwmsysPbP9Xm/RP8AwmtDqfBWfQNyvP7H/qVbFVP0Dcrz+x/6lWxVYfSY/DfpL++zG2l95l/Rt+41QfR/Z7Sk67+T5RHgR9ZkqM516eanlhvfV+bS+8y/o2/cao/ot3st7D6R1+v6wRadC58jrM54jHlCqz5RnnrXG3XJYO5ez9sR3Ba+mDw9WwADKfHyuDwUdmqpxUO2R0kWVxNHBGJtcjYXKADOM8Tq9FTGrRr0b49NfK7FU30E/f7n9En8Rq5KoDox3ngsZJnn14dFA0LniDnjxFRLlGWaSWSDf3L/AKpW1IbeXxOXXvy71iYP9oatxt3pdjKFLOKQyNwDyBQAT2qoJLnuBx7eRyeirc+WFmvboESuCEVvKAY5Z3zxDt3cwM54nAhvU0kROSyyio707ZZNKUrQ6hSlKA0+1N1rK4YvNbROx5tpwx9bLgmvmzd1LGBg8VtErDk2nLD1FskeytzSopFdMbuhSlKksai63XsZHaSS1gZ2OWZo1JJ7ySONfl/M7Z3mVv8As0/yreUqNKK6V0fFUAYHIV9pSpLGvOxLbrvpHUR9dnPWaRrzjTnVz8nh6qzLiBZFZHUMjAhlIyCDwIIPMV+lKEUYGzNjW1vq6iGOLVjVoULnGcZxzxk+81n0pQlKhWvn2HbPKJ3giaUEESFQWBXkQefCthShDVilKUJPEsYZSrAFWBBB5EHgQfRisXZmyLe3DCCGOINjVoULnHLOOdZtKChXmSMMCrAEEEEHkQeBFeqUBg7M2Pb2+rqIY4tWNWhQucZxnHPGT76zqUoEqFeZEDAqRkEYIPIg9leqUBg7M2Pb2+rqIY4tWNWhQucZxnHPGT76zqUoEqPLqCCCMgjBHeK0v8ztneZW/wCzT/Kt5SoaTIaT5NRabsWUTrJHawI6nKssagg94IHCtvSlSlQSS4FaP+Z2zvMrf9mn+VbylQ0mGk+TX7P2FawHVDbwxt3pGqn3gZrYUpUhKhSlKEiozvXuVBfujyyTIUUqBGygEE546lPGpNSoasiUVJUyvPBFZ+cXfxx/Lp4IrPzi7+OP5dWHSo0Iz8OPorzwRWfnF38cfy6eCKz84u/jj+XVh0poQ8OPorzwRWfnF38cfy6eCKz84u/jj+XVh0poQ8OPorzwRWfnF38cfy6eCKz84u/jj+XVh0poQ8OPorzwRWfnF38cfy6eCKz84u/jj+XU8vbyOJDJK6oi4yzEBRk4GSeHMge2tX/O/Z/ntt+1T/OocYoh4sS5RF/BFZ+cXfxx/Lp4IrPzi7+OP5dSj+d+z/Pbb9qn+dbHZ+0YZ11wypIucakYMMjjjI7eI99NMWFixP0QbwRWfnF38cfy6eCKz84u/jj+XVh0qdCJ8OPorzwRWfnF38cfy6eCKz84u/jj+XVh0poQ8OPorzwRWfnF38cfy6eCKz84u/jj+XVgTSqil2YKqgksSAABxJJPAADtr87K8jmQSROsiHkyMGU44HiOHOmiI8OPogfgis/OLv44/l08EVn5xd/HH8urDpTQh4cfRXngis/OLv44/l08EVn5xd/HH8urDpTQh4cfRXngis/OLv44/l08EVn5xd/HH8urDpTQh4cfRXngis/OLv44/l08EVn5xd/HH8urDpTQh4cfRXngis/OLv44/l08EVn5xd/HH8urDpTQh4cfRXngis/OLv44/l08EVn5xd/HH8urDpTQh4cfRXngis/OLv44/l08EVn5xd/HH8urDpTQh4cfRXngis/OLv44/l17h6JrRWVhcXWVIPF48cDn/d1YFKaEPDj6FKUqxqKUpQClKUApSlAKUpQClKUBh7X2XFcxNBMuqNsZXLLnSQw4qQeYHbVcdIW5mzrSxlmig0yZRUJklOCWAPBnwfF1c6tOq26Z3Mi2dop8aa44ezEY+2T7KpNKrMc8Y6G2tz992ejmwe0t5JoC0rxIznrJV4sA2MKwAxnHLsqZbE2LBaR9TbpoTUWxlm4nmcsSewVnRoFAUcABgeoVBema8MdgFBIMkyLwODgBn/8Aj9tTSirJajjjqS4ROmcDmQPXXqqp2JuK+0oUur+eUFkHUxoRhI8AKTrDeUADgcTzJJPCQb07c/kuzt7aH6y4ZFihBGSdICmQgcznGB2lh2Zpq9sLI61NUiaO4HEkD119VgeI41Wtp0Xm4Al2jdTSTNxIVlwmfwcsGz+qAByHLNarYO7sdrt1La3kkMccfWSamGSShwDoCgjLRniKjU+iPJJVceS09s7NS5gkt3JCyKVJXmM9oz2g1h7qbvR2MAgjZmGosWbGSxx3cAMAD2VF+ma6cW0EEZIeacAYOMgA8OH5TJUo3lm6iwuGBPiW74J55CED7cVNqy1rU3XCNzXlXB5EHHdVK7lwXm0IEs0leG1iLGeXJLSMzEiNTnlpxw5DJJzlRX673bsrsU297aSy/fNLK5XxuBfHiqPFIUggg8xVde10Z+duOpLYuevjEDieFYO29qx2tvJcSeSi5x2k8go9JJAHrquNk7s3G2B9Mv5pEhYkwwx4GF5BhqBAHpwS3PIGM2b9I0nOnSVstVWB4g5Hor7VRy7KOxtpWS200jQ3ThHjcjtZUJOkAHGsEHGfFIzgmt501XhSxRVJBedRwODgK7Hl6QPfUatmV8tRba4J8zgcyB669VVeydwn2jELraE8oeRQYkUjEcePFyHB5jBwMHvJJOLL2ZZiGGKEEkRxqgJ5kKAuT6eFSm2WhJy3aoyaUpVjQUpSgFKUoBSlKAUpSgFKUoBSlKAUpSgFKUoBSlKAVWu8P9I3gs4eawR6z6GGuTPvEdWVVa7k/X7a2lc9kf1Q+IID7oT76pL0jLLvpX3/AOllVWnSjF9JvdnWPY7lnH5JKjPwrJVl1W8H9I3kc9lrb4B7M6QP3zN7qT4oZt0o9ssdVAGAMAdlVtbL9K3jkL8VtYfE7s4UfxSufYKsqqse/TZ+3p5Lg6IbmIaXwcAnRxOOwMjL6MgnApL0Rmdab4stJmAGTwAqsujWcXe0to3w5HCIe9GPD26Yk99fvvhvaLsfyfs9usaUHrpVzojhHl8e3I4Ejhg4HjEY9dB8GLKV+17g+5UQD7S1Q3ckVc9WRJcI8b5fX7b2bbdkY60+vJfH+CPfWx6Yr3q9muucGWREHsPWH7ENa7dz6/b97NzWGPqx6G8RMe9ZPfTpT+uutm2fMPNqcfk6lXPwmT3VHpsq38kn26/0S/c/Y62lnDABghAXPfI3Fj7/ALAB2VD+lj6642bZ8xJPlh6NSJn3M/uqyare6/pG8ka9ltBkj06Sf3yp7qtLijTKqior7I+dN07m3t4FzmWbkO3SMBfTxYe0CkG2dulFjg2bFEqqFGsjCqBgYzIvIeg1m9L+y5JLVJ4hl7aTrDjiQmOLDvwQpPoBrP2R0ibPlhWR50ifHjI+QQ3aBw8YdxH/APKh/U9yjS8jt1wYG725ty10t9tGZZZk+9xp5Cc8dgHDJwAOfHJNa/pJhF1tLZ1keKkl3HehIz/djce2pju3vRb3xl+j6ysRUF2XSrFgT4ufG4Y7QOyols7+kbxTvjK20GlT3NhVx68vJ7qNKqXsSUdKUfb/AL/gscCvtKVodIpSlAKUpQClKUApSlAKUpQClKUApSlAKUpQClKUApSlAKxLLZkMJdookjMhy5RQuo8TlsczxPvpSgMusWDZsKSPKkSLI/luFAZvziOJpSgMqsDa+xre5UJcRJIAcjUOIPeDzHsr7Sgas8bK2FbWyMkEKIreVgcW/OJ4t7ayLCwigTq4Y0jTJOlFCjJ5nApSlEJJHm02bDE0jxxIjSHMjKoBc5JyxHM5JPHvNfZtmwvIkzRI0qDCOVBZRx4A8xzPvNfKUFIy6xItmQrK06xIJXGGkCgOw4cCeZHij3ClKEmXUeudyNnO+trSLVnJwCoJ7yFIB91KVFEOKfJubGyihQRxRpGg5KihR7hXm22bDG7ypEivJ5bKoDN+cRzpSpFGVSlKEilKUApSlAKUpQClKUApSl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8" name="AutoShape 12" descr="data:image/jpeg;base64,/9j/4AAQSkZJRgABAQAAAQABAAD/2wCEAAkGBxITEhQSExMVFhUXFRobGRgYGRgbGhoYHB0cGB8XGyAYHyggGhwmGx0bIjEiJSkrLjAuGx8zODMsNygtLisBCgoKDg0OGxAQGzckICQsNC8sLiw3NDQvLCwvLywsLCwsLCw0LCwsLDQsLCwsLCwsNCwsLCwsNCwsNCwsLCwsLP/AABEIAKcBLQMBIgACEQEDEQH/xAAcAAEAAgMBAQEAAAAAAAAAAAAABgcEBQgCAQP/xABTEAACAQMBBAQKAwsICQMFAAABAgMABBESBQYhMQcTQVEXIjJUYXGBkZLTFCOhCDNCUmJyc4KTsbIVFiQ0g6Kj0Rg2Q1NlpMPS47PBwiVjdLTh/8QAGQEBAAMBAQAAAAAAAAAAAAAAAAECAwQF/8QAKhEAAgIBBAIABQQDAAAAAAAAAAECEQMSITFRE0EEIjJhcTOBofCxweH/2gAMAwEAAhEDEQA/ALxpSlAY97fRQqGlkSNScAuyqM8TjLEccA8PRWF/OSy87tv20f8A3VU/3Su0vEs7YHmzysPUAi/xP7qomgO0Yd4LNmCrdW7MxAAEsZJJ4AAA8TWyrjjcU/8A1Kw//Mt//VWuxiaAxb7akEJAmmijJ5B3Vc4541EZrF/nJZed237aP/url7pR3n/lDaEsqnMSfVxfo1J8b9ZiW9voqJUB2rZ7ZtpW0RXEMjYzpSRGOB24U5xX5PvFZgkG6twQSCDLGCCOBB48DVI/c7WBD312ELNHCEQD8IsS5UenxFH61Q+bo02yzFms5CzEknVHxJ4k+VQHUtltW3mJEU8UhAyQjqxA7zpJxWZVWdBO6NxZR3T3URikkdFCtpJ0ICcjBPMuR+rVp0ApSlAKUpQClKUApSlAKUpQClKUApSlAKUpQClKUApSq26a995Nn28cVudM8+rD9qRrjLD8okgA/nHmBQFjSzKvFmC+sgfvr5FOreSyt6iD+6uKi01xKAS800jBRklndicAceJJJxV67h7KuNh7J2hd3MSxznBRWZWB0qFjzoY8DI5GMg/ZQFyUrm3w7bU/3dr+zk+ZV8bl7QmuLG2uLjR1ssYkOgELh/GXAJJ8gr286A3VKUoBSlfCccTQHMHTvtHrtrSKOUMccQ93WH+85HsqvK2O8e0fpF1cXHH62aRxnuZiQPYMCvz2Zs1phKV4CKFpW/NUqv2lgPbQGXuc2L+zPddQn/EWuiumzej6Hs9o0bE1zmNO8Jj6x/Yp057C61zfu22Lu2PdPF/GtSPpd3n+nbRkZWzDD9VF3EKfGfng6myc92nuoCFUrNudmukMMzcBMX0DtKoQuv1FtS+tDWFQF3bn7WfZO7ZvYwhmnucxiQEqfGEeMAgnxI3Yce2tF4dtp/7u1/ZyfMrP6Z/6Ns/ZWzuGUi1yD8pUVM+1mkqprC1aWWOJPKkdUX1sQo+00B15uvtp32dDeXjRxl4RK7DxEVW8ZfKJx4hXt5+6qv3s6eMM0ez4VYD/AG02rB9KoMEDuLH1qKj3TZvYXlGzIGxbWoVGA5PIoAwcdieTj8YN6MQbdHd2W/uo7WLgXPjNjIRBxZz6h7yQO2gJFN0wbZJJF0FHcIYMD4kJ95qRbt9O12jhbyJJo+1oxokHpHHQ3qwvrFT+fob2WLR4liYy6DiYu5fXjg2AdPP8HGK58/mltDzG7/YS/wDbQHXNltuCW2F5HIHgMZcOPxVznOeRGCCDxBBBrn89O20/93a/s5PmVk7t313Z7A2pDcQzRDKLF1qOmfpH1bhdY4gKpbA7/TVSUBeUXTk8dmjSRxy3cjMdCBkjiQHSuvJYsxIJwMcCOXDOb0ddJ9xcNdXN/LDFawRrkImMyOfFAySzHCP4oznPoqptzdxb3aRb6OgCKcNK50xg89OcEk4xwUHGRnmK0t+HjL23WB0SVvIJMbMPE1rkDIIHAkZx3UBae9PTrcyMVsY1gTseQB5T6ccUX1Yb11EG6UNsE5+myfDHj3BcVi9Hu6T7SvFtwSsYGqVx+DGOeM/hEkAevPIGujj0ZbK+jm3FpGBpx1mPrQfxusPjZzx549GOFAVJup043kTBb1VuIu1lVUlHpGnCNgdhAz31f+ytoxXEMc8Lh45FDKw7R7eIIPAg8QQQa4w2laGGaWEnJjkZCe8qSufsq2eiXbU38j7XgQnMMLSR4JyutHDae7GgMMdpNAbffvpu6uRoNnoj6SQ078VJHA9WoIyM/hE4PHAIwTW9z0o7Yc5N64/NWNR/dUVDqtzob372bYwvDdRmORnLdeE16lwAEbTlxjjgAEcTyJ4gRez6VdsRkEXjMO51jYH0cVz7jVx9FnSmNov9GuEWO5CkqVzokA54BJKsBxxk5AJ7MVGN5909nbZuxPZbRtYi8agxacO7gnL6SVbJUqOXZW03M6HJLG9hvGvEcRFiVEZXIKsvMtw50BZe8e8FvYwtcXMgRBwHazN2Io5sx7vQScAE1RW83TneSsVs0S3j7GYB5T6Tq8ReHZg47zUU6T98X2leM4J6iMlIF7NGeL4/GfAJ9GkdlfOjTcttp3fVElYYxqmccwvIKueGpjwGeQBPHGCB68KG2M5+myZ/Njx7tOKmO53TlcI6pfqssZODKihZF/KKr4rj0AA+vlVoX/Rjst7ZrdbWOPK4WRR9ap7G1nxmIPHiSD25rlB1IJB5g4oDpXpW6R5LCK0ez6qT6QGcMwLL1YC4I0sOeoe41Q++W9txtKZZ7gIGWMIBGCF0gluRJ45Y9vdVkdEW7NptWzZLxXdrVykeHZQsb/WYwO3XrOfSB2VUe1xF183U8Iutfq+Ofq9R08Tz8XHGgP33d2zJZ3Md1GqM8ZJUOCVyQRxAIPDOefPFSjerpVvr+2a1mWBY3Kk9WrhjpIYDJcjGQOzsrZdCu5FvtF7lrpWaOJUCgMV8Zyx5jngLy9NYXTJu9Z2F3Fb2iMv1IdyXZslmYAceWAuf1qAgFX50RdId9fXaWbJbrBFAWOhHDaUARQCXIHjMvZyzVWdGe76X20YLeUExHW0mCR4qqW5jiMtge2ulN1NxLHZ7vJaxsrOoVizs3AHOBnlx/dQHuHbMpkBx4ugMRwxghG0qMZLgSIM6sEnGkZyJHWMLGMNqx25xltOrOdQXOkHPHOM5JNZNAKjvSJtP6Psy8mzpIgZVPc7/AFan4mFSKqr+6J2n1ez44QeM04yO9EBY/wB7RQHOFWN0f7IzsnbF0R/sViQ9vAiRx6uEZqua6D2DsjqN05sgBpYJZm9OryT+zVKA58rY7u7HkvLmG1i8uVwue4c2Y+hVBY+gVrqvf7njdfSku0pB5WY4c9ig+O/tYac/kt30BX/TAY02h9FiGI7SCKBPUq6zn06nOT35rSbj7M+k7QtIMZDzpqH5AOpv7oNYm8W0fpF1cXHH62Z3Ge5mJA9gwKnv3PuzhJtJpmHiwQO2ewM2Ix/dZ/dQGH077S67a0ijlDHHEPd1h/vOR7K13RHYdbtW2yuViLTN6OrUup+MKPbUe3h2j9Iuri44/WzO/HsDMSB7AcVav3NuzA093cEeREsY7j1hLH24Qe/00BUF5ctLI8jnLOxZj3sxyT7zV2/c1bMXF5dEDVlIlPaBxdh6idHw1Ue9mw3srua1cH6tyFJ/CTmr+1cGpN0V9If8lPKskRlhlwSFIDKy5wy54HIOCDjsOeGCB1KzAczivHXL+MPeK5h6T+kyTaemGNDFbIdWkkFnfkGfHAADOFHeSSeGIpuvu/PfXKW0C5ZjxPYifhSN3KPt4AZJAoC6PukdqAW1rbg/fJWkOD2RrpwfbJ/dqitnWTzSxwpjXJIqLnlqYhR9pqZ9MUccN3FYQ/e7O2ji9btmVnOOGptYJx206EdmddteA4ysQeVv1RpU/Gy0B0Bf2abO2RMluNIt7SUoe91Rm1nHaW8Y+kmuQ67Y2tYrPBLA/kyxvG3qdSp+w1xntfZsltNJbzLpkjcqw9I7R3g8we0EGgL3+5tsVFncz48d7jqyfyURWH2yGrU2xtFLaCW4kOEiRnb1KM4HpPIek1zf0U9JY2WssE0TSQu2saMalfAU8GwGBAXtGMemvnSZ0pybSUW8SGG2BBIJy8hHEa8cAoPHSM8QDnlgCM7M3b2htGR5ILaSQuzMXA0x6icnx3wo4nlmr86HtwJtmJcNctGzz6BpTJCqurgSQMkluQ4cOZzVF7sTbVvJo7W2ubkseX10oREHNmwfFQf5AZJArZdITX2z76S1F5dlFVCjNNJ46lRlvK/G1D1gigJzvv0HM0jTbOdAGOTBISAp/wDttx4dytjHf2VV22txtpWoLT2kqqoyXADoAO0tGSoHrNZW6m/V1bXcM8s9xNGj5eNpXIZSCp4McEjORntAq7brps2UIi6mV3xwi6sgk9xJ8Uek5PtoDmarc3E38uH2XtK0lkd3itHeFySXVDiNl1c/FLqV7Rk9gAFUXUod2cKFDMSFXkuTnSPQOVW30J7ltcW1/M4KrPbvbRMc4JbizjvCsqce8MOw0BT9dJfc87OWPZrzYGqadiT26UAUL7DqP61c6X1nJDI8UqlJEYqynmGHAirI6LOlNdmwvbTxPJEXLoyEalJwCuGwCpxnmMHPPPADoDefbCWdpPdORiKMtx7W5KvrZiFHpNcYk1PukzpMl2npiRDDbKc6M5Z27Gcjhw7FHeeJ4YjO6W7U+0LlLaBeJ4s2PFjTtdvQPtOAOJoC1uictZ7C2jenxS2vqye0omlT+0Yj2VSFdD9MkUdhsOKxhGEaSOMd5C5lZzjmS6gn0tXPFAdLfc+bN6vZfWnnPM7D81cRge9W99Uv0s7S6/a144OQsnVj+yAjOPRqUn210vufYG12dbRY8aO3XUB+Pp1N/eJrj+6naR2kY5Z2LMe8k5J99AW79zbs3VdXVwf9nCsY9cjas+vEf210DXMvRZ0kx7Milhe2aUySBgyMAeQXSQRx5Z59tdMRkkAkYOOI54PdQHqlKUAqBdJfR021nhb6V1KwqwC9VryWIJbPWLjgqjGOyp7SgKO/0e/+I/8ALf8Amq2NqbvrLYPYI3Vo1v1KtpzpXToBxkZwOzIrc0oCjv8AR7/4j/y3/mq2/wCQ1SyNlA3VAQGJHxqKZUqHxkaiDx58TW2pQFHf6Pf/ABH/AJb/AM1S7cvox/k+3vYku9cl1HoEvVaerwrqCF1nUcvnmOQqw6UBR3+j3/xH/lv/ADVYvRxuWNlW7wCXri8pcvo0fgqoXGpuWCc57allKAim/W4NptNB1wKSqMJMmNQHPSc8GXPHB7zgjJqpb7oCvQ31N1buve/WRn3Kr/vroWlAUTsjoAfINzeKB2rChJPoDPjHr0mrc3W3WtNnxdVbRBAcamPF3I7WY8T28OQycAVuqUBUG83Qm15dT3TbQ0mWQtp+j50g8lz1ozhcDOByrf8ARr0ZLsqWWY3HXtIgQHqur0rnUR5bZyQvd5NWBSgFQ3f3o5tNpgO+Yp1GFmQDOOxXB4OvuPcRxqZUoDne96A74N9Vc2zr3v1iH3BWH21sNjdAMhIN1doo7VhUsSPQz4x8Jq+KUBpN1t1LTZ8fV20QXONTni7kdrNzPM8OQycAVj757lWm0owlwpDL5EiHDpnng4IIPcQR7eNSOlAUBtToBuQT9Hu4XGeAlV4zj9XXk+72VrU6Cdpk4MlqPSZJP/aOukaUBTW7fQNCjB7y4MwH+zjBRT6GbOoj1aT6auC0tkiRY41VEUAKqgAADkAByFfrSgIRv70Z2m0j1hJhuMY61ADqwMASKfLA9YPADOOFVbedAl+G+ruLZ17CxkQ+4Iw+2uiaUBRGxegGTIN3dqF7VhUkkeh3A0/CauDdndm1sIuptogi82PNnPezHiT9g7MVt6UBBukzo+ba3UD6V1Cw6+HVa9RfTx8tcYC+nmahlp9z+qujPf61DAsv0fGoA5K5604yOGcVdlKAVU+8vQbaTyvLbzvbl21FNAkjBPPSMqVHoycZ4cOFWxSgKa2J0ELDcQzPfdYscquU6jTq0kNpz1pxnHcauWlKAUpSgFKVB+lXel7O3WOJtM0xIDDmiLjUw7m4gD1k9lQ3SsrOahFyZudt752Nq2iadQ45ooZ2H5wQHT7cVh7P6RdmzOsazEMxAUMkgBJ4AZK4HtNRjcfozhaFLi9DO8gDCPUyhQeILYIZmPMgnAzjBqTTdHWziyOkRidHVgyO3NSGAIYlSOHHhn01W5PcxUsz3pEspSlXOgjO0N/tnQyPDLcaXQ4YdXMcHuyqEH2V+KdJGyyQBc8ScD6qfmf1KryPZcNzvBNDOuuNpZcrllzhCw4qQeYHbVhp0bbLBBFscg5H1s/Mfr1mnJ8HNGeWd1VJ17JZSlK0Okjm1N+tn28rwTT6ZExqXq5TjIDDiqEHgRyNfnadIOzJG0rdID+Wrxj3yKB9tV1tewjn3jaGVdUbyKGXJGQLcHmpB5gVvd/uj+xhs5Z4EMTxgN5bsrDIGkhyeeeGMccVnqlucvlyvU1VJlnA54ivtQPoYvZJLAq5JEUzImfxNKPp9hY49GB2VPKunas6IS1RUjQ7b3xsbSQRXE2hyobGiRvFJIByikcwa1/hL2V5z/hT/LrYbc3OsbuQS3EOtwoXPWSr4oJIGEYDmTVSbw7v20W2YbRI8QM8AKanOQ5Grxi2rj66pJyRhlnkhuqqy1dm7+bOnlSGKfVI5wq9XKMnBPNkAHAdpqSVGtm7h7OglSaKArIhyrdZMcHBHJnIPA9oqS1dX7Noaq+b+D87mdURnY4VVLMeJwAMk8OJ4Vrtgbx2t4HNtJ1gQgN4rrgnOPLUZ5dlfrvD/Vbj9BJ/AarzoI+93f58f7mqG90isptTUey068TyhFZ2OFUEk9wAyTw9Fe6wttf1ef8ARP8AwmrGrI94S9lec/4U/wAus3Y++1hdSiGCfXIQSF6uVeAGTxZAOXpqsuiXdi0vFuDcxdZoMenx5Fxq158hhnkOdWbsfcmwtZRNBBokAIDdZK3AjB4M5HL0VnFye5zYp5ZpS2r9yQ14mlCKzMcKoJJ7gOJ5V7rD2z/V5v0T/wAJrQ6WYmwN5bW91/Rpes0adXiOuNWceWozyPKtvVT9A3K8/sf+pVsVWLtWZYZucFJnmWQKCx4AAk+ocaifhL2V5z/hT/LqS7S+8y/o2/capbok3atb36T9Jj6zqxDp8d1xq6zPkMM50jn3VEm7SRXJOakox99lobJ342fcyrBDPqkfOlerlXOAWPFkAHAHtqRVHNk7jbPtpVnhg0yJnS3WStjIKngzkHgTzFSOrK/ZpDVXzfwKiPhL2V5z/hT/AC6l1UP0UbvW15LOtzHrCRqVGp1wSSPwGGfbVZN2kjPLOSlGMffZatjv3s2U4S7jBP4+qP8A9QCpEDniKr/bnRPZyIfo2qCQDxcszoT3MHJOPSDw9PKtD0SbemhuX2bOTjxwik56uSPOpB+SQGOOWV4czTU06ZCyyjJRmufaLfpSlXOgVS3TiT9Lg1Z0dR/821Y9OMVdNQTpY3Xe7gSWFS0sGTpHN0bGoDvYYBA9YHE1WatGHxEXLG0idLjAxy7K+1Um5fShHFCtveK+YxpWRRqyo4AOOeocsjOe3jz383SnZl444VklaR1QHToUamC5Jbj25wB7qa0THPjauyeUpSrGxQt/DdPtudbNgk5lk0sSBgaTnmCPJz2VLtlbJ3gE8JmuFMQlQyDWnGMMCw8j8XNRh9sR2m3priXVoWWTOkZPjIVHD1mpselrZ/dP8A/7qyVe2cOPRb1Srd+ye0rzG+QCORAPvr1Wp3FFb0SXC7elNqoacOvVg44nqFz5RA8nPM1+G39rX9xOlltGb6MhZdWUAQZ5OdPlrnt1aQRnhgkbmX/Wf+1H/wCuK33TTsTrbVblR40DYb0xvgH14bSfQNVYVs/yee4Nxm0/b27Jnu7sWKzt0t4s6V5k82Y8Sx9JP/sOytlUS6Mdu/SrFNRzJD9W/edI8VvTlcce8NUtrZcbHdBpxTXAqmt7P9YoP0tt+9auWqa3s/1ig/S2371qszH4n6V+UXLSlKudBr94f6rcfoJP4DVedBH3u7/Pj/c1WHvD/Vbj9BJ/AarzoI+93f58f7mqj+pHPP8AWj+5adYW2v6vP+if+E1m1hba/q8/6J/4TVzd8FD7iDauJf5N5eJ1n3jn42n79+tyqy9xhtr6Q38oZ6nqm0/1f75qTH3rxvJ1+j7K0XQN5N364f3SVa9ZwjtZy/DY/lUrf49CsPbP9Xm/RP8AwmsysPbP9Xm/RP8AwmtDqfBWfQNyvP7H/qVbFVP0Dcrz+x/6lWxVYfSY/DfpL++zG2l95l/Rt+41QfR/Z7Sk67+T5RHgR9ZkqM516eanlhvfV+bS+8y/o2/cao/ot3st7D6R1+v6wRadC58jrM54jHlCqz5RnnrXG3XJYO5ez9sR3Ba+mDw9WwADKfHyuDwUdmqpxUO2R0kWVxNHBGJtcjYXKADOM8Tq9FTGrRr0b49NfK7FU30E/f7n9En8Rq5KoDox3ngsZJnn14dFA0LniDnjxFRLlGWaSWSDf3L/AKpW1IbeXxOXXvy71iYP9oatxt3pdjKFLOKQyNwDyBQAT2qoJLnuBx7eRyeirc+WFmvboESuCEVvKAY5Z3zxDt3cwM54nAhvU0kROSyyio707ZZNKUrQ6hSlKA0+1N1rK4YvNbROx5tpwx9bLgmvmzd1LGBg8VtErDk2nLD1FskeytzSopFdMbuhSlKksai63XsZHaSS1gZ2OWZo1JJ7ySONfl/M7Z3mVv8As0/yreUqNKK6V0fFUAYHIV9pSpLGvOxLbrvpHUR9dnPWaRrzjTnVz8nh6qzLiBZFZHUMjAhlIyCDwIIPMV+lKEUYGzNjW1vq6iGOLVjVoULnGcZxzxk+81n0pQlKhWvn2HbPKJ3giaUEESFQWBXkQefCthShDVilKUJPEsYZSrAFWBBB5EHgQfRisXZmyLe3DCCGOINjVoULnHLOOdZtKChXmSMMCrAEEEEHkQeBFeqUBg7M2Pb2+rqIY4tWNWhQucZxnHPGT76zqUoEqFeZEDAqRkEYIPIg9leqUBg7M2Pb2+rqIY4tWNWhQucZxnHPGT76zqUoEqPLqCCCMgjBHeK0v8ztneZW/wCzT/Kt5SoaTIaT5NRabsWUTrJHawI6nKssagg94IHCtvSlSlQSS4FaP+Z2zvMrf9mn+VbylQ0mGk+TX7P2FawHVDbwxt3pGqn3gZrYUpUhKhSlKEiozvXuVBfujyyTIUUqBGygEE546lPGpNSoasiUVJUyvPBFZ+cXfxx/Lp4IrPzi7+OP5dWHSo0Iz8OPorzwRWfnF38cfy6eCKz84u/jj+XVh0poQ8OPorzwRWfnF38cfy6eCKz84u/jj+XVh0poQ8OPorzwRWfnF38cfy6eCKz84u/jj+XVh0poQ8OPorzwRWfnF38cfy6eCKz84u/jj+XU8vbyOJDJK6oi4yzEBRk4GSeHMge2tX/O/Z/ntt+1T/OocYoh4sS5RF/BFZ+cXfxx/Lp4IrPzi7+OP5dSj+d+z/Pbb9qn+dbHZ+0YZ11wypIucakYMMjjjI7eI99NMWFixP0QbwRWfnF38cfy6eCKz84u/jj+XVh0qdCJ8OPorzwRWfnF38cfy6eCKz84u/jj+XVh0poQ8OPorzwRWfnF38cfy6eCKz84u/jj+XVgTSqil2YKqgksSAABxJJPAADtr87K8jmQSROsiHkyMGU44HiOHOmiI8OPogfgis/OLv44/l08EVn5xd/HH8urDpTQh4cfRXngis/OLv44/l08EVn5xd/HH8urDpTQh4cfRXngis/OLv44/l08EVn5xd/HH8urDpTQh4cfRXngis/OLv44/l08EVn5xd/HH8urDpTQh4cfRXngis/OLv44/l08EVn5xd/HH8urDpTQh4cfRXngis/OLv44/l08EVn5xd/HH8urDpTQh4cfRXngis/OLv44/l08EVn5xd/HH8urDpTQh4cfRXngis/OLv44/l17h6JrRWVhcXWVIPF48cDn/d1YFKaEPDj6FKUqxqKUpQClKUApSlAKUpQClKUBh7X2XFcxNBMuqNsZXLLnSQw4qQeYHbVcdIW5mzrSxlmig0yZRUJklOCWAPBnwfF1c6tOq26Z3Mi2dop8aa44ezEY+2T7KpNKrMc8Y6G2tz992ejmwe0t5JoC0rxIznrJV4sA2MKwAxnHLsqZbE2LBaR9TbpoTUWxlm4nmcsSewVnRoFAUcABgeoVBema8MdgFBIMkyLwODgBn/8Aj9tTSirJajjjqS4ROmcDmQPXXqqp2JuK+0oUur+eUFkHUxoRhI8AKTrDeUADgcTzJJPCQb07c/kuzt7aH6y4ZFihBGSdICmQgcznGB2lh2Zpq9sLI61NUiaO4HEkD119VgeI41Wtp0Xm4Al2jdTSTNxIVlwmfwcsGz+qAByHLNarYO7sdrt1La3kkMccfWSamGSShwDoCgjLRniKjU+iPJJVceS09s7NS5gkt3JCyKVJXmM9oz2g1h7qbvR2MAgjZmGosWbGSxx3cAMAD2VF+ma6cW0EEZIeacAYOMgA8OH5TJUo3lm6iwuGBPiW74J55CED7cVNqy1rU3XCNzXlXB5EHHdVK7lwXm0IEs0leG1iLGeXJLSMzEiNTnlpxw5DJJzlRX673bsrsU297aSy/fNLK5XxuBfHiqPFIUggg8xVde10Z+duOpLYuevjEDieFYO29qx2tvJcSeSi5x2k8go9JJAHrquNk7s3G2B9Mv5pEhYkwwx4GF5BhqBAHpwS3PIGM2b9I0nOnSVstVWB4g5Hor7VRy7KOxtpWS200jQ3ThHjcjtZUJOkAHGsEHGfFIzgmt501XhSxRVJBedRwODgK7Hl6QPfUatmV8tRba4J8zgcyB669VVeydwn2jELraE8oeRQYkUjEcePFyHB5jBwMHvJJOLL2ZZiGGKEEkRxqgJ5kKAuT6eFSm2WhJy3aoyaUpVjQUpSgFKUoBSlKAUpSgFKUoBSlKAUpSgFKUoBSlKAVWu8P9I3gs4eawR6z6GGuTPvEdWVVa7k/X7a2lc9kf1Q+IID7oT76pL0jLLvpX3/AOllVWnSjF9JvdnWPY7lnH5JKjPwrJVl1W8H9I3kc9lrb4B7M6QP3zN7qT4oZt0o9ssdVAGAMAdlVtbL9K3jkL8VtYfE7s4UfxSufYKsqqse/TZ+3p5Lg6IbmIaXwcAnRxOOwMjL6MgnApL0Rmdab4stJmAGTwAqsujWcXe0to3w5HCIe9GPD26Yk99fvvhvaLsfyfs9usaUHrpVzojhHl8e3I4Ejhg4HjEY9dB8GLKV+17g+5UQD7S1Q3ckVc9WRJcI8b5fX7b2bbdkY60+vJfH+CPfWx6Yr3q9muucGWREHsPWH7ENa7dz6/b97NzWGPqx6G8RMe9ZPfTpT+uutm2fMPNqcfk6lXPwmT3VHpsq38kn26/0S/c/Y62lnDABghAXPfI3Fj7/ALAB2VD+lj6642bZ8xJPlh6NSJn3M/uqyare6/pG8ka9ltBkj06Sf3yp7qtLijTKqior7I+dN07m3t4FzmWbkO3SMBfTxYe0CkG2dulFjg2bFEqqFGsjCqBgYzIvIeg1m9L+y5JLVJ4hl7aTrDjiQmOLDvwQpPoBrP2R0ibPlhWR50ifHjI+QQ3aBw8YdxH/APKh/U9yjS8jt1wYG725ty10t9tGZZZk+9xp5Cc8dgHDJwAOfHJNa/pJhF1tLZ1keKkl3HehIz/djce2pju3vRb3xl+j6ysRUF2XSrFgT4ufG4Y7QOyols7+kbxTvjK20GlT3NhVx68vJ7qNKqXsSUdKUfb/AL/gscCvtKVodIpSlAKUpQClKUApSlAKUpQClKUApSlAKUpQClKUApSlAKxLLZkMJdookjMhy5RQuo8TlsczxPvpSgMusWDZsKSPKkSLI/luFAZvziOJpSgMqsDa+xre5UJcRJIAcjUOIPeDzHsr7Sgas8bK2FbWyMkEKIreVgcW/OJ4t7ayLCwigTq4Y0jTJOlFCjJ5nApSlEJJHm02bDE0jxxIjSHMjKoBc5JyxHM5JPHvNfZtmwvIkzRI0qDCOVBZRx4A8xzPvNfKUFIy6xItmQrK06xIJXGGkCgOw4cCeZHij3ClKEmXUeudyNnO+trSLVnJwCoJ7yFIB91KVFEOKfJubGyihQRxRpGg5KihR7hXm22bDG7ypEivJ5bKoDN+cRzpSpFGVSlKEilKUApSlAKUpQClKUApSl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30" name="AutoShape 14" descr="data:image/jpeg;base64,/9j/4AAQSkZJRgABAQAAAQABAAD/2wCEAAkGBxITEhQSExMVFhUXFRobGRgYGRgbGhoYHB0cGB8XGyAYHyggGhwmGx0bIjEiJSkrLjAuGx8zODMsNygtLisBCgoKDg0OGxAQGzckICQsNC8sLiw3NDQvLCwvLywsLCwsLCw0LCwsLDQsLCwsLCwsNCwsLCwsNCwsNCwsLCwsLP/AABEIAKcBLQMBIgACEQEDEQH/xAAcAAEAAgMBAQEAAAAAAAAAAAAABgcEBQgCAQP/xABTEAACAQMBBAQKAwsICQMFAAABAgMABBESBQYhMQcTQVEXIjJUYXGBkZLTFCOhCDNCUmJyc4KTsbIVFiQ0g6Kj0Rg2Q1NlpMPS47PBwiVjdLTh/8QAGQEBAAMBAQAAAAAAAAAAAAAAAAECAwQF/8QAKhEAAgIBBAIABQQDAAAAAAAAAAECEQMSITFRE0EEIjJhcTOBofCxweH/2gAMAwEAAhEDEQA/ALxpSlAY97fRQqGlkSNScAuyqM8TjLEccA8PRWF/OSy87tv20f8A3VU/3Su0vEs7YHmzysPUAi/xP7qomgO0Yd4LNmCrdW7MxAAEsZJJ4AAA8TWyrjjcU/8A1Kw//Mt//VWuxiaAxb7akEJAmmijJ5B3Vc4541EZrF/nJZed237aP/url7pR3n/lDaEsqnMSfVxfo1J8b9ZiW9voqJUB2rZ7ZtpW0RXEMjYzpSRGOB24U5xX5PvFZgkG6twQSCDLGCCOBB48DVI/c7WBD312ELNHCEQD8IsS5UenxFH61Q+bo02yzFms5CzEknVHxJ4k+VQHUtltW3mJEU8UhAyQjqxA7zpJxWZVWdBO6NxZR3T3URikkdFCtpJ0ICcjBPMuR+rVp0ApSlAKUpQClKUApSlAKUpQClKUApSlAKUpQClKUApSq26a995Nn28cVudM8+rD9qRrjLD8okgA/nHmBQFjSzKvFmC+sgfvr5FOreSyt6iD+6uKi01xKAS800jBRklndicAceJJJxV67h7KuNh7J2hd3MSxznBRWZWB0qFjzoY8DI5GMg/ZQFyUrm3w7bU/3dr+zk+ZV8bl7QmuLG2uLjR1ssYkOgELh/GXAJJ8gr286A3VKUoBSlfCccTQHMHTvtHrtrSKOUMccQ93WH+85HsqvK2O8e0fpF1cXHH62aRxnuZiQPYMCvz2Zs1phKV4CKFpW/NUqv2lgPbQGXuc2L+zPddQn/EWuiumzej6Hs9o0bE1zmNO8Jj6x/Yp057C61zfu22Lu2PdPF/GtSPpd3n+nbRkZWzDD9VF3EKfGfng6myc92nuoCFUrNudmukMMzcBMX0DtKoQuv1FtS+tDWFQF3bn7WfZO7ZvYwhmnucxiQEqfGEeMAgnxI3Yce2tF4dtp/7u1/ZyfMrP6Z/6Ns/ZWzuGUi1yD8pUVM+1mkqprC1aWWOJPKkdUX1sQo+00B15uvtp32dDeXjRxl4RK7DxEVW8ZfKJx4hXt5+6qv3s6eMM0ez4VYD/AG02rB9KoMEDuLH1qKj3TZvYXlGzIGxbWoVGA5PIoAwcdieTj8YN6MQbdHd2W/uo7WLgXPjNjIRBxZz6h7yQO2gJFN0wbZJJF0FHcIYMD4kJ95qRbt9O12jhbyJJo+1oxokHpHHQ3qwvrFT+fob2WLR4liYy6DiYu5fXjg2AdPP8HGK58/mltDzG7/YS/wDbQHXNltuCW2F5HIHgMZcOPxVznOeRGCCDxBBBrn89O20/93a/s5PmVk7t313Z7A2pDcQzRDKLF1qOmfpH1bhdY4gKpbA7/TVSUBeUXTk8dmjSRxy3cjMdCBkjiQHSuvJYsxIJwMcCOXDOb0ddJ9xcNdXN/LDFawRrkImMyOfFAySzHCP4oznPoqptzdxb3aRb6OgCKcNK50xg89OcEk4xwUHGRnmK0t+HjL23WB0SVvIJMbMPE1rkDIIHAkZx3UBae9PTrcyMVsY1gTseQB5T6ccUX1Yb11EG6UNsE5+myfDHj3BcVi9Hu6T7SvFtwSsYGqVx+DGOeM/hEkAevPIGujj0ZbK+jm3FpGBpx1mPrQfxusPjZzx549GOFAVJup043kTBb1VuIu1lVUlHpGnCNgdhAz31f+ytoxXEMc8Lh45FDKw7R7eIIPAg8QQQa4w2laGGaWEnJjkZCe8qSufsq2eiXbU38j7XgQnMMLSR4JyutHDae7GgMMdpNAbffvpu6uRoNnoj6SQ078VJHA9WoIyM/hE4PHAIwTW9z0o7Yc5N64/NWNR/dUVDqtzob372bYwvDdRmORnLdeE16lwAEbTlxjjgAEcTyJ4gRez6VdsRkEXjMO51jYH0cVz7jVx9FnSmNov9GuEWO5CkqVzokA54BJKsBxxk5AJ7MVGN5909nbZuxPZbRtYi8agxacO7gnL6SVbJUqOXZW03M6HJLG9hvGvEcRFiVEZXIKsvMtw50BZe8e8FvYwtcXMgRBwHazN2Io5sx7vQScAE1RW83TneSsVs0S3j7GYB5T6Tq8ReHZg47zUU6T98X2leM4J6iMlIF7NGeL4/GfAJ9GkdlfOjTcttp3fVElYYxqmccwvIKueGpjwGeQBPHGCB68KG2M5+myZ/Njx7tOKmO53TlcI6pfqssZODKihZF/KKr4rj0AA+vlVoX/Rjst7ZrdbWOPK4WRR9ap7G1nxmIPHiSD25rlB1IJB5g4oDpXpW6R5LCK0ez6qT6QGcMwLL1YC4I0sOeoe41Q++W9txtKZZ7gIGWMIBGCF0gluRJ45Y9vdVkdEW7NptWzZLxXdrVykeHZQsb/WYwO3XrOfSB2VUe1xF183U8Iutfq+Ofq9R08Tz8XHGgP33d2zJZ3Md1GqM8ZJUOCVyQRxAIPDOefPFSjerpVvr+2a1mWBY3Kk9WrhjpIYDJcjGQOzsrZdCu5FvtF7lrpWaOJUCgMV8Zyx5jngLy9NYXTJu9Z2F3Fb2iMv1IdyXZslmYAceWAuf1qAgFX50RdId9fXaWbJbrBFAWOhHDaUARQCXIHjMvZyzVWdGe76X20YLeUExHW0mCR4qqW5jiMtge2ulN1NxLHZ7vJaxsrOoVizs3AHOBnlx/dQHuHbMpkBx4ugMRwxghG0qMZLgSIM6sEnGkZyJHWMLGMNqx25xltOrOdQXOkHPHOM5JNZNAKjvSJtP6Psy8mzpIgZVPc7/AFan4mFSKqr+6J2n1ez44QeM04yO9EBY/wB7RQHOFWN0f7IzsnbF0R/sViQ9vAiRx6uEZqua6D2DsjqN05sgBpYJZm9OryT+zVKA58rY7u7HkvLmG1i8uVwue4c2Y+hVBY+gVrqvf7njdfSku0pB5WY4c9ig+O/tYac/kt30BX/TAY02h9FiGI7SCKBPUq6zn06nOT35rSbj7M+k7QtIMZDzpqH5AOpv7oNYm8W0fpF1cXHH62Z3Ge5mJA9gwKnv3PuzhJtJpmHiwQO2ewM2Ix/dZ/dQGH077S67a0ijlDHHEPd1h/vOR7K13RHYdbtW2yuViLTN6OrUup+MKPbUe3h2j9Iuri44/WzO/HsDMSB7AcVav3NuzA093cEeREsY7j1hLH24Qe/00BUF5ctLI8jnLOxZj3sxyT7zV2/c1bMXF5dEDVlIlPaBxdh6idHw1Ue9mw3srua1cH6tyFJ/CTmr+1cGpN0V9If8lPKskRlhlwSFIDKy5wy54HIOCDjsOeGCB1KzAczivHXL+MPeK5h6T+kyTaemGNDFbIdWkkFnfkGfHAADOFHeSSeGIpuvu/PfXKW0C5ZjxPYifhSN3KPt4AZJAoC6PukdqAW1rbg/fJWkOD2RrpwfbJ/dqitnWTzSxwpjXJIqLnlqYhR9pqZ9MUccN3FYQ/e7O2ji9btmVnOOGptYJx206EdmddteA4ysQeVv1RpU/Gy0B0Bf2abO2RMluNIt7SUoe91Rm1nHaW8Y+kmuQ67Y2tYrPBLA/kyxvG3qdSp+w1xntfZsltNJbzLpkjcqw9I7R3g8we0EGgL3+5tsVFncz48d7jqyfyURWH2yGrU2xtFLaCW4kOEiRnb1KM4HpPIek1zf0U9JY2WssE0TSQu2saMalfAU8GwGBAXtGMemvnSZ0pybSUW8SGG2BBIJy8hHEa8cAoPHSM8QDnlgCM7M3b2htGR5ILaSQuzMXA0x6icnx3wo4nlmr86HtwJtmJcNctGzz6BpTJCqurgSQMkluQ4cOZzVF7sTbVvJo7W2ubkseX10oREHNmwfFQf5AZJArZdITX2z76S1F5dlFVCjNNJ46lRlvK/G1D1gigJzvv0HM0jTbOdAGOTBISAp/wDttx4dytjHf2VV22txtpWoLT2kqqoyXADoAO0tGSoHrNZW6m/V1bXcM8s9xNGj5eNpXIZSCp4McEjORntAq7brps2UIi6mV3xwi6sgk9xJ8Uek5PtoDmarc3E38uH2XtK0lkd3itHeFySXVDiNl1c/FLqV7Rk9gAFUXUod2cKFDMSFXkuTnSPQOVW30J7ltcW1/M4KrPbvbRMc4JbizjvCsqce8MOw0BT9dJfc87OWPZrzYGqadiT26UAUL7DqP61c6X1nJDI8UqlJEYqynmGHAirI6LOlNdmwvbTxPJEXLoyEalJwCuGwCpxnmMHPPPADoDefbCWdpPdORiKMtx7W5KvrZiFHpNcYk1PukzpMl2npiRDDbKc6M5Z27Gcjhw7FHeeJ4YjO6W7U+0LlLaBeJ4s2PFjTtdvQPtOAOJoC1uictZ7C2jenxS2vqye0omlT+0Yj2VSFdD9MkUdhsOKxhGEaSOMd5C5lZzjmS6gn0tXPFAdLfc+bN6vZfWnnPM7D81cRge9W99Uv0s7S6/a144OQsnVj+yAjOPRqUn210vufYG12dbRY8aO3XUB+Pp1N/eJrj+6naR2kY5Z2LMe8k5J99AW79zbs3VdXVwf9nCsY9cjas+vEf210DXMvRZ0kx7Milhe2aUySBgyMAeQXSQRx5Z59tdMRkkAkYOOI54PdQHqlKUAqBdJfR021nhb6V1KwqwC9VryWIJbPWLjgqjGOyp7SgKO/0e/+I/8ALf8Amq2NqbvrLYPYI3Vo1v1KtpzpXToBxkZwOzIrc0oCjv8AR7/4j/y3/mq2/wCQ1SyNlA3VAQGJHxqKZUqHxkaiDx58TW2pQFHf6Pf/ABH/AJb/AM1S7cvox/k+3vYku9cl1HoEvVaerwrqCF1nUcvnmOQqw6UBR3+j3/xH/lv/ADVYvRxuWNlW7wCXri8pcvo0fgqoXGpuWCc57allKAim/W4NptNB1wKSqMJMmNQHPSc8GXPHB7zgjJqpb7oCvQ31N1buve/WRn3Kr/vroWlAUTsjoAfINzeKB2rChJPoDPjHr0mrc3W3WtNnxdVbRBAcamPF3I7WY8T28OQycAVuqUBUG83Qm15dT3TbQ0mWQtp+j50g8lz1ozhcDOByrf8ARr0ZLsqWWY3HXtIgQHqur0rnUR5bZyQvd5NWBSgFQ3f3o5tNpgO+Yp1GFmQDOOxXB4OvuPcRxqZUoDne96A74N9Vc2zr3v1iH3BWH21sNjdAMhIN1doo7VhUsSPQz4x8Jq+KUBpN1t1LTZ8fV20QXONTni7kdrNzPM8OQycAVj757lWm0owlwpDL5EiHDpnng4IIPcQR7eNSOlAUBtToBuQT9Hu4XGeAlV4zj9XXk+72VrU6Cdpk4MlqPSZJP/aOukaUBTW7fQNCjB7y4MwH+zjBRT6GbOoj1aT6auC0tkiRY41VEUAKqgAADkAByFfrSgIRv70Z2m0j1hJhuMY61ADqwMASKfLA9YPADOOFVbedAl+G+ruLZ17CxkQ+4Iw+2uiaUBRGxegGTIN3dqF7VhUkkeh3A0/CauDdndm1sIuptogi82PNnPezHiT9g7MVt6UBBukzo+ba3UD6V1Cw6+HVa9RfTx8tcYC+nmahlp9z+qujPf61DAsv0fGoA5K5604yOGcVdlKAVU+8vQbaTyvLbzvbl21FNAkjBPPSMqVHoycZ4cOFWxSgKa2J0ELDcQzPfdYscquU6jTq0kNpz1pxnHcauWlKAUpSgFKVB+lXel7O3WOJtM0xIDDmiLjUw7m4gD1k9lQ3SsrOahFyZudt752Nq2iadQ45ooZ2H5wQHT7cVh7P6RdmzOsazEMxAUMkgBJ4AZK4HtNRjcfozhaFLi9DO8gDCPUyhQeILYIZmPMgnAzjBqTTdHWziyOkRidHVgyO3NSGAIYlSOHHhn01W5PcxUsz3pEspSlXOgjO0N/tnQyPDLcaXQ4YdXMcHuyqEH2V+KdJGyyQBc8ScD6qfmf1KryPZcNzvBNDOuuNpZcrllzhCw4qQeYHbVhp0bbLBBFscg5H1s/Mfr1mnJ8HNGeWd1VJ17JZSlK0Okjm1N+tn28rwTT6ZExqXq5TjIDDiqEHgRyNfnadIOzJG0rdID+Wrxj3yKB9tV1tewjn3jaGVdUbyKGXJGQLcHmpB5gVvd/uj+xhs5Z4EMTxgN5bsrDIGkhyeeeGMccVnqlucvlyvU1VJlnA54ivtQPoYvZJLAq5JEUzImfxNKPp9hY49GB2VPKunas6IS1RUjQ7b3xsbSQRXE2hyobGiRvFJIByikcwa1/hL2V5z/hT/LrYbc3OsbuQS3EOtwoXPWSr4oJIGEYDmTVSbw7v20W2YbRI8QM8AKanOQ5Grxi2rj66pJyRhlnkhuqqy1dm7+bOnlSGKfVI5wq9XKMnBPNkAHAdpqSVGtm7h7OglSaKArIhyrdZMcHBHJnIPA9oqS1dX7Noaq+b+D87mdURnY4VVLMeJwAMk8OJ4Vrtgbx2t4HNtJ1gQgN4rrgnOPLUZ5dlfrvD/Vbj9BJ/AarzoI+93f58f7mqG90isptTUey068TyhFZ2OFUEk9wAyTw9Fe6wttf1ef8ARP8AwmrGrI94S9lec/4U/wAus3Y++1hdSiGCfXIQSF6uVeAGTxZAOXpqsuiXdi0vFuDcxdZoMenx5Fxq158hhnkOdWbsfcmwtZRNBBokAIDdZK3AjB4M5HL0VnFye5zYp5ZpS2r9yQ14mlCKzMcKoJJ7gOJ5V7rD2z/V5v0T/wAJrQ6WYmwN5bW91/Rpes0adXiOuNWceWozyPKtvVT9A3K8/sf+pVsVWLtWZYZucFJnmWQKCx4AAk+ocaifhL2V5z/hT/LqS7S+8y/o2/capbok3atb36T9Jj6zqxDp8d1xq6zPkMM50jn3VEm7SRXJOakox99lobJ342fcyrBDPqkfOlerlXOAWPFkAHAHtqRVHNk7jbPtpVnhg0yJnS3WStjIKngzkHgTzFSOrK/ZpDVXzfwKiPhL2V5z/hT/AC6l1UP0UbvW15LOtzHrCRqVGp1wSSPwGGfbVZN2kjPLOSlGMffZatjv3s2U4S7jBP4+qP8A9QCpEDniKr/bnRPZyIfo2qCQDxcszoT3MHJOPSDw9PKtD0SbemhuX2bOTjxwik56uSPOpB+SQGOOWV4czTU06ZCyyjJRmufaLfpSlXOgVS3TiT9Lg1Z0dR/821Y9OMVdNQTpY3Xe7gSWFS0sGTpHN0bGoDvYYBA9YHE1WatGHxEXLG0idLjAxy7K+1Um5fShHFCtveK+YxpWRRqyo4AOOeocsjOe3jz383SnZl444VklaR1QHToUamC5Jbj25wB7qa0THPjauyeUpSrGxQt/DdPtudbNgk5lk0sSBgaTnmCPJz2VLtlbJ3gE8JmuFMQlQyDWnGMMCw8j8XNRh9sR2m3priXVoWWTOkZPjIVHD1mpselrZ/dP8A/7qyVe2cOPRb1Srd+ye0rzG+QCORAPvr1Wp3FFb0SXC7elNqoacOvVg44nqFz5RA8nPM1+G39rX9xOlltGb6MhZdWUAQZ5OdPlrnt1aQRnhgkbmX/Wf+1H/wCuK33TTsTrbVblR40DYb0xvgH14bSfQNVYVs/yee4Nxm0/b27Jnu7sWKzt0t4s6V5k82Y8Sx9JP/sOytlUS6Mdu/SrFNRzJD9W/edI8VvTlcce8NUtrZcbHdBpxTXAqmt7P9YoP0tt+9auWqa3s/1ig/S2371qszH4n6V+UXLSlKudBr94f6rcfoJP4DVedBH3u7/Pj/c1WHvD/Vbj9BJ/AarzoI+93f58f7mqj+pHPP8AWj+5adYW2v6vP+if+E1m1hba/q8/6J/4TVzd8FD7iDauJf5N5eJ1n3jn42n79+tyqy9xhtr6Q38oZ6nqm0/1f75qTH3rxvJ1+j7K0XQN5N364f3SVa9ZwjtZy/DY/lUrf49CsPbP9Xm/RP8AwmsysPbP9Xm/RP8AwmtDqfBWfQNyvP7H/qVbFVP0Dcrz+x/6lWxVYfSY/DfpL++zG2l95l/Rt+41QfR/Z7Sk67+T5RHgR9ZkqM516eanlhvfV+bS+8y/o2/cao/ot3st7D6R1+v6wRadC58jrM54jHlCqz5RnnrXG3XJYO5ez9sR3Ba+mDw9WwADKfHyuDwUdmqpxUO2R0kWVxNHBGJtcjYXKADOM8Tq9FTGrRr0b49NfK7FU30E/f7n9En8Rq5KoDox3ngsZJnn14dFA0LniDnjxFRLlGWaSWSDf3L/AKpW1IbeXxOXXvy71iYP9oatxt3pdjKFLOKQyNwDyBQAT2qoJLnuBx7eRyeirc+WFmvboESuCEVvKAY5Z3zxDt3cwM54nAhvU0kROSyyio707ZZNKUrQ6hSlKA0+1N1rK4YvNbROx5tpwx9bLgmvmzd1LGBg8VtErDk2nLD1FskeytzSopFdMbuhSlKksai63XsZHaSS1gZ2OWZo1JJ7ySONfl/M7Z3mVv8As0/yreUqNKK6V0fFUAYHIV9pSpLGvOxLbrvpHUR9dnPWaRrzjTnVz8nh6qzLiBZFZHUMjAhlIyCDwIIPMV+lKEUYGzNjW1vq6iGOLVjVoULnGcZxzxk+81n0pQlKhWvn2HbPKJ3giaUEESFQWBXkQefCthShDVilKUJPEsYZSrAFWBBB5EHgQfRisXZmyLe3DCCGOINjVoULnHLOOdZtKChXmSMMCrAEEEEHkQeBFeqUBg7M2Pb2+rqIY4tWNWhQucZxnHPGT76zqUoEqFeZEDAqRkEYIPIg9leqUBg7M2Pb2+rqIY4tWNWhQucZxnHPGT76zqUoEqPLqCCCMgjBHeK0v8ztneZW/wCzT/Kt5SoaTIaT5NRabsWUTrJHawI6nKssagg94IHCtvSlSlQSS4FaP+Z2zvMrf9mn+VbylQ0mGk+TX7P2FawHVDbwxt3pGqn3gZrYUpUhKhSlKEiozvXuVBfujyyTIUUqBGygEE546lPGpNSoasiUVJUyvPBFZ+cXfxx/Lp4IrPzi7+OP5dWHSo0Iz8OPorzwRWfnF38cfy6eCKz84u/jj+XVh0poQ8OPorzwRWfnF38cfy6eCKz84u/jj+XVh0poQ8OPorzwRWfnF38cfy6eCKz84u/jj+XVh0poQ8OPorzwRWfnF38cfy6eCKz84u/jj+XU8vbyOJDJK6oi4yzEBRk4GSeHMge2tX/O/Z/ntt+1T/OocYoh4sS5RF/BFZ+cXfxx/Lp4IrPzi7+OP5dSj+d+z/Pbb9qn+dbHZ+0YZ11wypIucakYMMjjjI7eI99NMWFixP0QbwRWfnF38cfy6eCKz84u/jj+XVh0qdCJ8OPorzwRWfnF38cfy6eCKz84u/jj+XVh0poQ8OPorzwRWfnF38cfy6eCKz84u/jj+XVgTSqil2YKqgksSAABxJJPAADtr87K8jmQSROsiHkyMGU44HiOHOmiI8OPogfgis/OLv44/l08EVn5xd/HH8urDpTQh4cfRXngis/OLv44/l08EVn5xd/HH8urDpTQh4cfRXngis/OLv44/l08EVn5xd/HH8urDpTQh4cfRXngis/OLv44/l08EVn5xd/HH8urDpTQh4cfRXngis/OLv44/l08EVn5xd/HH8urDpTQh4cfRXngis/OLv44/l08EVn5xd/HH8urDpTQh4cfRXngis/OLv44/l08EVn5xd/HH8urDpTQh4cfRXngis/OLv44/l17h6JrRWVhcXWVIPF48cDn/d1YFKaEPDj6FKUqxqKUpQClKUApSlAKUpQClKUBh7X2XFcxNBMuqNsZXLLnSQw4qQeYHbVcdIW5mzrSxlmig0yZRUJklOCWAPBnwfF1c6tOq26Z3Mi2dop8aa44ezEY+2T7KpNKrMc8Y6G2tz992ejmwe0t5JoC0rxIznrJV4sA2MKwAxnHLsqZbE2LBaR9TbpoTUWxlm4nmcsSewVnRoFAUcABgeoVBema8MdgFBIMkyLwODgBn/8Aj9tTSirJajjjqS4ROmcDmQPXXqqp2JuK+0oUur+eUFkHUxoRhI8AKTrDeUADgcTzJJPCQb07c/kuzt7aH6y4ZFihBGSdICmQgcznGB2lh2Zpq9sLI61NUiaO4HEkD119VgeI41Wtp0Xm4Al2jdTSTNxIVlwmfwcsGz+qAByHLNarYO7sdrt1La3kkMccfWSamGSShwDoCgjLRniKjU+iPJJVceS09s7NS5gkt3JCyKVJXmM9oz2g1h7qbvR2MAgjZmGosWbGSxx3cAMAD2VF+ma6cW0EEZIeacAYOMgA8OH5TJUo3lm6iwuGBPiW74J55CED7cVNqy1rU3XCNzXlXB5EHHdVK7lwXm0IEs0leG1iLGeXJLSMzEiNTnlpxw5DJJzlRX673bsrsU297aSy/fNLK5XxuBfHiqPFIUggg8xVde10Z+duOpLYuevjEDieFYO29qx2tvJcSeSi5x2k8go9JJAHrquNk7s3G2B9Mv5pEhYkwwx4GF5BhqBAHpwS3PIGM2b9I0nOnSVstVWB4g5Hor7VRy7KOxtpWS200jQ3ThHjcjtZUJOkAHGsEHGfFIzgmt501XhSxRVJBedRwODgK7Hl6QPfUatmV8tRba4J8zgcyB669VVeydwn2jELraE8oeRQYkUjEcePFyHB5jBwMHvJJOLL2ZZiGGKEEkRxqgJ5kKAuT6eFSm2WhJy3aoyaUpVjQUpSgFKUoBSlKAUpSgFKUoBSlKAUpSgFKUoBSlKAVWu8P9I3gs4eawR6z6GGuTPvEdWVVa7k/X7a2lc9kf1Q+IID7oT76pL0jLLvpX3/AOllVWnSjF9JvdnWPY7lnH5JKjPwrJVl1W8H9I3kc9lrb4B7M6QP3zN7qT4oZt0o9ssdVAGAMAdlVtbL9K3jkL8VtYfE7s4UfxSufYKsqqse/TZ+3p5Lg6IbmIaXwcAnRxOOwMjL6MgnApL0Rmdab4stJmAGTwAqsujWcXe0to3w5HCIe9GPD26Yk99fvvhvaLsfyfs9usaUHrpVzojhHl8e3I4Ejhg4HjEY9dB8GLKV+17g+5UQD7S1Q3ckVc9WRJcI8b5fX7b2bbdkY60+vJfH+CPfWx6Yr3q9muucGWREHsPWH7ENa7dz6/b97NzWGPqx6G8RMe9ZPfTpT+uutm2fMPNqcfk6lXPwmT3VHpsq38kn26/0S/c/Y62lnDABghAXPfI3Fj7/ALAB2VD+lj6642bZ8xJPlh6NSJn3M/uqyare6/pG8ka9ltBkj06Sf3yp7qtLijTKqior7I+dN07m3t4FzmWbkO3SMBfTxYe0CkG2dulFjg2bFEqqFGsjCqBgYzIvIeg1m9L+y5JLVJ4hl7aTrDjiQmOLDvwQpPoBrP2R0ibPlhWR50ifHjI+QQ3aBw8YdxH/APKh/U9yjS8jt1wYG725ty10t9tGZZZk+9xp5Cc8dgHDJwAOfHJNa/pJhF1tLZ1keKkl3HehIz/djce2pju3vRb3xl+j6ysRUF2XSrFgT4ufG4Y7QOyols7+kbxTvjK20GlT3NhVx68vJ7qNKqXsSUdKUfb/AL/gscCvtKVodIpSlAKUpQClKUApSlAKUpQClKUApSlAKUpQClKUApSlAKxLLZkMJdookjMhy5RQuo8TlsczxPvpSgMusWDZsKSPKkSLI/luFAZvziOJpSgMqsDa+xre5UJcRJIAcjUOIPeDzHsr7Sgas8bK2FbWyMkEKIreVgcW/OJ4t7ayLCwigTq4Y0jTJOlFCjJ5nApSlEJJHm02bDE0jxxIjSHMjKoBc5JyxHM5JPHvNfZtmwvIkzRI0qDCOVBZRx4A8xzPvNfKUFIy6xItmQrK06xIJXGGkCgOw4cCeZHij3ClKEmXUeudyNnO+trSLVnJwCoJ7yFIB91KVFEOKfJubGyihQRxRpGg5KihR7hXm22bDG7ypEivJ5bKoDN+cRzpSpFGVSlKEilKUApSlAKUpQClKUApSl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32" name="Picture 16" descr="http://hafeezcentre.pk/ads_images/1293791840_su57/hc13599057539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5" y="4643446"/>
            <a:ext cx="1929663" cy="1071570"/>
          </a:xfrm>
          <a:prstGeom prst="rect">
            <a:avLst/>
          </a:prstGeom>
          <a:noFill/>
        </p:spPr>
      </p:pic>
      <p:sp>
        <p:nvSpPr>
          <p:cNvPr id="9234" name="AutoShape 18" descr="data:image/jpeg;base64,/9j/4AAQSkZJRgABAQAAAQABAAD/2wCEAAkGBxQSEhMTExQUFRUUFBgaFBUYFBcUFRgaFBcWGRYUFhoZHCogGB0nHBYYITEhJSkrLi46Fx8zODQsNygtLisBCgoKDg0OGhAQGiwcHhwrLC0sLCwsLDcrLCssLCwsLCwsKywsNywrKywsLCw3KysrLCwrKysrKyssKysrKysrK//AABEIAJQAcAMBIgACEQEDEQH/xAAcAAABBAMBAAAAAAAAAAAAAAAABAUGBwECAwj/xAA6EAABAwIEBAQEAwUJAAAAAAABAAIRAwQSITFBBQZRYQcTcbEigZGhFDJCUnKSwfAjM0NiY8LR0vH/xAAZAQEAAwEBAAAAAAAAAAAAAAAAAQMEAgX/xAAhEQACAgMAAQUBAAAAAAAAAAAAAQIRAxIhQQQTIlFxMf/aAAwDAQACEQMRAD8AvFCEIAQhYlAZQkl7xKlRg1alOnMxje1sxrEnNRq58S+HsMGq4zoW03kHuDHz+YQEwQonbeI3D3uDfPwzObmOaMtySMhmpNQuWvaHscHNcJDmkEH0IQHZCxKygBCEIAQhCAEIWCgMPdGZ21OyrPnHxOYwOp2UVHzDqv6AejOp7nId5WnirzaWtda0TlpVdOZ/02/z+nVU9UqFwILmsHUnKc4Aj1KhuiBTxXj767y+q6o90ZYnlwGeQg5D0hMxug0kBjWycxnMd/8AldbppIDmOY7KDnByWgsHFgeWwRJyz13n1b91Fg5MvzOgAAyg5GApDyxzTc2rgaLiwEy5ofiaTtLTkfzHUhQ5+ToAg6ehXekYMdCe+eWYSweleS/EKndxSrBtKt0xDC7LaYg9vopwvJNpcBxLRlEYYjXLT5q9fCTnA3lE0KxJrUQIcSJqMzAd3I0Py6qU7JLCQgIUgEIQgBNHNnETb2les38zGHDnGZyHundQvxcrlvD3AGMVRgPpMx9kBTdFlW9cGUxGuJ7hOupj5fdSVvh7TcPjcXHadM9ckv8AD22Ao4t3GSeqmDGLLkbbNeHEtela1PDtzZFMgTuB90ivuS7oFoawOb1EASPZXLRaIW65qX2WezEpG35AvJnCxsmczP8AWqdbXw3MEVSO0SI76yrXlcbgZLnvlkrDFFR3/h95DHPpvcXDYgQewA0+6beTeIOtLunVMjBUh/dpyf69VcNwyQVUPNVv5NxUY4ZOEsPYzqusUnt0oz40uo9KhZTVytd+daW9Q5l1JknvAB9k6rYZgQhCAFE/E608zh9XbCWu+hz+xKlZUd5uu2mk+3w4jUpu3iP2SMsziGnZG6JUXLiIJyGyLeZ/UR6RspdRUR5UuRSs8RAyk65ZncnTM7rS5tb6q8eXUoNLtG+aPplPuszi2zVDIox6T5g7ohVl+P4hQqGm+pbktMOGPE7rpHSFLOC8YLxFQgOzOfwiBvJUNUXQyJj/AAudZwAzMJi4hxjG1xt3B2Fsud+luwM+vsq842+q4g17itg0ikxzsxEncEZjbcdVyqfBLIkWZWvGEwHAnsQq98TLQ4qNZp6sPuP5pVZ8BoNpNqCpXmcw0tD/AF+JpHyjdKebKDqlBww4m03g/mg4YyJIbr8XRFx2VSnuqLK5AeTw61kEf2Q16DQqRKvuSuIPZWp0HTgfS+EFxMFkZCdMirAC1RkpK0ZskHB0zKEIXRwYUO44yLmpJ1ptLT0AxSpio/zPbyWOjUOa4xOun81xkuuF3p3U++SLcHsGfh6bNsIJIyJMyZWtHgjaNRr6cuDDk0nJOtGlgAb+zlku7AqLdmr24sidXg8vqvOJxqFp+PCcIbo1pDR9TJTjw6gRUYdhJ030HunmpS1SMuAdC4d3bLIwSVI4cYtSXuIMB7W4h+5p8oP2CabvgzazGsqsa9rXFzWuGhOumx6KQ8QGQPZZswHDuuXafDrRVVDfb8Nhxe7M9tB2A2WnHCPIrSP8N3sU8uZCb7iCCHQQdQdFDI1S/htyZbY69NxEGnRmOhfA9mqwAo7yjRyqVMMYyIPWOnbNSNbMSqJg9RLaf4CEIVhSCTcQtBVZhJIzBB6EaFKUISnREb2xdRLcTgcUiQI02j+tFrTUk4paebTLdDq09CNFFmOP023EbFZ5qma8OS10U1MxkmysHNfoC3rvPolbqpAJCb28XY4/qMf5SB9wq301I7X925zSGtg7GMgtrGiRmTskz+JNzhjzOuR+y3tL0vOVN4HUxH2JXLXSXaF9Uyt+BW+OsJEhoJPToPdcKx26rtwC6w3AZs+m4/Njm/8AZTBXJFGZ/El7WwtlgLK2nnghCEAIWrngapO+8Gwn7BAZv7ptKm+o7RjST8lB7O+81gqkYfM+IjWC4lPXOVZxs62W2nUbqHco3Xm289HOH8LlRmZowIkdKouVSiCZjPqEjbVLNdEro3gKoNadGvlGYg/Vd2iNMl1bcpBfcTAy1OwRnblZm5rbak6Bc+WX+Ze1CMxQpYT+/VOIj5NY3+JNFzeloLtXHTspR4e8HNva4n/3ldxeTvDjlPyhMPZGfO6iSM8RAMOaR31SqnXadCEz3rZqsYNXewTk20C3GEVoSVwj8shbNqPGZAj6FAcRSJOZ+q3DAs1DMA/IrbbPZdHIlv6AqUntIyOqrXk22/Dmtau1p1DB0kOMg98oU55i4263LadOn5j6gJzJDQAR0Gf2UV5g+J9K6piMQw1AP0uGg9xPYKjPDmxo9PL5UOlzaYk11bIjMJ54fcio2d10rMWXW+o2PpGatCp1PsudrYO/VE/VP7wlvDOHB/xO/L06/wDihQcnRzsoqxk4ZwhtR48whrGkYiTAz0b84VgHoNtFD+YaAuHNtGCKZP8AaQIHf1KlAHlsAaCSAA0Hro2Vtx4lBGPJl3Zpa08VZzzowYW+pgkpyXC0o4Ghv1Pc6ldwF2VgAghZQgOTmyIK4wW9x11Ij3SuEYVNkUN11bNqw7UtmCO4zCZvwmEupVADTrzDhs+N/UCO2EdcpOKImYzWtS3BiQDBkdiN0btUwudIG6wrWzvyl7R+po9wnGncCoAWkFS3yh0SZ/CaJcXmm3EdTpPcxqVn9r6NKzvyRulblzsIGZ/qVIhThoa3aBPuUppWzW6ACVu1gGyshDUryZNxBa2IbVc4jYYf9x9dEqbEkDUe5z9j913IWtOmBMDUyfVWWVUbNCyhCgkwhZWIQGUIQgBCEIAQhCAEIQgBCEIAQhCAEIQ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36" name="AutoShape 20" descr="data:image/jpeg;base64,/9j/4AAQSkZJRgABAQAAAQABAAD/2wCEAAkGBxQSEhMTExQUFRUUFBgaFBUYFBcUFRgaFBcWGRYUFhoZHCogGB0nHBYYITEhJSkrLi46Fx8zODQsNygtLisBCgoKDg0OGhAQGiwcHhwrLC0sLCwsLDcrLCssLCwsLCwsKywsNywrKywsLCw3KysrLCwrKysrKyssKysrKysrK//AABEIAJQAcAMBIgACEQEDEQH/xAAcAAABBAMBAAAAAAAAAAAAAAAABAUGBwECAwj/xAA6EAABAwIEBAQEAwUJAAAAAAABAAIRAwQSITFBBQZRYQcTcbEigZGhFDJCUnKSwfAjM0NiY8LR0vH/xAAZAQEAAwEBAAAAAAAAAAAAAAAAAQMEAgX/xAAhEQACAgMAAQUBAAAAAAAAAAAAAQIRAxIhQQQTIlFxMf/aAAwDAQACEQMRAD8AvFCEIAQhYlAZQkl7xKlRg1alOnMxje1sxrEnNRq58S+HsMGq4zoW03kHuDHz+YQEwQonbeI3D3uDfPwzObmOaMtySMhmpNQuWvaHscHNcJDmkEH0IQHZCxKygBCEIAQhCAEIWCgMPdGZ21OyrPnHxOYwOp2UVHzDqv6AejOp7nId5WnirzaWtda0TlpVdOZ/02/z+nVU9UqFwILmsHUnKc4Aj1KhuiBTxXj767y+q6o90ZYnlwGeQg5D0hMxug0kBjWycxnMd/8AldbppIDmOY7KDnByWgsHFgeWwRJyz13n1b91Fg5MvzOgAAyg5GApDyxzTc2rgaLiwEy5ofiaTtLTkfzHUhQ5+ToAg6ehXekYMdCe+eWYSweleS/EKndxSrBtKt0xDC7LaYg9vopwvJNpcBxLRlEYYjXLT5q9fCTnA3lE0KxJrUQIcSJqMzAd3I0Py6qU7JLCQgIUgEIQgBNHNnETb2les38zGHDnGZyHundQvxcrlvD3AGMVRgPpMx9kBTdFlW9cGUxGuJ7hOupj5fdSVvh7TcPjcXHadM9ckv8AD22Ao4t3GSeqmDGLLkbbNeHEtela1PDtzZFMgTuB90ivuS7oFoawOb1EASPZXLRaIW65qX2WezEpG35AvJnCxsmczP8AWqdbXw3MEVSO0SI76yrXlcbgZLnvlkrDFFR3/h95DHPpvcXDYgQewA0+6beTeIOtLunVMjBUh/dpyf69VcNwyQVUPNVv5NxUY4ZOEsPYzqusUnt0oz40uo9KhZTVytd+daW9Q5l1JknvAB9k6rYZgQhCAFE/E608zh9XbCWu+hz+xKlZUd5uu2mk+3w4jUpu3iP2SMsziGnZG6JUXLiIJyGyLeZ/UR6RspdRUR5UuRSs8RAyk65ZncnTM7rS5tb6q8eXUoNLtG+aPplPuszi2zVDIox6T5g7ohVl+P4hQqGm+pbktMOGPE7rpHSFLOC8YLxFQgOzOfwiBvJUNUXQyJj/AAudZwAzMJi4hxjG1xt3B2Fsud+luwM+vsq842+q4g17itg0ikxzsxEncEZjbcdVyqfBLIkWZWvGEwHAnsQq98TLQ4qNZp6sPuP5pVZ8BoNpNqCpXmcw0tD/AF+JpHyjdKebKDqlBww4m03g/mg4YyJIbr8XRFx2VSnuqLK5AeTw61kEf2Q16DQqRKvuSuIPZWp0HTgfS+EFxMFkZCdMirAC1RkpK0ZskHB0zKEIXRwYUO44yLmpJ1ptLT0AxSpio/zPbyWOjUOa4xOun81xkuuF3p3U++SLcHsGfh6bNsIJIyJMyZWtHgjaNRr6cuDDk0nJOtGlgAb+zlku7AqLdmr24sidXg8vqvOJxqFp+PCcIbo1pDR9TJTjw6gRUYdhJ030HunmpS1SMuAdC4d3bLIwSVI4cYtSXuIMB7W4h+5p8oP2CabvgzazGsqsa9rXFzWuGhOumx6KQ8QGQPZZswHDuuXafDrRVVDfb8Nhxe7M9tB2A2WnHCPIrSP8N3sU8uZCb7iCCHQQdQdFDI1S/htyZbY69NxEGnRmOhfA9mqwAo7yjRyqVMMYyIPWOnbNSNbMSqJg9RLaf4CEIVhSCTcQtBVZhJIzBB6EaFKUISnREb2xdRLcTgcUiQI02j+tFrTUk4paebTLdDq09CNFFmOP023EbFZ5qma8OS10U1MxkmysHNfoC3rvPolbqpAJCb28XY4/qMf5SB9wq301I7X925zSGtg7GMgtrGiRmTskz+JNzhjzOuR+y3tL0vOVN4HUxH2JXLXSXaF9Uyt+BW+OsJEhoJPToPdcKx26rtwC6w3AZs+m4/Njm/8AZTBXJFGZ/El7WwtlgLK2nnghCEAIWrngapO+8Gwn7BAZv7ptKm+o7RjST8lB7O+81gqkYfM+IjWC4lPXOVZxs62W2nUbqHco3Xm289HOH8LlRmZowIkdKouVSiCZjPqEjbVLNdEro3gKoNadGvlGYg/Vd2iNMl1bcpBfcTAy1OwRnblZm5rbak6Bc+WX+Ze1CMxQpYT+/VOIj5NY3+JNFzeloLtXHTspR4e8HNva4n/3ldxeTvDjlPyhMPZGfO6iSM8RAMOaR31SqnXadCEz3rZqsYNXewTk20C3GEVoSVwj8shbNqPGZAj6FAcRSJOZ+q3DAs1DMA/IrbbPZdHIlv6AqUntIyOqrXk22/Dmtau1p1DB0kOMg98oU55i4263LadOn5j6gJzJDQAR0Gf2UV5g+J9K6piMQw1AP0uGg9xPYKjPDmxo9PL5UOlzaYk11bIjMJ54fcio2d10rMWXW+o2PpGatCp1PsudrYO/VE/VP7wlvDOHB/xO/L06/wDihQcnRzsoqxk4ZwhtR48whrGkYiTAz0b84VgHoNtFD+YaAuHNtGCKZP8AaQIHf1KlAHlsAaCSAA0Hro2Vtx4lBGPJl3Zpa08VZzzowYW+pgkpyXC0o4Ghv1Pc6ldwF2VgAghZQgOTmyIK4wW9x11Ij3SuEYVNkUN11bNqw7UtmCO4zCZvwmEupVADTrzDhs+N/UCO2EdcpOKImYzWtS3BiQDBkdiN0btUwudIG6wrWzvyl7R+po9wnGncCoAWkFS3yh0SZ/CaJcXmm3EdTpPcxqVn9r6NKzvyRulblzsIGZ/qVIhThoa3aBPuUppWzW6ACVu1gGyshDUryZNxBa2IbVc4jYYf9x9dEqbEkDUe5z9j913IWtOmBMDUyfVWWVUbNCyhCgkwhZWIQGUIQgBCEIAQhCAEIQgBCEIAQhCAEIQ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42" name="Picture 26" descr="http://galilee.blob.core.windows.net/speaker-mstd2013/10d90ae1aaf043bdbf749520963b62d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26303" y="4735666"/>
            <a:ext cx="1643074" cy="1643074"/>
          </a:xfrm>
          <a:prstGeom prst="rect">
            <a:avLst/>
          </a:prstGeom>
          <a:noFill/>
        </p:spPr>
      </p:pic>
      <p:pic>
        <p:nvPicPr>
          <p:cNvPr id="9246" name="Picture 30" descr="http://0.gravatar.com/avatar/c113e4f697b8b54ec191b54f253c8b04?s=200&amp;d=identicon&amp;r=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2928934"/>
            <a:ext cx="1619248" cy="1643074"/>
          </a:xfrm>
          <a:prstGeom prst="rect">
            <a:avLst/>
          </a:prstGeom>
          <a:noFill/>
        </p:spPr>
      </p:pic>
      <p:pic>
        <p:nvPicPr>
          <p:cNvPr id="9247" name="Picture 3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1142984"/>
            <a:ext cx="116255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ZoneTexte 19"/>
          <p:cNvSpPr txBox="1"/>
          <p:nvPr/>
        </p:nvSpPr>
        <p:spPr>
          <a:xfrm>
            <a:off x="1172850" y="1237292"/>
            <a:ext cx="5572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Ismaïl BEN LAMINE</a:t>
            </a:r>
          </a:p>
          <a:p>
            <a:endParaRPr lang="fr-FR" b="1" u="sng" dirty="0" smtClean="0"/>
          </a:p>
          <a:p>
            <a:r>
              <a:rPr lang="fr-FR" b="1" u="sng" dirty="0" err="1" smtClean="0"/>
              <a:t>Twitter</a:t>
            </a:r>
            <a:r>
              <a:rPr lang="fr-FR" dirty="0" smtClean="0"/>
              <a:t> : </a:t>
            </a:r>
            <a:r>
              <a:rPr lang="fr-FR" dirty="0" smtClean="0">
                <a:hlinkClick r:id="rId9"/>
              </a:rPr>
              <a:t>@Sam_Tun</a:t>
            </a:r>
          </a:p>
          <a:p>
            <a:endParaRPr lang="fr-FR" dirty="0" smtClean="0">
              <a:hlinkClick r:id="rId9"/>
            </a:endParaRPr>
          </a:p>
          <a:p>
            <a:r>
              <a:rPr lang="fr-FR" b="1" u="sng" dirty="0" smtClean="0"/>
              <a:t>Blog</a:t>
            </a:r>
            <a:r>
              <a:rPr lang="fr-FR" dirty="0" smtClean="0"/>
              <a:t> : </a:t>
            </a:r>
            <a:r>
              <a:rPr lang="fr-FR" dirty="0" smtClean="0">
                <a:hlinkClick r:id="rId9"/>
              </a:rPr>
              <a:t>http://mybitips.blogspot.com/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786050" y="3023242"/>
            <a:ext cx="5572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Frédéric BROSSARD</a:t>
            </a:r>
          </a:p>
          <a:p>
            <a:endParaRPr lang="fr-FR" b="1" u="sng" dirty="0" smtClean="0"/>
          </a:p>
          <a:p>
            <a:r>
              <a:rPr lang="fr-FR" b="1" u="sng" dirty="0" err="1" smtClean="0"/>
              <a:t>Twitter</a:t>
            </a:r>
            <a:r>
              <a:rPr lang="fr-FR" dirty="0" smtClean="0"/>
              <a:t> : </a:t>
            </a:r>
            <a:r>
              <a:rPr lang="fr-FR" dirty="0" smtClean="0">
                <a:hlinkClick r:id="rId9"/>
              </a:rPr>
              <a:t>@</a:t>
            </a:r>
            <a:r>
              <a:rPr lang="fr-FR" dirty="0" err="1" smtClean="0">
                <a:hlinkClick r:id="rId9"/>
              </a:rPr>
              <a:t>f_brossard</a:t>
            </a:r>
            <a:endParaRPr lang="fr-FR" dirty="0" smtClean="0">
              <a:hlinkClick r:id="rId9"/>
            </a:endParaRPr>
          </a:p>
          <a:p>
            <a:endParaRPr lang="fr-FR" dirty="0" smtClean="0">
              <a:hlinkClick r:id="rId9"/>
            </a:endParaRPr>
          </a:p>
          <a:p>
            <a:r>
              <a:rPr lang="fr-FR" b="1" u="sng" dirty="0" smtClean="0"/>
              <a:t>Blog</a:t>
            </a:r>
            <a:r>
              <a:rPr lang="fr-FR" dirty="0" smtClean="0"/>
              <a:t> : </a:t>
            </a:r>
            <a:r>
              <a:rPr lang="fr-FR" dirty="0" smtClean="0">
                <a:hlinkClick r:id="rId10"/>
              </a:rPr>
              <a:t>http://fbro.wordpress.com/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4286216" y="545004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Julien VIDAL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75050" y="1435099"/>
            <a:ext cx="5461446" cy="4691064"/>
          </a:xfrm>
        </p:spPr>
        <p:txBody>
          <a:bodyPr/>
          <a:lstStyle/>
          <a:p>
            <a:pPr algn="just"/>
            <a:r>
              <a:rPr lang="fr-FR" sz="1600" dirty="0" smtClean="0"/>
              <a:t>EIM </a:t>
            </a:r>
            <a:r>
              <a:rPr lang="fr-FR" sz="1600" dirty="0"/>
              <a:t>(MDS, DQS, SSIS) : Définition et </a:t>
            </a:r>
            <a:r>
              <a:rPr lang="fr-FR" sz="1600" dirty="0" smtClean="0"/>
              <a:t>Composants,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 smtClean="0"/>
              <a:t>Démonstrations </a:t>
            </a:r>
            <a:r>
              <a:rPr lang="fr-FR" sz="1600" dirty="0"/>
              <a:t>:</a:t>
            </a:r>
          </a:p>
          <a:p>
            <a:pPr algn="just"/>
            <a:endParaRPr lang="fr-FR" sz="1600" dirty="0" smtClean="0"/>
          </a:p>
          <a:p>
            <a:pPr lvl="1" algn="just"/>
            <a:r>
              <a:rPr lang="fr-FR" sz="1600" dirty="0">
                <a:latin typeface="+mj-lt"/>
              </a:rPr>
              <a:t>Initialisation automatique des modèles et </a:t>
            </a:r>
            <a:r>
              <a:rPr lang="fr-FR" sz="1600" dirty="0" smtClean="0">
                <a:latin typeface="+mj-lt"/>
              </a:rPr>
              <a:t>entités,</a:t>
            </a:r>
            <a:endParaRPr lang="fr-FR" sz="1600" dirty="0">
              <a:latin typeface="+mj-lt"/>
            </a:endParaRPr>
          </a:p>
          <a:p>
            <a:pPr lvl="1" algn="just"/>
            <a:endParaRPr lang="fr-FR" sz="1600" dirty="0">
              <a:latin typeface="+mj-lt"/>
            </a:endParaRPr>
          </a:p>
          <a:p>
            <a:pPr lvl="1" algn="just"/>
            <a:r>
              <a:rPr lang="fr-FR" sz="1600" dirty="0">
                <a:latin typeface="+mj-lt"/>
              </a:rPr>
              <a:t>Alimentation des entités avec </a:t>
            </a:r>
            <a:r>
              <a:rPr lang="fr-FR" sz="1600" dirty="0" smtClean="0">
                <a:latin typeface="+mj-lt"/>
              </a:rPr>
              <a:t>SSIS,</a:t>
            </a:r>
            <a:endParaRPr lang="fr-FR" sz="1600" dirty="0">
              <a:latin typeface="+mj-lt"/>
            </a:endParaRPr>
          </a:p>
          <a:p>
            <a:pPr lvl="1" algn="just"/>
            <a:endParaRPr lang="fr-FR" sz="1600" dirty="0">
              <a:latin typeface="+mj-lt"/>
            </a:endParaRPr>
          </a:p>
          <a:p>
            <a:pPr lvl="1" algn="just"/>
            <a:r>
              <a:rPr lang="en-US" sz="1600" dirty="0">
                <a:latin typeface="+mj-lt"/>
              </a:rPr>
              <a:t>SSIS DQS Matching </a:t>
            </a:r>
            <a:r>
              <a:rPr lang="en-US" sz="1600" dirty="0" smtClean="0">
                <a:latin typeface="+mj-lt"/>
              </a:rPr>
              <a:t>Transformation,</a:t>
            </a:r>
            <a:endParaRPr lang="en-US" sz="1600" dirty="0">
              <a:latin typeface="+mj-lt"/>
            </a:endParaRPr>
          </a:p>
          <a:p>
            <a:pPr lvl="1" algn="just"/>
            <a:endParaRPr lang="en-US" sz="1600" dirty="0">
              <a:latin typeface="+mj-lt"/>
            </a:endParaRPr>
          </a:p>
          <a:p>
            <a:pPr lvl="1" algn="just"/>
            <a:r>
              <a:rPr lang="fr-FR" sz="1600" dirty="0">
                <a:latin typeface="+mj-lt"/>
              </a:rPr>
              <a:t>SSIS DQS Domain Value </a:t>
            </a:r>
            <a:r>
              <a:rPr lang="fr-FR" sz="1600" dirty="0" smtClean="0">
                <a:latin typeface="+mj-lt"/>
              </a:rPr>
              <a:t>Import, </a:t>
            </a:r>
            <a:endParaRPr lang="fr-FR" sz="1600" dirty="0">
              <a:latin typeface="+mj-lt"/>
            </a:endParaRPr>
          </a:p>
          <a:p>
            <a:pPr lvl="1" algn="just"/>
            <a:endParaRPr lang="fr-FR" sz="1600" dirty="0">
              <a:latin typeface="+mj-lt"/>
            </a:endParaRPr>
          </a:p>
          <a:p>
            <a:pPr lvl="1" algn="just"/>
            <a:r>
              <a:rPr lang="fr-FR" sz="1600" dirty="0" smtClean="0">
                <a:latin typeface="+mj-lt"/>
              </a:rPr>
              <a:t>Extension des possibilités MDM via les customs </a:t>
            </a:r>
            <a:r>
              <a:rPr lang="fr-FR" sz="1600" dirty="0" err="1" smtClean="0">
                <a:latin typeface="+mj-lt"/>
              </a:rPr>
              <a:t>Workflow</a:t>
            </a:r>
            <a:endParaRPr lang="fr-FR" sz="1600" dirty="0"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5099"/>
            <a:ext cx="3117850" cy="4691063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85990"/>
            <a:ext cx="8229600" cy="849577"/>
          </a:xfrm>
        </p:spPr>
        <p:txBody>
          <a:bodyPr/>
          <a:lstStyle/>
          <a:p>
            <a:r>
              <a:rPr lang="fr-FR" sz="4800" b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246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3645025"/>
            <a:ext cx="8382000" cy="1368152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fr-FR" dirty="0" smtClean="0"/>
              <a:t>EIM (MDS, DQS, SSIS) : </a:t>
            </a:r>
          </a:p>
          <a:p>
            <a:pPr marL="0" indent="0" algn="r">
              <a:buNone/>
            </a:pPr>
            <a:r>
              <a:rPr lang="fr-FR" dirty="0" smtClean="0"/>
              <a:t>Définition et Composants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46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EIM : la </a:t>
            </a:r>
            <a:r>
              <a:rPr lang="en-US" dirty="0" err="1" smtClean="0"/>
              <a:t>problématique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95" y="1663547"/>
            <a:ext cx="8693109" cy="344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89322" y="2166176"/>
            <a:ext cx="4858684" cy="3694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1" b="1" dirty="0" err="1" smtClean="0">
                <a:solidFill>
                  <a:srgbClr val="FF0000"/>
                </a:solidFill>
              </a:rPr>
              <a:t>Principale</a:t>
            </a:r>
            <a:r>
              <a:rPr lang="en-US" sz="2401" b="1" dirty="0" smtClean="0">
                <a:solidFill>
                  <a:srgbClr val="FF0000"/>
                </a:solidFill>
              </a:rPr>
              <a:t> </a:t>
            </a:r>
            <a:r>
              <a:rPr lang="en-US" sz="2401" b="1" dirty="0" err="1" smtClean="0">
                <a:solidFill>
                  <a:srgbClr val="FF0000"/>
                </a:solidFill>
              </a:rPr>
              <a:t>problématique</a:t>
            </a:r>
            <a:endParaRPr lang="en-US" sz="2401" b="1" dirty="0">
              <a:solidFill>
                <a:srgbClr val="FF0000"/>
              </a:solidFill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3089321" y="2746008"/>
            <a:ext cx="4858684" cy="638808"/>
            <a:chOff x="2982928" y="2518581"/>
            <a:chExt cx="4858684" cy="85152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86509" y="515000"/>
              <a:ext cx="851522" cy="4858684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3052062" y="2838216"/>
              <a:ext cx="161482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51019" y="5320729"/>
            <a:ext cx="8740582" cy="17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25" i="1" dirty="0"/>
              <a:t>Source: Information Week Reports, 2011</a:t>
            </a:r>
          </a:p>
        </p:txBody>
      </p:sp>
    </p:spTree>
    <p:extLst>
      <p:ext uri="{BB962C8B-B14F-4D97-AF65-F5344CB8AC3E}">
        <p14:creationId xmlns:p14="http://schemas.microsoft.com/office/powerpoint/2010/main" val="3771995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TechDays 2013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GUSS 2013</Template>
  <TotalTime>569</TotalTime>
  <Words>1309</Words>
  <Application>Microsoft Office PowerPoint</Application>
  <PresentationFormat>Affichage à l'écran (4:3)</PresentationFormat>
  <Paragraphs>377</Paragraphs>
  <Slides>33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4" baseType="lpstr">
      <vt:lpstr>Arial</vt:lpstr>
      <vt:lpstr>Calibri</vt:lpstr>
      <vt:lpstr>Segoe</vt:lpstr>
      <vt:lpstr>Segoe Condensed</vt:lpstr>
      <vt:lpstr>Segoe UI</vt:lpstr>
      <vt:lpstr>Segoe UI Light</vt:lpstr>
      <vt:lpstr>Tahoma</vt:lpstr>
      <vt:lpstr>Verdana</vt:lpstr>
      <vt:lpstr>Webdings</vt:lpstr>
      <vt:lpstr>Wingdings</vt:lpstr>
      <vt:lpstr>1_Office Theme</vt:lpstr>
      <vt:lpstr>Présentation PowerPoint</vt:lpstr>
      <vt:lpstr>Présentation PowerPoint</vt:lpstr>
      <vt:lpstr>Merci d’éteindre votre téléphone</vt:lpstr>
      <vt:lpstr>Merci à nos sponsors</vt:lpstr>
      <vt:lpstr>Espace partenaire</vt:lpstr>
      <vt:lpstr>Qui sommes-nous ?</vt:lpstr>
      <vt:lpstr>Agenda</vt:lpstr>
      <vt:lpstr>Présentation PowerPoint</vt:lpstr>
      <vt:lpstr>EIM : la problématique</vt:lpstr>
      <vt:lpstr>EIM : la problématique</vt:lpstr>
      <vt:lpstr>EIM : une définition ?</vt:lpstr>
      <vt:lpstr>EIM : les composants 2012</vt:lpstr>
      <vt:lpstr>EIM : quid de l’architecture décisionnelle ?</vt:lpstr>
      <vt:lpstr>Master Data Services (MDS) : principe</vt:lpstr>
      <vt:lpstr>Master Data Services (MDS) : Master Data Hub</vt:lpstr>
      <vt:lpstr>Data Quality Services</vt:lpstr>
      <vt:lpstr>EIM : quid des limites ?</vt:lpstr>
      <vt:lpstr>Présentation PowerPoint</vt:lpstr>
      <vt:lpstr>Architecture</vt:lpstr>
      <vt:lpstr>Démo 1 – Créer le modèle</vt:lpstr>
      <vt:lpstr>Démo 2 – Charger les référentiels avec SSIS</vt:lpstr>
      <vt:lpstr>Démo 3 – Consommer les référentiels MDS</vt:lpstr>
      <vt:lpstr>Présentation PowerPoint</vt:lpstr>
      <vt:lpstr>Démo 4 : SSIS DQS Matching Transformation</vt:lpstr>
      <vt:lpstr>Démo 5 : SSIS DQS Domain Value Import</vt:lpstr>
      <vt:lpstr>Présentation PowerPoint</vt:lpstr>
      <vt:lpstr>Démo 6 – Custom Workflow simple</vt:lpstr>
      <vt:lpstr>Démo 7 – Custom Workflow simple</vt:lpstr>
      <vt:lpstr>Présentation PowerPoint</vt:lpstr>
      <vt:lpstr>EIM : cas réels d’application</vt:lpstr>
      <vt:lpstr>Liens utiles</vt:lpstr>
      <vt:lpstr>Merci pour votre attention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EIM (MDS, DQS, SSIS) : du basic à la pratique</dc:title>
  <dc:creator>Administrator</dc:creator>
  <cp:lastModifiedBy>Mohamed Ismaïl BEN LAMINE</cp:lastModifiedBy>
  <cp:revision>221</cp:revision>
  <dcterms:modified xsi:type="dcterms:W3CDTF">2013-12-02T09:30:06Z</dcterms:modified>
</cp:coreProperties>
</file>