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23" r:id="rId2"/>
    <p:sldMasterId id="2147483739" r:id="rId3"/>
    <p:sldMasterId id="2147483755" r:id="rId4"/>
    <p:sldMasterId id="2147483771" r:id="rId5"/>
  </p:sldMasterIdLst>
  <p:notesMasterIdLst>
    <p:notesMasterId r:id="rId37"/>
  </p:notesMasterIdLst>
  <p:sldIdLst>
    <p:sldId id="298" r:id="rId6"/>
    <p:sldId id="299" r:id="rId7"/>
    <p:sldId id="300" r:id="rId8"/>
    <p:sldId id="278" r:id="rId9"/>
    <p:sldId id="272" r:id="rId10"/>
    <p:sldId id="273" r:id="rId11"/>
    <p:sldId id="283" r:id="rId12"/>
    <p:sldId id="268" r:id="rId13"/>
    <p:sldId id="280" r:id="rId14"/>
    <p:sldId id="260" r:id="rId15"/>
    <p:sldId id="261" r:id="rId16"/>
    <p:sldId id="282" r:id="rId17"/>
    <p:sldId id="281" r:id="rId18"/>
    <p:sldId id="284" r:id="rId19"/>
    <p:sldId id="262" r:id="rId20"/>
    <p:sldId id="263" r:id="rId21"/>
    <p:sldId id="286" r:id="rId22"/>
    <p:sldId id="285" r:id="rId23"/>
    <p:sldId id="291" r:id="rId24"/>
    <p:sldId id="264" r:id="rId25"/>
    <p:sldId id="265" r:id="rId26"/>
    <p:sldId id="293" r:id="rId27"/>
    <p:sldId id="292" r:id="rId28"/>
    <p:sldId id="294" r:id="rId29"/>
    <p:sldId id="266" r:id="rId30"/>
    <p:sldId id="267" r:id="rId31"/>
    <p:sldId id="296" r:id="rId32"/>
    <p:sldId id="295" r:id="rId33"/>
    <p:sldId id="297" r:id="rId34"/>
    <p:sldId id="287" r:id="rId35"/>
    <p:sldId id="301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ébut" id="{A26C1CDC-EC9F-4CB0-9BDB-C1AFAAA7D32E}">
          <p14:sldIdLst>
            <p14:sldId id="298"/>
            <p14:sldId id="299"/>
            <p14:sldId id="300"/>
            <p14:sldId id="278"/>
            <p14:sldId id="272"/>
          </p14:sldIdLst>
        </p14:section>
        <p14:section name="Introduction" id="{47211C37-6CFE-4025-B9D2-F1CA863F146A}">
          <p14:sldIdLst>
            <p14:sldId id="273"/>
            <p14:sldId id="283"/>
            <p14:sldId id="268"/>
          </p14:sldIdLst>
        </p14:section>
        <p14:section name="Les jobs de l’agent SQL Server" id="{7CC35B2A-D753-46FE-8283-19E068089EBD}">
          <p14:sldIdLst>
            <p14:sldId id="280"/>
            <p14:sldId id="260"/>
            <p14:sldId id="261"/>
            <p14:sldId id="282"/>
            <p14:sldId id="281"/>
          </p14:sldIdLst>
        </p14:section>
        <p14:section name="Lenteurs applicatives" id="{A66E9156-1083-4499-AB5B-F3AECD04F2FC}">
          <p14:sldIdLst>
            <p14:sldId id="284"/>
            <p14:sldId id="262"/>
            <p14:sldId id="263"/>
            <p14:sldId id="286"/>
            <p14:sldId id="285"/>
          </p14:sldIdLst>
        </p14:section>
        <p14:section name="Espace disponible" id="{F266952A-DE58-4F31-BD50-6B8B932C7374}">
          <p14:sldIdLst>
            <p14:sldId id="291"/>
            <p14:sldId id="264"/>
            <p14:sldId id="265"/>
            <p14:sldId id="293"/>
            <p14:sldId id="292"/>
          </p14:sldIdLst>
        </p14:section>
        <p14:section name="Livraison de scripts" id="{7477946B-4D71-4756-8D68-2C1B7CEAE512}">
          <p14:sldIdLst>
            <p14:sldId id="294"/>
            <p14:sldId id="266"/>
            <p14:sldId id="267"/>
            <p14:sldId id="296"/>
            <p14:sldId id="295"/>
          </p14:sldIdLst>
        </p14:section>
        <p14:section name="Fin" id="{3C176942-4792-4158-8B54-5A89D9DB816B}">
          <p14:sldIdLst>
            <p14:sldId id="297"/>
            <p14:sldId id="287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égory Boge" initials="GB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EAF3C"/>
    <a:srgbClr val="8FB03D"/>
    <a:srgbClr val="95B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85600" autoAdjust="0"/>
  </p:normalViewPr>
  <p:slideViewPr>
    <p:cSldViewPr snapToGrid="0">
      <p:cViewPr varScale="1">
        <p:scale>
          <a:sx n="100" d="100"/>
          <a:sy n="100" d="100"/>
        </p:scale>
        <p:origin x="-9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C89D3-D1D2-40C6-93A4-6DB2757DC2FC}" type="datetimeFigureOut">
              <a:rPr lang="fr-FR" smtClean="0"/>
              <a:t>05/12/2013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3FCB2-F69B-4D43-BAB4-1FA35A60DB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83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976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97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381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036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539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968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849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237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231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874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3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552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015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607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NB : lors de la session,</a:t>
            </a:r>
            <a:r>
              <a:rPr lang="fr-FR" baseline="0" dirty="0" smtClean="0"/>
              <a:t> une personne m’a demandé si les procédures stockées utilisant des du SQL dynamique était compilé. Après vérification :</a:t>
            </a:r>
          </a:p>
          <a:p>
            <a:r>
              <a:rPr lang="fr-FR" baseline="0" dirty="0" smtClean="0"/>
              <a:t>Les procédures sont validées mais pas le code dynamique. En effet, le code dynamique ne peut être testé qu’au moment </a:t>
            </a:r>
            <a:r>
              <a:rPr lang="fr-FR" baseline="0" smtClean="0"/>
              <a:t>de l’exécution.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878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69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04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537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710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6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010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702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35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9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247040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8175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97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5885894"/>
            <a:ext cx="12192000" cy="9721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fr-FR" dirty="0" smtClean="0">
                <a:solidFill>
                  <a:srgbClr val="B9141A"/>
                </a:solidFill>
              </a:rPr>
              <a:t>#JSS2013</a:t>
            </a:r>
            <a:endParaRPr lang="fr-FR" dirty="0">
              <a:solidFill>
                <a:srgbClr val="B914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3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2"/>
          <a:stretch/>
        </p:blipFill>
        <p:spPr>
          <a:xfrm>
            <a:off x="7071357" y="3790765"/>
            <a:ext cx="5120643" cy="273432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57453" y="266328"/>
            <a:ext cx="7747442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+mn-lt"/>
              </a:rPr>
              <a:t>Les journées</a:t>
            </a:r>
          </a:p>
          <a:p>
            <a:r>
              <a:rPr lang="fr-FR" sz="8000" dirty="0" smtClean="0">
                <a:solidFill>
                  <a:schemeClr val="bg1"/>
                </a:solidFill>
                <a:latin typeface="+mn-lt"/>
              </a:rPr>
              <a:t>SQL</a:t>
            </a:r>
            <a:r>
              <a:rPr lang="fr-FR" sz="8000" baseline="0" dirty="0" smtClean="0">
                <a:solidFill>
                  <a:schemeClr val="bg1"/>
                </a:solidFill>
                <a:latin typeface="+mn-lt"/>
              </a:rPr>
              <a:t> Server 2013</a:t>
            </a:r>
            <a:r>
              <a:rPr lang="fr-FR" sz="3600" baseline="0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8000" baseline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25087"/>
            <a:ext cx="286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Un événement organisé</a:t>
            </a:r>
            <a:r>
              <a:rPr lang="fr-FR" sz="1400" baseline="0" dirty="0" smtClean="0">
                <a:solidFill>
                  <a:schemeClr val="bg1"/>
                </a:solidFill>
              </a:rPr>
              <a:t> par GUSS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6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2"/>
          <a:stretch/>
        </p:blipFill>
        <p:spPr>
          <a:xfrm>
            <a:off x="7071357" y="3790765"/>
            <a:ext cx="5120643" cy="273432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57453" y="266328"/>
            <a:ext cx="39596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+mn-lt"/>
              </a:rPr>
              <a:t>Les journées</a:t>
            </a:r>
          </a:p>
          <a:p>
            <a:r>
              <a:rPr lang="fr-FR" sz="4000" dirty="0" smtClean="0">
                <a:solidFill>
                  <a:schemeClr val="bg1"/>
                </a:solidFill>
                <a:latin typeface="+mn-lt"/>
              </a:rPr>
              <a:t>SQL</a:t>
            </a:r>
            <a:r>
              <a:rPr lang="fr-FR" sz="4000" baseline="0" dirty="0" smtClean="0">
                <a:solidFill>
                  <a:schemeClr val="bg1"/>
                </a:solidFill>
                <a:latin typeface="+mn-lt"/>
              </a:rPr>
              <a:t> Server 2013</a:t>
            </a:r>
            <a:r>
              <a:rPr lang="fr-FR" sz="1400" baseline="0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4000" baseline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25087"/>
            <a:ext cx="286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Un événement organisé</a:t>
            </a:r>
            <a:r>
              <a:rPr lang="fr-FR" sz="1400" baseline="0" dirty="0" smtClean="0">
                <a:solidFill>
                  <a:schemeClr val="bg1"/>
                </a:solidFill>
              </a:rPr>
              <a:t> par GUSS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4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9261375" cy="1362075"/>
          </a:xfrm>
        </p:spPr>
        <p:txBody>
          <a:bodyPr anchor="t"/>
          <a:lstStyle>
            <a:lvl1pPr algn="l">
              <a:defRPr sz="4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9261375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240704" y="-987491"/>
            <a:ext cx="10002738" cy="4903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866" dirty="0">
                <a:solidFill>
                  <a:srgbClr val="B9141A"/>
                </a:solidFill>
                <a:latin typeface="Segoe UI Light"/>
                <a:cs typeface="Arial" panose="020B0604020202020204" pitchFamily="34" charset="0"/>
              </a:rPr>
              <a:t>demo</a:t>
            </a:r>
            <a:endParaRPr lang="en-US" sz="45866" dirty="0">
              <a:solidFill>
                <a:srgbClr val="B9141A"/>
              </a:solidFill>
              <a:latin typeface="Segoe UI Ligh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38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09600" y="1124745"/>
            <a:ext cx="11176000" cy="5204089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56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09600" y="1124745"/>
            <a:ext cx="11176000" cy="5204089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5183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9261375" cy="1362075"/>
          </a:xfrm>
        </p:spPr>
        <p:txBody>
          <a:bodyPr anchor="t"/>
          <a:lstStyle>
            <a:lvl1pPr algn="l">
              <a:defRPr sz="4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9261375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240704" y="-987491"/>
            <a:ext cx="10002738" cy="4903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866" dirty="0">
                <a:solidFill>
                  <a:srgbClr val="B9141A"/>
                </a:solidFill>
                <a:latin typeface="Segoe UI Light"/>
                <a:cs typeface="Arial" panose="020B0604020202020204" pitchFamily="34" charset="0"/>
              </a:rPr>
              <a:t>demo</a:t>
            </a:r>
            <a:endParaRPr lang="en-US" sz="45866" dirty="0">
              <a:solidFill>
                <a:srgbClr val="B9141A"/>
              </a:solidFill>
              <a:latin typeface="Segoe UI Ligh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7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9840416" y="1124745"/>
            <a:ext cx="1945184" cy="499255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09600" y="1124745"/>
            <a:ext cx="8955269" cy="49925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endParaRPr lang="fr-FR" noProof="0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88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4917147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4917148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22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4917147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4917148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7930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5386917" cy="639761"/>
          </a:xfrm>
        </p:spPr>
        <p:txBody>
          <a:bodyPr anchor="b"/>
          <a:lstStyle>
            <a:lvl1pPr marL="0" indent="0">
              <a:buNone/>
              <a:defRPr sz="2667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64505"/>
            <a:ext cx="5386917" cy="435279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24744"/>
            <a:ext cx="5389033" cy="639761"/>
          </a:xfrm>
        </p:spPr>
        <p:txBody>
          <a:bodyPr anchor="b"/>
          <a:lstStyle>
            <a:lvl1pPr marL="0" indent="0">
              <a:buNone/>
              <a:defRPr sz="2667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764505"/>
            <a:ext cx="5389033" cy="435279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42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247040" cy="657556"/>
          </a:xfrm>
        </p:spPr>
        <p:txBody>
          <a:bodyPr/>
          <a:lstStyle>
            <a:lvl1pPr algn="l">
              <a:defRPr sz="4800" b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94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247040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4447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04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5885894"/>
            <a:ext cx="12192000" cy="9721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fr-FR" dirty="0" smtClean="0">
                <a:solidFill>
                  <a:srgbClr val="B9141A"/>
                </a:solidFill>
              </a:rPr>
              <a:t>#JSS2013</a:t>
            </a:r>
            <a:endParaRPr lang="fr-FR" dirty="0">
              <a:solidFill>
                <a:srgbClr val="B914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19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59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2"/>
          <a:stretch/>
        </p:blipFill>
        <p:spPr>
          <a:xfrm>
            <a:off x="7071357" y="3790765"/>
            <a:ext cx="5120643" cy="273432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57453" y="266328"/>
            <a:ext cx="7747442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+mn-lt"/>
              </a:rPr>
              <a:t>Les journées</a:t>
            </a:r>
          </a:p>
          <a:p>
            <a:r>
              <a:rPr lang="fr-FR" sz="8000" dirty="0" smtClean="0">
                <a:solidFill>
                  <a:schemeClr val="bg1"/>
                </a:solidFill>
                <a:latin typeface="+mn-lt"/>
              </a:rPr>
              <a:t>SQL</a:t>
            </a:r>
            <a:r>
              <a:rPr lang="fr-FR" sz="8000" baseline="0" dirty="0" smtClean="0">
                <a:solidFill>
                  <a:schemeClr val="bg1"/>
                </a:solidFill>
                <a:latin typeface="+mn-lt"/>
              </a:rPr>
              <a:t> Server 2013</a:t>
            </a:r>
            <a:r>
              <a:rPr lang="fr-FR" sz="3600" baseline="0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8000" baseline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25087"/>
            <a:ext cx="286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Un événement organisé</a:t>
            </a:r>
            <a:r>
              <a:rPr lang="fr-FR" sz="1400" baseline="0" dirty="0" smtClean="0">
                <a:solidFill>
                  <a:schemeClr val="bg1"/>
                </a:solidFill>
              </a:rPr>
              <a:t> par GUSS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5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09600" y="1124745"/>
            <a:ext cx="11176000" cy="5204089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06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2"/>
          <a:stretch/>
        </p:blipFill>
        <p:spPr>
          <a:xfrm>
            <a:off x="7071357" y="3790765"/>
            <a:ext cx="5120643" cy="273432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57453" y="266328"/>
            <a:ext cx="39596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+mn-lt"/>
              </a:rPr>
              <a:t>Les journées</a:t>
            </a:r>
          </a:p>
          <a:p>
            <a:r>
              <a:rPr lang="fr-FR" sz="4000" dirty="0" smtClean="0">
                <a:solidFill>
                  <a:schemeClr val="bg1"/>
                </a:solidFill>
                <a:latin typeface="+mn-lt"/>
              </a:rPr>
              <a:t>SQL</a:t>
            </a:r>
            <a:r>
              <a:rPr lang="fr-FR" sz="4000" baseline="0" dirty="0" smtClean="0">
                <a:solidFill>
                  <a:schemeClr val="bg1"/>
                </a:solidFill>
                <a:latin typeface="+mn-lt"/>
              </a:rPr>
              <a:t> Server 2013</a:t>
            </a:r>
            <a:r>
              <a:rPr lang="fr-FR" sz="1400" baseline="0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4000" baseline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25087"/>
            <a:ext cx="286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Un événement organisé</a:t>
            </a:r>
            <a:r>
              <a:rPr lang="fr-FR" sz="1400" baseline="0" dirty="0" smtClean="0">
                <a:solidFill>
                  <a:schemeClr val="bg1"/>
                </a:solidFill>
              </a:rPr>
              <a:t> par GUSS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5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1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9261375" cy="1362075"/>
          </a:xfrm>
        </p:spPr>
        <p:txBody>
          <a:bodyPr anchor="t"/>
          <a:lstStyle>
            <a:lvl1pPr algn="l">
              <a:defRPr sz="4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9261375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240704" y="-987491"/>
            <a:ext cx="10002738" cy="4903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866" dirty="0">
                <a:solidFill>
                  <a:srgbClr val="B9141A"/>
                </a:solidFill>
                <a:latin typeface="Segoe UI Light"/>
                <a:cs typeface="Arial" panose="020B0604020202020204" pitchFamily="34" charset="0"/>
              </a:rPr>
              <a:t>demo</a:t>
            </a:r>
            <a:endParaRPr lang="en-US" sz="45866" dirty="0">
              <a:solidFill>
                <a:srgbClr val="B9141A"/>
              </a:solidFill>
              <a:latin typeface="Segoe UI Ligh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60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09600" y="1124745"/>
            <a:ext cx="11176000" cy="5204089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84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09600" y="1124745"/>
            <a:ext cx="11176000" cy="5204089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5908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9840416" y="1124745"/>
            <a:ext cx="1945184" cy="499255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09600" y="1124745"/>
            <a:ext cx="8955269" cy="49925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endParaRPr lang="fr-FR" noProof="0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13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4917147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4917148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52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4917147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4917148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54518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5386917" cy="639761"/>
          </a:xfrm>
        </p:spPr>
        <p:txBody>
          <a:bodyPr anchor="b"/>
          <a:lstStyle>
            <a:lvl1pPr marL="0" indent="0">
              <a:buNone/>
              <a:defRPr sz="2667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64505"/>
            <a:ext cx="5386917" cy="435279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24744"/>
            <a:ext cx="5389033" cy="639761"/>
          </a:xfrm>
        </p:spPr>
        <p:txBody>
          <a:bodyPr anchor="b"/>
          <a:lstStyle>
            <a:lvl1pPr marL="0" indent="0">
              <a:buNone/>
              <a:defRPr sz="2667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764505"/>
            <a:ext cx="5389033" cy="435279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247040" cy="657556"/>
          </a:xfrm>
        </p:spPr>
        <p:txBody>
          <a:bodyPr/>
          <a:lstStyle>
            <a:lvl1pPr algn="l">
              <a:defRPr sz="4800" b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30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09600" y="1124745"/>
            <a:ext cx="11176000" cy="5204089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9114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247040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9543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0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5885894"/>
            <a:ext cx="12192000" cy="9721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fr-FR" dirty="0" smtClean="0">
                <a:solidFill>
                  <a:srgbClr val="B9141A"/>
                </a:solidFill>
              </a:rPr>
              <a:t>#JSS2013</a:t>
            </a:r>
            <a:endParaRPr lang="fr-FR" dirty="0">
              <a:solidFill>
                <a:srgbClr val="B914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47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05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2"/>
          <a:stretch/>
        </p:blipFill>
        <p:spPr>
          <a:xfrm>
            <a:off x="7071357" y="3790765"/>
            <a:ext cx="5120643" cy="273432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57453" y="266328"/>
            <a:ext cx="7747442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+mn-lt"/>
              </a:rPr>
              <a:t>Les journées</a:t>
            </a:r>
          </a:p>
          <a:p>
            <a:r>
              <a:rPr lang="fr-FR" sz="8000" dirty="0" smtClean="0">
                <a:solidFill>
                  <a:schemeClr val="bg1"/>
                </a:solidFill>
                <a:latin typeface="+mn-lt"/>
              </a:rPr>
              <a:t>SQL</a:t>
            </a:r>
            <a:r>
              <a:rPr lang="fr-FR" sz="8000" baseline="0" dirty="0" smtClean="0">
                <a:solidFill>
                  <a:schemeClr val="bg1"/>
                </a:solidFill>
                <a:latin typeface="+mn-lt"/>
              </a:rPr>
              <a:t> Server 2013</a:t>
            </a:r>
            <a:r>
              <a:rPr lang="fr-FR" sz="3600" baseline="0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8000" baseline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25087"/>
            <a:ext cx="286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Un événement organisé</a:t>
            </a:r>
            <a:r>
              <a:rPr lang="fr-FR" sz="1400" baseline="0" dirty="0" smtClean="0">
                <a:solidFill>
                  <a:schemeClr val="bg1"/>
                </a:solidFill>
              </a:rPr>
              <a:t> par GUSS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2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2"/>
          <a:stretch/>
        </p:blipFill>
        <p:spPr>
          <a:xfrm>
            <a:off x="7071357" y="3790765"/>
            <a:ext cx="5120643" cy="273432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57453" y="266328"/>
            <a:ext cx="39596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+mn-lt"/>
              </a:rPr>
              <a:t>Les journées</a:t>
            </a:r>
          </a:p>
          <a:p>
            <a:r>
              <a:rPr lang="fr-FR" sz="4000" dirty="0" smtClean="0">
                <a:solidFill>
                  <a:schemeClr val="bg1"/>
                </a:solidFill>
                <a:latin typeface="+mn-lt"/>
              </a:rPr>
              <a:t>SQL</a:t>
            </a:r>
            <a:r>
              <a:rPr lang="fr-FR" sz="4000" baseline="0" dirty="0" smtClean="0">
                <a:solidFill>
                  <a:schemeClr val="bg1"/>
                </a:solidFill>
                <a:latin typeface="+mn-lt"/>
              </a:rPr>
              <a:t> Server 2013</a:t>
            </a:r>
            <a:r>
              <a:rPr lang="fr-FR" sz="1400" baseline="0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4000" baseline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25087"/>
            <a:ext cx="286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Un événement organisé</a:t>
            </a:r>
            <a:r>
              <a:rPr lang="fr-FR" sz="1400" baseline="0" dirty="0" smtClean="0">
                <a:solidFill>
                  <a:schemeClr val="bg1"/>
                </a:solidFill>
              </a:rPr>
              <a:t> par GUSS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5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76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9261375" cy="1362075"/>
          </a:xfrm>
        </p:spPr>
        <p:txBody>
          <a:bodyPr anchor="t"/>
          <a:lstStyle>
            <a:lvl1pPr algn="l">
              <a:defRPr sz="4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9261375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240704" y="-987491"/>
            <a:ext cx="10002738" cy="4903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866" dirty="0">
                <a:solidFill>
                  <a:srgbClr val="B9141A"/>
                </a:solidFill>
                <a:latin typeface="Segoe UI Light"/>
                <a:cs typeface="Arial" panose="020B0604020202020204" pitchFamily="34" charset="0"/>
              </a:rPr>
              <a:t>demo</a:t>
            </a:r>
            <a:endParaRPr lang="en-US" sz="45866" dirty="0">
              <a:solidFill>
                <a:srgbClr val="B9141A"/>
              </a:solidFill>
              <a:latin typeface="Segoe UI Ligh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14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09600" y="1124745"/>
            <a:ext cx="11176000" cy="5204089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6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09600" y="1124745"/>
            <a:ext cx="11176000" cy="5204089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5337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9840416" y="1124745"/>
            <a:ext cx="1945184" cy="499255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09600" y="1124745"/>
            <a:ext cx="8955269" cy="49925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endParaRPr lang="fr-FR" noProof="0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30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9840416" y="1124745"/>
            <a:ext cx="1945184" cy="499255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09600" y="1124745"/>
            <a:ext cx="8955269" cy="49925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endParaRPr lang="fr-FR" noProof="0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14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4917147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4917148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10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4917147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4917148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2647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5386917" cy="639761"/>
          </a:xfrm>
        </p:spPr>
        <p:txBody>
          <a:bodyPr anchor="b"/>
          <a:lstStyle>
            <a:lvl1pPr marL="0" indent="0">
              <a:buNone/>
              <a:defRPr sz="2667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64505"/>
            <a:ext cx="5386917" cy="435279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24744"/>
            <a:ext cx="5389033" cy="639761"/>
          </a:xfrm>
        </p:spPr>
        <p:txBody>
          <a:bodyPr anchor="b"/>
          <a:lstStyle>
            <a:lvl1pPr marL="0" indent="0">
              <a:buNone/>
              <a:defRPr sz="2667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764505"/>
            <a:ext cx="5389033" cy="435279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65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247040" cy="657556"/>
          </a:xfrm>
        </p:spPr>
        <p:txBody>
          <a:bodyPr/>
          <a:lstStyle>
            <a:lvl1pPr algn="l">
              <a:defRPr sz="4800" b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38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247040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4478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83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5885894"/>
            <a:ext cx="12192000" cy="9721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fr-FR" dirty="0" smtClean="0">
                <a:solidFill>
                  <a:srgbClr val="B9141A"/>
                </a:solidFill>
              </a:rPr>
              <a:t>#JSS2013</a:t>
            </a:r>
            <a:endParaRPr lang="fr-FR" dirty="0">
              <a:solidFill>
                <a:srgbClr val="B914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06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03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2"/>
          <a:stretch/>
        </p:blipFill>
        <p:spPr>
          <a:xfrm>
            <a:off x="7071357" y="3790765"/>
            <a:ext cx="5120643" cy="273432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57453" y="266328"/>
            <a:ext cx="7747442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+mn-lt"/>
              </a:rPr>
              <a:t>Les journées</a:t>
            </a:r>
          </a:p>
          <a:p>
            <a:r>
              <a:rPr lang="fr-FR" sz="8000" dirty="0" smtClean="0">
                <a:solidFill>
                  <a:schemeClr val="bg1"/>
                </a:solidFill>
                <a:latin typeface="+mn-lt"/>
              </a:rPr>
              <a:t>SQL</a:t>
            </a:r>
            <a:r>
              <a:rPr lang="fr-FR" sz="8000" baseline="0" dirty="0" smtClean="0">
                <a:solidFill>
                  <a:schemeClr val="bg1"/>
                </a:solidFill>
                <a:latin typeface="+mn-lt"/>
              </a:rPr>
              <a:t> Server 2013</a:t>
            </a:r>
            <a:r>
              <a:rPr lang="fr-FR" sz="3600" baseline="0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8000" baseline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25087"/>
            <a:ext cx="286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Un événement organisé</a:t>
            </a:r>
            <a:r>
              <a:rPr lang="fr-FR" sz="1400" baseline="0" dirty="0" smtClean="0">
                <a:solidFill>
                  <a:schemeClr val="bg1"/>
                </a:solidFill>
              </a:rPr>
              <a:t> par GUSS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4917147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4917148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46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2"/>
          <a:stretch/>
        </p:blipFill>
        <p:spPr>
          <a:xfrm>
            <a:off x="7071357" y="3790765"/>
            <a:ext cx="5120643" cy="273432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57453" y="266328"/>
            <a:ext cx="39596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+mn-lt"/>
              </a:rPr>
              <a:t>Les journées</a:t>
            </a:r>
          </a:p>
          <a:p>
            <a:r>
              <a:rPr lang="fr-FR" sz="4000" dirty="0" smtClean="0">
                <a:solidFill>
                  <a:schemeClr val="bg1"/>
                </a:solidFill>
                <a:latin typeface="+mn-lt"/>
              </a:rPr>
              <a:t>SQL</a:t>
            </a:r>
            <a:r>
              <a:rPr lang="fr-FR" sz="4000" baseline="0" dirty="0" smtClean="0">
                <a:solidFill>
                  <a:schemeClr val="bg1"/>
                </a:solidFill>
                <a:latin typeface="+mn-lt"/>
              </a:rPr>
              <a:t> Server 2013</a:t>
            </a:r>
            <a:r>
              <a:rPr lang="fr-FR" sz="1400" baseline="0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4000" baseline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25087"/>
            <a:ext cx="286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Un événement organisé</a:t>
            </a:r>
            <a:r>
              <a:rPr lang="fr-FR" sz="1400" baseline="0" dirty="0" smtClean="0">
                <a:solidFill>
                  <a:schemeClr val="bg1"/>
                </a:solidFill>
              </a:rPr>
              <a:t> par GUSS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4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9261375" cy="1362075"/>
          </a:xfrm>
        </p:spPr>
        <p:txBody>
          <a:bodyPr anchor="t"/>
          <a:lstStyle>
            <a:lvl1pPr algn="l">
              <a:defRPr sz="4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9261375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240704" y="-987491"/>
            <a:ext cx="10002738" cy="4903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866" dirty="0">
                <a:solidFill>
                  <a:srgbClr val="B9141A"/>
                </a:solidFill>
                <a:latin typeface="Segoe UI Light"/>
                <a:cs typeface="Arial" panose="020B0604020202020204" pitchFamily="34" charset="0"/>
              </a:rPr>
              <a:t>demo</a:t>
            </a:r>
            <a:endParaRPr lang="en-US" sz="45866" dirty="0">
              <a:solidFill>
                <a:srgbClr val="B9141A"/>
              </a:solidFill>
              <a:latin typeface="Segoe UI Light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83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09600" y="1124745"/>
            <a:ext cx="11176000" cy="5204089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46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09600" y="1124745"/>
            <a:ext cx="11176000" cy="5204089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8301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9840416" y="1124745"/>
            <a:ext cx="1945184" cy="499255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09600" y="1124745"/>
            <a:ext cx="8955269" cy="49925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rgbClr val="4F81BD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endParaRPr lang="fr-FR" noProof="0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82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4917147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4917148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45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4917147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4917148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4449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5386917" cy="639761"/>
          </a:xfrm>
        </p:spPr>
        <p:txBody>
          <a:bodyPr anchor="b"/>
          <a:lstStyle>
            <a:lvl1pPr marL="0" indent="0">
              <a:buNone/>
              <a:defRPr sz="2667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64505"/>
            <a:ext cx="5386917" cy="435279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24744"/>
            <a:ext cx="5389033" cy="639761"/>
          </a:xfrm>
        </p:spPr>
        <p:txBody>
          <a:bodyPr anchor="b"/>
          <a:lstStyle>
            <a:lvl1pPr marL="0" indent="0">
              <a:buNone/>
              <a:defRPr sz="2667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764505"/>
            <a:ext cx="5389033" cy="435279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2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247040" cy="657556"/>
          </a:xfrm>
        </p:spPr>
        <p:txBody>
          <a:bodyPr/>
          <a:lstStyle>
            <a:lvl1pPr algn="l">
              <a:defRPr sz="4800" b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7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4917147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0"/>
            <a:ext cx="5384800" cy="4917148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9980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247040" cy="657556"/>
          </a:xfrm>
        </p:spPr>
        <p:txBody>
          <a:bodyPr/>
          <a:lstStyle>
            <a:lvl1pPr algn="l">
              <a:defRPr sz="4800" b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9763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5885894"/>
            <a:ext cx="12192000" cy="9721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r"/>
            <a:r>
              <a:rPr lang="fr-FR" dirty="0" smtClean="0">
                <a:solidFill>
                  <a:srgbClr val="B9141A"/>
                </a:solidFill>
              </a:rPr>
              <a:t>#JSS2013</a:t>
            </a:r>
            <a:endParaRPr lang="fr-FR" dirty="0">
              <a:solidFill>
                <a:srgbClr val="B914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70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81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2"/>
          <a:stretch/>
        </p:blipFill>
        <p:spPr>
          <a:xfrm>
            <a:off x="7071357" y="3790765"/>
            <a:ext cx="5120643" cy="273432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57453" y="266328"/>
            <a:ext cx="7747442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+mn-lt"/>
              </a:rPr>
              <a:t>Les journées</a:t>
            </a:r>
          </a:p>
          <a:p>
            <a:r>
              <a:rPr lang="fr-FR" sz="8000" dirty="0" smtClean="0">
                <a:solidFill>
                  <a:schemeClr val="bg1"/>
                </a:solidFill>
                <a:latin typeface="+mn-lt"/>
              </a:rPr>
              <a:t>SQL</a:t>
            </a:r>
            <a:r>
              <a:rPr lang="fr-FR" sz="8000" baseline="0" dirty="0" smtClean="0">
                <a:solidFill>
                  <a:schemeClr val="bg1"/>
                </a:solidFill>
                <a:latin typeface="+mn-lt"/>
              </a:rPr>
              <a:t> Server 2013</a:t>
            </a:r>
            <a:r>
              <a:rPr lang="fr-FR" sz="3600" baseline="0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8000" baseline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25087"/>
            <a:ext cx="286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Un événement organisé</a:t>
            </a:r>
            <a:r>
              <a:rPr lang="fr-FR" sz="1400" baseline="0" dirty="0" smtClean="0">
                <a:solidFill>
                  <a:schemeClr val="bg1"/>
                </a:solidFill>
              </a:rPr>
              <a:t> par GUSS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Blue">
    <p:bg>
      <p:bgPr>
        <a:solidFill>
          <a:srgbClr val="B91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2"/>
          <a:stretch/>
        </p:blipFill>
        <p:spPr>
          <a:xfrm>
            <a:off x="7071357" y="3790765"/>
            <a:ext cx="5120643" cy="273432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57453" y="266328"/>
            <a:ext cx="39596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+mn-lt"/>
              </a:rPr>
              <a:t>Les journées</a:t>
            </a:r>
          </a:p>
          <a:p>
            <a:r>
              <a:rPr lang="fr-FR" sz="4000" dirty="0" smtClean="0">
                <a:solidFill>
                  <a:schemeClr val="bg1"/>
                </a:solidFill>
                <a:latin typeface="+mn-lt"/>
              </a:rPr>
              <a:t>SQL</a:t>
            </a:r>
            <a:r>
              <a:rPr lang="fr-FR" sz="4000" baseline="0" dirty="0" smtClean="0">
                <a:solidFill>
                  <a:schemeClr val="bg1"/>
                </a:solidFill>
                <a:latin typeface="+mn-lt"/>
              </a:rPr>
              <a:t> Server 2013</a:t>
            </a:r>
            <a:r>
              <a:rPr lang="fr-FR" sz="1400" baseline="0" dirty="0" smtClean="0">
                <a:solidFill>
                  <a:schemeClr val="bg1"/>
                </a:solidFill>
                <a:latin typeface="+mn-lt"/>
              </a:rPr>
              <a:t> </a:t>
            </a:r>
            <a:endParaRPr lang="fr-FR" sz="4000" baseline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25087"/>
            <a:ext cx="2863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Un événement organisé</a:t>
            </a:r>
            <a:r>
              <a:rPr lang="fr-FR" sz="1400" baseline="0" dirty="0" smtClean="0">
                <a:solidFill>
                  <a:schemeClr val="bg1"/>
                </a:solidFill>
              </a:rPr>
              <a:t> par GUSS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7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4744"/>
            <a:ext cx="5386917" cy="639761"/>
          </a:xfrm>
        </p:spPr>
        <p:txBody>
          <a:bodyPr anchor="b"/>
          <a:lstStyle>
            <a:lvl1pPr marL="0" indent="0">
              <a:buNone/>
              <a:defRPr sz="2667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64505"/>
            <a:ext cx="5386917" cy="435279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24744"/>
            <a:ext cx="5389033" cy="639761"/>
          </a:xfrm>
        </p:spPr>
        <p:txBody>
          <a:bodyPr anchor="b"/>
          <a:lstStyle>
            <a:lvl1pPr marL="0" indent="0">
              <a:buNone/>
              <a:defRPr sz="2667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764505"/>
            <a:ext cx="5389033" cy="4352793"/>
          </a:xfr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59008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5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247040" cy="657556"/>
          </a:xfrm>
        </p:spPr>
        <p:txBody>
          <a:bodyPr/>
          <a:lstStyle>
            <a:lvl1pPr algn="l">
              <a:defRPr sz="4800" b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5987092"/>
            <a:ext cx="1045775" cy="3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88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85987"/>
            <a:ext cx="10972800" cy="8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32452"/>
            <a:ext cx="10972800" cy="500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05331"/>
            <a:ext cx="12192000" cy="452669"/>
          </a:xfrm>
          <a:prstGeom prst="rect">
            <a:avLst/>
          </a:prstGeom>
          <a:solidFill>
            <a:srgbClr val="B9141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1867" dirty="0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#JSS2013</a:t>
            </a:r>
            <a:endParaRPr lang="fr-FR" sz="1867" dirty="0">
              <a:solidFill>
                <a:schemeClr val="bg1"/>
              </a:solidFill>
              <a:latin typeface="+mn-lt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251" y="5752909"/>
            <a:ext cx="2087749" cy="6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3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b="0" kern="1200" cap="none" spc="-133" baseline="0" dirty="0" smtClean="0">
          <a:ln w="3175">
            <a:noFill/>
          </a:ln>
          <a:solidFill>
            <a:schemeClr val="tx1">
              <a:lumMod val="75000"/>
              <a:lumOff val="25000"/>
            </a:schemeClr>
          </a:solidFill>
          <a:effectLst/>
          <a:latin typeface="+mj-lt"/>
          <a:ea typeface="+mn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85987"/>
            <a:ext cx="10972800" cy="8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32452"/>
            <a:ext cx="10972800" cy="500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05331"/>
            <a:ext cx="12192000" cy="452669"/>
          </a:xfrm>
          <a:prstGeom prst="rect">
            <a:avLst/>
          </a:prstGeom>
          <a:solidFill>
            <a:srgbClr val="B9141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1867" dirty="0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#JSS2013</a:t>
            </a:r>
            <a:endParaRPr lang="fr-FR" sz="1867" dirty="0">
              <a:solidFill>
                <a:schemeClr val="bg1"/>
              </a:solidFill>
              <a:latin typeface="+mn-lt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251" y="5752909"/>
            <a:ext cx="2087749" cy="6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5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b="0" kern="1200" cap="none" spc="-133" baseline="0" dirty="0" smtClean="0">
          <a:ln w="3175">
            <a:noFill/>
          </a:ln>
          <a:solidFill>
            <a:schemeClr val="tx1">
              <a:lumMod val="75000"/>
              <a:lumOff val="25000"/>
            </a:schemeClr>
          </a:solidFill>
          <a:effectLst/>
          <a:latin typeface="+mj-lt"/>
          <a:ea typeface="+mn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85987"/>
            <a:ext cx="10972800" cy="8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32452"/>
            <a:ext cx="10972800" cy="500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05331"/>
            <a:ext cx="12192000" cy="452669"/>
          </a:xfrm>
          <a:prstGeom prst="rect">
            <a:avLst/>
          </a:prstGeom>
          <a:solidFill>
            <a:srgbClr val="B9141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1867" dirty="0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#JSS2013</a:t>
            </a:r>
            <a:endParaRPr lang="fr-FR" sz="1867" dirty="0">
              <a:solidFill>
                <a:schemeClr val="bg1"/>
              </a:solidFill>
              <a:latin typeface="+mn-lt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251" y="5752909"/>
            <a:ext cx="2087749" cy="6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8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b="0" kern="1200" cap="none" spc="-133" baseline="0" dirty="0" smtClean="0">
          <a:ln w="3175">
            <a:noFill/>
          </a:ln>
          <a:solidFill>
            <a:schemeClr val="tx1">
              <a:lumMod val="75000"/>
              <a:lumOff val="25000"/>
            </a:schemeClr>
          </a:solidFill>
          <a:effectLst/>
          <a:latin typeface="+mj-lt"/>
          <a:ea typeface="+mn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85987"/>
            <a:ext cx="10972800" cy="8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32452"/>
            <a:ext cx="10972800" cy="500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05331"/>
            <a:ext cx="12192000" cy="452669"/>
          </a:xfrm>
          <a:prstGeom prst="rect">
            <a:avLst/>
          </a:prstGeom>
          <a:solidFill>
            <a:srgbClr val="B9141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1867" dirty="0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#JSS2013</a:t>
            </a:r>
            <a:endParaRPr lang="fr-FR" sz="1867" dirty="0">
              <a:solidFill>
                <a:schemeClr val="bg1"/>
              </a:solidFill>
              <a:latin typeface="+mn-lt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251" y="5752909"/>
            <a:ext cx="2087749" cy="6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8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b="0" kern="1200" cap="none" spc="-133" baseline="0" dirty="0" smtClean="0">
          <a:ln w="3175">
            <a:noFill/>
          </a:ln>
          <a:solidFill>
            <a:schemeClr val="tx1">
              <a:lumMod val="75000"/>
              <a:lumOff val="25000"/>
            </a:schemeClr>
          </a:solidFill>
          <a:effectLst/>
          <a:latin typeface="+mj-lt"/>
          <a:ea typeface="+mn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85987"/>
            <a:ext cx="10972800" cy="8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32452"/>
            <a:ext cx="10972800" cy="500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05331"/>
            <a:ext cx="12192000" cy="452669"/>
          </a:xfrm>
          <a:prstGeom prst="rect">
            <a:avLst/>
          </a:prstGeom>
          <a:solidFill>
            <a:srgbClr val="B9141A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1867" dirty="0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#JSS2013</a:t>
            </a:r>
            <a:endParaRPr lang="fr-FR" sz="1867" dirty="0">
              <a:solidFill>
                <a:schemeClr val="bg1"/>
              </a:solidFill>
              <a:latin typeface="+mn-lt"/>
              <a:cs typeface="Segoe UI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251" y="5752909"/>
            <a:ext cx="2087749" cy="6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8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b="0" kern="1200" cap="none" spc="-133" baseline="0" dirty="0" smtClean="0">
          <a:ln w="3175">
            <a:noFill/>
          </a:ln>
          <a:solidFill>
            <a:schemeClr val="tx1">
              <a:lumMod val="75000"/>
              <a:lumOff val="25000"/>
            </a:schemeClr>
          </a:solidFill>
          <a:effectLst/>
          <a:latin typeface="+mj-lt"/>
          <a:ea typeface="+mn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8317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3"/>
          </p:nvPr>
        </p:nvSpPr>
        <p:spPr>
          <a:xfrm>
            <a:off x="609600" y="1124745"/>
            <a:ext cx="7873046" cy="5204089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SQL Server Agent : service qui automatise des tâches d’administration comme des </a:t>
            </a:r>
            <a:r>
              <a:rPr lang="fr-FR" dirty="0" smtClean="0"/>
              <a:t>travaux métiers</a:t>
            </a: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4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dirty="0"/>
              <a:t>Les questions du </a:t>
            </a:r>
            <a:r>
              <a:rPr lang="fr-FR" dirty="0" smtClean="0"/>
              <a:t>DBA</a:t>
            </a: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dirty="0"/>
              <a:t>Comment savoir si les </a:t>
            </a:r>
            <a:r>
              <a:rPr lang="fr-FR" dirty="0" smtClean="0"/>
              <a:t>travaux fonctionnent </a:t>
            </a:r>
            <a:r>
              <a:rPr lang="fr-FR" dirty="0"/>
              <a:t>correctement ?</a:t>
            </a:r>
          </a:p>
          <a:p>
            <a:pPr lvl="1"/>
            <a:r>
              <a:rPr lang="fr-FR" dirty="0"/>
              <a:t>Comment être sûr que toutes mes bases de données sont sauvegardées 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jobs de l’agent SQL Server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e 10"/>
          <p:cNvGrpSpPr/>
          <p:nvPr/>
        </p:nvGrpSpPr>
        <p:grpSpPr>
          <a:xfrm>
            <a:off x="8925753" y="932723"/>
            <a:ext cx="2984027" cy="4235875"/>
            <a:chOff x="8855873" y="110700"/>
            <a:chExt cx="1206267" cy="1712316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5873" y="132899"/>
              <a:ext cx="948169" cy="1681481"/>
            </a:xfrm>
            <a:prstGeom prst="rect">
              <a:avLst/>
            </a:prstGeom>
          </p:spPr>
        </p:pic>
        <p:pic>
          <p:nvPicPr>
            <p:cNvPr id="5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0261" y="1093774"/>
              <a:ext cx="912903" cy="72924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848" y="110700"/>
              <a:ext cx="748292" cy="851987"/>
            </a:xfrm>
            <a:prstGeom prst="rect">
              <a:avLst/>
            </a:prstGeom>
          </p:spPr>
        </p:pic>
      </p:grpSp>
      <p:pic>
        <p:nvPicPr>
          <p:cNvPr id="8" name="Picture 2" descr="C:\Users\Greg\Desktop\Current Projects\SQL Server 2008 R2 eCourse and Metro\MSL Object Library\Question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3" y="4811933"/>
            <a:ext cx="928914" cy="110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092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FR" dirty="0" smtClean="0"/>
              <a:t>Quelques solutions</a:t>
            </a:r>
          </a:p>
          <a:p>
            <a:pPr lvl="1"/>
            <a:r>
              <a:rPr lang="fr-FR" dirty="0" smtClean="0"/>
              <a:t>Alerte par messagerie électronique</a:t>
            </a:r>
            <a:r>
              <a:rPr lang="fr-FR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fr-FR" dirty="0" smtClean="0"/>
              <a:t>Visionneuse des journaux de travaux SSMS </a:t>
            </a:r>
            <a:r>
              <a:rPr lang="fr-FR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fr-FR" dirty="0" smtClean="0"/>
              <a:t>Requête SQL </a:t>
            </a:r>
            <a:r>
              <a:rPr lang="fr-FR" dirty="0" err="1" smtClean="0"/>
              <a:t>multi-serveurs</a:t>
            </a:r>
            <a:r>
              <a:rPr lang="fr-FR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fr-FR" dirty="0" smtClean="0"/>
              <a:t>Observateur d’événements</a:t>
            </a:r>
          </a:p>
          <a:p>
            <a:pPr lvl="1"/>
            <a:r>
              <a:rPr lang="fr-FR" dirty="0" smtClean="0"/>
              <a:t>Outils de supervision (System Center)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jobs de l’agent SQL Server </a:t>
            </a:r>
            <a:endParaRPr lang="fr-FR" dirty="0"/>
          </a:p>
        </p:txBody>
      </p:sp>
      <p:grpSp>
        <p:nvGrpSpPr>
          <p:cNvPr id="4" name="Groupe 9"/>
          <p:cNvGrpSpPr/>
          <p:nvPr/>
        </p:nvGrpSpPr>
        <p:grpSpPr>
          <a:xfrm>
            <a:off x="10541193" y="3429000"/>
            <a:ext cx="1384355" cy="1965115"/>
            <a:chOff x="8855873" y="110700"/>
            <a:chExt cx="1206267" cy="171231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5873" y="132899"/>
              <a:ext cx="948169" cy="1681481"/>
            </a:xfrm>
            <a:prstGeom prst="rect">
              <a:avLst/>
            </a:prstGeom>
          </p:spPr>
        </p:pic>
        <p:pic>
          <p:nvPicPr>
            <p:cNvPr id="6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0261" y="1093774"/>
              <a:ext cx="912903" cy="7292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848" y="110700"/>
              <a:ext cx="748292" cy="851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5339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3"/>
          </p:nvPr>
        </p:nvSpPr>
        <p:spPr>
          <a:xfrm>
            <a:off x="609600" y="1124745"/>
            <a:ext cx="9327808" cy="5204089"/>
          </a:xfrm>
        </p:spPr>
        <p:txBody>
          <a:bodyPr>
            <a:normAutofit/>
          </a:bodyPr>
          <a:lstStyle/>
          <a:p>
            <a:r>
              <a:rPr lang="fr-FR" dirty="0"/>
              <a:t>Kankuru</a:t>
            </a:r>
            <a:endParaRPr lang="fr-FR" sz="3667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dirty="0" smtClean="0"/>
              <a:t>Dashboard </a:t>
            </a:r>
            <a:r>
              <a:rPr lang="fr-FR" dirty="0" smtClean="0">
                <a:solidFill>
                  <a:srgbClr val="FF0000"/>
                </a:solidFill>
              </a:rPr>
              <a:t>*</a:t>
            </a:r>
            <a:endParaRPr lang="fr-FR" sz="26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dirty="0"/>
              <a:t>Job Gantt </a:t>
            </a:r>
            <a:r>
              <a:rPr lang="fr-FR" dirty="0">
                <a:solidFill>
                  <a:srgbClr val="FF0000"/>
                </a:solidFill>
              </a:rPr>
              <a:t>* 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Backup </a:t>
            </a:r>
            <a:r>
              <a:rPr lang="fr-FR" dirty="0" err="1"/>
              <a:t>History</a:t>
            </a:r>
            <a:r>
              <a:rPr lang="fr-FR" dirty="0"/>
              <a:t> </a:t>
            </a:r>
            <a:r>
              <a:rPr lang="fr-FR" dirty="0" smtClean="0">
                <a:solidFill>
                  <a:srgbClr val="FF0000"/>
                </a:solidFill>
              </a:rPr>
              <a:t>*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jobs de l’agent SQL Server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408" y="275167"/>
            <a:ext cx="1938337" cy="1662112"/>
          </a:xfrm>
          <a:prstGeom prst="rect">
            <a:avLst/>
          </a:prstGeom>
        </p:spPr>
      </p:pic>
      <p:grpSp>
        <p:nvGrpSpPr>
          <p:cNvPr id="5" name="Groupe 10"/>
          <p:cNvGrpSpPr/>
          <p:nvPr/>
        </p:nvGrpSpPr>
        <p:grpSpPr>
          <a:xfrm>
            <a:off x="10491390" y="3429000"/>
            <a:ext cx="1384355" cy="1965115"/>
            <a:chOff x="8855873" y="110700"/>
            <a:chExt cx="1206267" cy="17123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5873" y="132899"/>
              <a:ext cx="948169" cy="1681481"/>
            </a:xfrm>
            <a:prstGeom prst="rect">
              <a:avLst/>
            </a:prstGeom>
          </p:spPr>
        </p:pic>
        <p:pic>
          <p:nvPicPr>
            <p:cNvPr id="7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0261" y="1093774"/>
              <a:ext cx="912903" cy="729242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848" y="110700"/>
              <a:ext cx="748292" cy="851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832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jobs de l’agent SQL Server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Monitoring vs Kankuru</a:t>
            </a:r>
          </a:p>
        </p:txBody>
      </p:sp>
      <p:grpSp>
        <p:nvGrpSpPr>
          <p:cNvPr id="4" name="Groupe 9"/>
          <p:cNvGrpSpPr/>
          <p:nvPr/>
        </p:nvGrpSpPr>
        <p:grpSpPr>
          <a:xfrm>
            <a:off x="10663113" y="3429000"/>
            <a:ext cx="1384355" cy="1965115"/>
            <a:chOff x="8855873" y="110700"/>
            <a:chExt cx="1206267" cy="171231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5873" y="132899"/>
              <a:ext cx="948169" cy="1681481"/>
            </a:xfrm>
            <a:prstGeom prst="rect">
              <a:avLst/>
            </a:prstGeom>
          </p:spPr>
        </p:pic>
        <p:pic>
          <p:nvPicPr>
            <p:cNvPr id="6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0261" y="1093774"/>
              <a:ext cx="912903" cy="7292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848" y="110700"/>
              <a:ext cx="748292" cy="851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45177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/>
              <a:t> - Lenteurs </a:t>
            </a:r>
            <a:r>
              <a:rPr lang="fr-FR" dirty="0"/>
              <a:t>applicatives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Monitoring</a:t>
            </a:r>
            <a:r>
              <a:rPr lang="fr-FR"/>
              <a:t> vs Kankuru</a:t>
            </a:r>
            <a:endParaRPr lang="fr-FR" dirty="0"/>
          </a:p>
        </p:txBody>
      </p:sp>
      <p:grpSp>
        <p:nvGrpSpPr>
          <p:cNvPr id="4" name="Group 3"/>
          <p:cNvGrpSpPr/>
          <p:nvPr/>
        </p:nvGrpSpPr>
        <p:grpSpPr>
          <a:xfrm>
            <a:off x="10674977" y="273407"/>
            <a:ext cx="1302613" cy="1755537"/>
            <a:chOff x="6655429" y="4759139"/>
            <a:chExt cx="1296995" cy="17479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429" y="4759139"/>
              <a:ext cx="985659" cy="17479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772" y="5594547"/>
              <a:ext cx="750652" cy="91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8527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3"/>
          </p:nvPr>
        </p:nvSpPr>
        <p:spPr>
          <a:xfrm>
            <a:off x="609600" y="1124745"/>
            <a:ext cx="8300048" cy="5204089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Les utilisateurs se plaignent de lenteurs applicatives et soupçonnent fortement les performances des bases de données.</a:t>
            </a: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dirty="0"/>
              <a:t>Les questions du </a:t>
            </a:r>
            <a:r>
              <a:rPr lang="fr-FR" dirty="0" smtClean="0"/>
              <a:t>DBA</a:t>
            </a: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dirty="0"/>
              <a:t>Quels sont les outils à ma disposition pour vérifier la santé des performances de mes instances ?</a:t>
            </a:r>
          </a:p>
          <a:p>
            <a:pPr lvl="1"/>
            <a:r>
              <a:rPr lang="fr-FR" dirty="0"/>
              <a:t>Comment détecter les lenteurs ? Requêtes lentes </a:t>
            </a:r>
            <a:r>
              <a:rPr lang="fr-FR" dirty="0" smtClean="0"/>
              <a:t>dues à </a:t>
            </a:r>
            <a:r>
              <a:rPr lang="fr-FR" dirty="0"/>
              <a:t>un manque d’index ?</a:t>
            </a:r>
          </a:p>
          <a:p>
            <a:pPr lvl="1"/>
            <a:r>
              <a:rPr lang="fr-FR" dirty="0"/>
              <a:t>Comment trouver des pistes d’optimisation 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Lenteurs </a:t>
            </a:r>
            <a:r>
              <a:rPr lang="fr-FR" dirty="0"/>
              <a:t>applicatives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09648" y="1805649"/>
            <a:ext cx="2850981" cy="3842280"/>
            <a:chOff x="6655429" y="4759139"/>
            <a:chExt cx="1296995" cy="17479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429" y="4759139"/>
              <a:ext cx="985659" cy="17479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772" y="5594547"/>
              <a:ext cx="750652" cy="912557"/>
            </a:xfrm>
            <a:prstGeom prst="rect">
              <a:avLst/>
            </a:prstGeom>
          </p:spPr>
        </p:pic>
      </p:grpSp>
      <p:pic>
        <p:nvPicPr>
          <p:cNvPr id="7" name="Picture 2" descr="C:\Users\Greg\Desktop\Current Projects\SQL Server 2008 R2 eCourse and Metro\MSL Object Library\Question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3" y="4811933"/>
            <a:ext cx="928914" cy="110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480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FR" dirty="0" smtClean="0"/>
              <a:t>Quelques solutions</a:t>
            </a:r>
          </a:p>
          <a:p>
            <a:pPr lvl="1"/>
            <a:r>
              <a:rPr lang="fr-FR" dirty="0" err="1" smtClean="0"/>
              <a:t>Perfmon</a:t>
            </a:r>
            <a:r>
              <a:rPr lang="fr-FR" dirty="0" smtClean="0"/>
              <a:t> et </a:t>
            </a:r>
            <a:r>
              <a:rPr lang="fr-FR" dirty="0" err="1" smtClean="0"/>
              <a:t>Activity</a:t>
            </a:r>
            <a:r>
              <a:rPr lang="fr-FR" dirty="0" smtClean="0"/>
              <a:t> Monitor </a:t>
            </a:r>
            <a:r>
              <a:rPr lang="fr-FR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fr-FR" dirty="0" smtClean="0"/>
              <a:t>SQL Profiler </a:t>
            </a:r>
            <a:r>
              <a:rPr lang="fr-FR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fr-FR" dirty="0" smtClean="0"/>
              <a:t>Les index manquants</a:t>
            </a:r>
          </a:p>
          <a:p>
            <a:pPr lvl="1"/>
            <a:r>
              <a:rPr lang="fr-FR" dirty="0" smtClean="0"/>
              <a:t>Rapports SSMS </a:t>
            </a:r>
            <a:r>
              <a:rPr lang="fr-FR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fr-FR" dirty="0" err="1" smtClean="0"/>
              <a:t>Database</a:t>
            </a:r>
            <a:r>
              <a:rPr lang="fr-FR" dirty="0" smtClean="0"/>
              <a:t> </a:t>
            </a:r>
            <a:r>
              <a:rPr lang="fr-FR" dirty="0" err="1"/>
              <a:t>Engine</a:t>
            </a:r>
            <a:r>
              <a:rPr lang="fr-FR" dirty="0"/>
              <a:t> </a:t>
            </a:r>
            <a:r>
              <a:rPr lang="fr-FR" dirty="0" err="1" smtClean="0"/>
              <a:t>Tuning</a:t>
            </a:r>
            <a:r>
              <a:rPr lang="fr-FR" dirty="0" smtClean="0"/>
              <a:t> </a:t>
            </a:r>
            <a:r>
              <a:rPr lang="fr-FR" dirty="0" err="1" smtClean="0"/>
              <a:t>Advisor</a:t>
            </a:r>
            <a:endParaRPr lang="fr-FR" dirty="0" smtClean="0"/>
          </a:p>
          <a:p>
            <a:pPr lvl="1"/>
            <a:r>
              <a:rPr lang="fr-FR" dirty="0" smtClean="0"/>
              <a:t>Data </a:t>
            </a:r>
            <a:r>
              <a:rPr lang="fr-FR" dirty="0" err="1" smtClean="0"/>
              <a:t>collector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Lenteurs applicatives</a:t>
            </a:r>
            <a:endParaRPr lang="fr-FR" dirty="0"/>
          </a:p>
        </p:txBody>
      </p:sp>
      <p:grpSp>
        <p:nvGrpSpPr>
          <p:cNvPr id="7" name="Group 3"/>
          <p:cNvGrpSpPr/>
          <p:nvPr/>
        </p:nvGrpSpPr>
        <p:grpSpPr>
          <a:xfrm>
            <a:off x="10670026" y="3429000"/>
            <a:ext cx="1302613" cy="1755537"/>
            <a:chOff x="6655429" y="4759139"/>
            <a:chExt cx="1296995" cy="1747966"/>
          </a:xfrm>
        </p:grpSpPr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429" y="4759139"/>
              <a:ext cx="985659" cy="1747966"/>
            </a:xfrm>
            <a:prstGeom prst="rect">
              <a:avLst/>
            </a:prstGeom>
          </p:spPr>
        </p:pic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772" y="5594547"/>
              <a:ext cx="750652" cy="91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3960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FR" dirty="0"/>
              <a:t>Kankuru</a:t>
            </a:r>
          </a:p>
          <a:p>
            <a:pPr lvl="1"/>
            <a:r>
              <a:rPr lang="fr-FR" dirty="0"/>
              <a:t>Instance </a:t>
            </a:r>
            <a:r>
              <a:rPr lang="fr-FR" dirty="0" smtClean="0"/>
              <a:t>Dashboard </a:t>
            </a:r>
            <a:r>
              <a:rPr lang="fr-FR" dirty="0">
                <a:solidFill>
                  <a:srgbClr val="FF0000"/>
                </a:solidFill>
              </a:rPr>
              <a:t>*</a:t>
            </a:r>
            <a:endParaRPr lang="fr-FR" dirty="0" smtClean="0"/>
          </a:p>
          <a:p>
            <a:pPr lvl="1"/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/>
              <a:t>+ Live </a:t>
            </a:r>
            <a:r>
              <a:rPr lang="fr-FR" dirty="0" smtClean="0"/>
              <a:t>Session</a:t>
            </a:r>
            <a:endParaRPr lang="fr-FR" dirty="0"/>
          </a:p>
          <a:p>
            <a:pPr lvl="1"/>
            <a:r>
              <a:rPr lang="fr-FR" dirty="0"/>
              <a:t>TOP 50 SP + </a:t>
            </a:r>
            <a:r>
              <a:rPr lang="fr-FR" dirty="0" err="1" smtClean="0"/>
              <a:t>Queries</a:t>
            </a:r>
            <a:r>
              <a:rPr lang="fr-FR" dirty="0">
                <a:solidFill>
                  <a:srgbClr val="FF0000"/>
                </a:solidFill>
              </a:rPr>
              <a:t> *</a:t>
            </a:r>
            <a:endParaRPr lang="fr-FR" dirty="0" smtClean="0"/>
          </a:p>
          <a:p>
            <a:pPr lvl="1"/>
            <a:r>
              <a:rPr lang="fr-FR" dirty="0" err="1" smtClean="0"/>
              <a:t>Wait</a:t>
            </a:r>
            <a:r>
              <a:rPr lang="fr-FR" dirty="0" smtClean="0"/>
              <a:t> </a:t>
            </a:r>
            <a:r>
              <a:rPr lang="fr-FR" dirty="0" err="1"/>
              <a:t>Stats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Lenteurs applicatives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915" y="101666"/>
            <a:ext cx="1938338" cy="1662113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>
            <a:off x="10482987" y="3429000"/>
            <a:ext cx="1302613" cy="1755537"/>
            <a:chOff x="6655429" y="4759139"/>
            <a:chExt cx="1296995" cy="1747966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429" y="4759139"/>
              <a:ext cx="985659" cy="1747966"/>
            </a:xfrm>
            <a:prstGeom prst="rect">
              <a:avLst/>
            </a:prstGeom>
          </p:spPr>
        </p:pic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772" y="5594547"/>
              <a:ext cx="750652" cy="91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44346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Lenteurs applicatives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Monitoring vs Kankuru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776706" y="3429000"/>
            <a:ext cx="1302613" cy="1755537"/>
            <a:chOff x="6655429" y="4759139"/>
            <a:chExt cx="1296995" cy="17479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429" y="4759139"/>
              <a:ext cx="985659" cy="17479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772" y="5594547"/>
              <a:ext cx="750652" cy="91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18188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/>
              <a:t> - Espace </a:t>
            </a:r>
            <a:r>
              <a:rPr lang="fr-FR" dirty="0"/>
              <a:t>disponible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Monitoring vs Kankuru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9439506" y="298548"/>
            <a:ext cx="2387609" cy="1170512"/>
            <a:chOff x="6187422" y="5046459"/>
            <a:chExt cx="2387609" cy="11705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422" y="5046459"/>
              <a:ext cx="1957329" cy="11705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471" y="5170800"/>
              <a:ext cx="860560" cy="1046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50118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999232"/>
            <a:ext cx="77297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Monitoring vs Kankuru</a:t>
            </a:r>
          </a:p>
          <a:p>
            <a:pPr marL="268288"/>
            <a:r>
              <a:rPr lang="fr-FR" sz="2800" dirty="0" smtClean="0">
                <a:solidFill>
                  <a:schemeClr val="bg1"/>
                </a:solidFill>
              </a:rPr>
              <a:t>Grégory Boge</a:t>
            </a:r>
          </a:p>
          <a:p>
            <a:pPr marL="268288"/>
            <a:r>
              <a:rPr lang="fr-FR" sz="2800" dirty="0" smtClean="0">
                <a:solidFill>
                  <a:schemeClr val="bg1"/>
                </a:solidFill>
              </a:rPr>
              <a:t>Philippe Geiger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941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3"/>
          </p:nvPr>
        </p:nvSpPr>
        <p:spPr>
          <a:xfrm>
            <a:off x="609600" y="1124745"/>
            <a:ext cx="8397240" cy="520408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Suivre les espaces disques et les tailles </a:t>
            </a:r>
            <a:r>
              <a:rPr lang="fr-FR" dirty="0" smtClean="0"/>
              <a:t>des fichiers</a:t>
            </a:r>
          </a:p>
          <a:p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dirty="0"/>
              <a:t>Les questions du DBA</a:t>
            </a:r>
          </a:p>
          <a:p>
            <a:pPr lvl="1"/>
            <a:r>
              <a:rPr lang="fr-FR" dirty="0" smtClean="0"/>
              <a:t>Comment éviter l’arrêt de</a:t>
            </a:r>
          </a:p>
          <a:p>
            <a:pPr marL="609585" lvl="1" indent="0">
              <a:buNone/>
            </a:pPr>
            <a:r>
              <a:rPr lang="fr-FR" dirty="0" smtClean="0"/>
              <a:t>service par défaut d’espace ?</a:t>
            </a:r>
            <a:endParaRPr lang="fr-FR" dirty="0"/>
          </a:p>
          <a:p>
            <a:pPr lvl="1"/>
            <a:r>
              <a:rPr lang="fr-FR" dirty="0"/>
              <a:t>Comment être alerté en cas </a:t>
            </a:r>
          </a:p>
          <a:p>
            <a:pPr marL="609585" lvl="1" indent="0">
              <a:buNone/>
            </a:pPr>
            <a:r>
              <a:rPr lang="fr-FR" dirty="0"/>
              <a:t>d’espace faible ?</a:t>
            </a:r>
          </a:p>
          <a:p>
            <a:pPr lvl="1"/>
            <a:r>
              <a:rPr lang="fr-FR" dirty="0" smtClean="0"/>
              <a:t>Quelle est la tendance ?</a:t>
            </a:r>
            <a:endParaRPr lang="fr-FR" dirty="0"/>
          </a:p>
          <a:p>
            <a:pPr marL="609585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Espace </a:t>
            </a:r>
            <a:r>
              <a:rPr lang="fr-FR" dirty="0"/>
              <a:t>disponible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Groupe 9"/>
          <p:cNvGrpSpPr/>
          <p:nvPr/>
        </p:nvGrpSpPr>
        <p:grpSpPr>
          <a:xfrm>
            <a:off x="7555981" y="3307080"/>
            <a:ext cx="4271134" cy="2093900"/>
            <a:chOff x="6187422" y="5046459"/>
            <a:chExt cx="2387609" cy="11705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422" y="5046459"/>
              <a:ext cx="1957329" cy="11705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471" y="5170800"/>
              <a:ext cx="860560" cy="1046171"/>
            </a:xfrm>
            <a:prstGeom prst="rect">
              <a:avLst/>
            </a:prstGeom>
          </p:spPr>
        </p:pic>
      </p:grpSp>
      <p:pic>
        <p:nvPicPr>
          <p:cNvPr id="7" name="Picture 2" descr="C:\Users\Greg\Desktop\Current Projects\SQL Server 2008 R2 eCourse and Metro\MSL Object Library\QuestionMa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3" y="4811933"/>
            <a:ext cx="928914" cy="110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1242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3"/>
          </p:nvPr>
        </p:nvSpPr>
        <p:spPr>
          <a:xfrm>
            <a:off x="609600" y="1124745"/>
            <a:ext cx="9057631" cy="5204089"/>
          </a:xfrm>
        </p:spPr>
        <p:txBody>
          <a:bodyPr>
            <a:normAutofit/>
          </a:bodyPr>
          <a:lstStyle/>
          <a:p>
            <a:r>
              <a:rPr lang="fr-FR" dirty="0"/>
              <a:t>Quelques </a:t>
            </a:r>
            <a:r>
              <a:rPr lang="fr-FR" dirty="0" smtClean="0"/>
              <a:t>solutions</a:t>
            </a:r>
            <a:endParaRPr lang="fr-F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dirty="0"/>
              <a:t>Data </a:t>
            </a:r>
            <a:r>
              <a:rPr lang="fr-FR" dirty="0" err="1"/>
              <a:t>Collector</a:t>
            </a:r>
            <a:r>
              <a:rPr lang="fr-FR" dirty="0"/>
              <a:t> </a:t>
            </a:r>
            <a:r>
              <a:rPr lang="fr-FR" dirty="0" smtClean="0">
                <a:solidFill>
                  <a:srgbClr val="FF0000"/>
                </a:solidFill>
              </a:rPr>
              <a:t>*</a:t>
            </a:r>
            <a:endParaRPr lang="fr-FR" dirty="0"/>
          </a:p>
          <a:p>
            <a:pPr lvl="1"/>
            <a:r>
              <a:rPr lang="fr-FR" dirty="0" smtClean="0"/>
              <a:t>Scripts </a:t>
            </a:r>
            <a:r>
              <a:rPr lang="fr-FR" dirty="0" err="1" smtClean="0"/>
              <a:t>PowerShell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*</a:t>
            </a:r>
            <a:endParaRPr lang="fr-FR" dirty="0"/>
          </a:p>
          <a:p>
            <a:pPr lvl="1"/>
            <a:r>
              <a:rPr lang="fr-FR" dirty="0" smtClean="0"/>
              <a:t>Outils de supervision (System Center, </a:t>
            </a:r>
            <a:r>
              <a:rPr lang="fr-FR" dirty="0" err="1" smtClean="0"/>
              <a:t>Nagios</a:t>
            </a:r>
            <a:r>
              <a:rPr lang="fr-FR" dirty="0"/>
              <a:t>, </a:t>
            </a:r>
            <a:r>
              <a:rPr lang="fr-FR" dirty="0" err="1"/>
              <a:t>Cacti</a:t>
            </a:r>
            <a:r>
              <a:rPr lang="fr-FR" dirty="0"/>
              <a:t>, Hyperic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Espace disponible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Groupe 8"/>
          <p:cNvGrpSpPr/>
          <p:nvPr/>
        </p:nvGrpSpPr>
        <p:grpSpPr>
          <a:xfrm>
            <a:off x="9667231" y="3429000"/>
            <a:ext cx="2387609" cy="1170512"/>
            <a:chOff x="6187422" y="5046459"/>
            <a:chExt cx="2387609" cy="11705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422" y="5046459"/>
              <a:ext cx="1957329" cy="11705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471" y="5170800"/>
              <a:ext cx="860560" cy="1046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6259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FR" dirty="0" smtClean="0"/>
              <a:t>Kankuru</a:t>
            </a:r>
          </a:p>
          <a:p>
            <a:pPr lvl="1"/>
            <a:r>
              <a:rPr lang="fr-FR" dirty="0" smtClean="0"/>
              <a:t>Dashboard </a:t>
            </a:r>
            <a:r>
              <a:rPr lang="fr-FR" dirty="0">
                <a:solidFill>
                  <a:srgbClr val="FF0000"/>
                </a:solidFill>
              </a:rPr>
              <a:t>*</a:t>
            </a:r>
            <a:endParaRPr lang="fr-FR" dirty="0" smtClean="0"/>
          </a:p>
          <a:p>
            <a:pPr lvl="1"/>
            <a:r>
              <a:rPr lang="fr-FR" dirty="0" smtClean="0"/>
              <a:t>File </a:t>
            </a:r>
            <a:r>
              <a:rPr lang="fr-FR" dirty="0" err="1" smtClean="0"/>
              <a:t>TreeMaps</a:t>
            </a:r>
            <a:r>
              <a:rPr lang="fr-FR" dirty="0">
                <a:solidFill>
                  <a:srgbClr val="FF0000"/>
                </a:solidFill>
              </a:rPr>
              <a:t> *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Evolution des espaces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Espace disponible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915" y="101666"/>
            <a:ext cx="1938338" cy="1662113"/>
          </a:xfrm>
          <a:prstGeom prst="rect">
            <a:avLst/>
          </a:prstGeom>
        </p:spPr>
      </p:pic>
      <p:grpSp>
        <p:nvGrpSpPr>
          <p:cNvPr id="5" name="Groupe 7"/>
          <p:cNvGrpSpPr/>
          <p:nvPr/>
        </p:nvGrpSpPr>
        <p:grpSpPr>
          <a:xfrm>
            <a:off x="9637626" y="3461050"/>
            <a:ext cx="2387609" cy="1170512"/>
            <a:chOff x="6187422" y="5046459"/>
            <a:chExt cx="2387609" cy="1170512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422" y="5046459"/>
              <a:ext cx="1957329" cy="1170512"/>
            </a:xfrm>
            <a:prstGeom prst="rect">
              <a:avLst/>
            </a:prstGeom>
          </p:spPr>
        </p:pic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471" y="5170800"/>
              <a:ext cx="860560" cy="1046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6901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Espace disponible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Monitoring</a:t>
            </a:r>
            <a:r>
              <a:rPr lang="fr-FR"/>
              <a:t> vs Kankuru</a:t>
            </a:r>
          </a:p>
        </p:txBody>
      </p:sp>
      <p:grpSp>
        <p:nvGrpSpPr>
          <p:cNvPr id="4" name="Groupe 6"/>
          <p:cNvGrpSpPr/>
          <p:nvPr/>
        </p:nvGrpSpPr>
        <p:grpSpPr>
          <a:xfrm>
            <a:off x="9607146" y="3429000"/>
            <a:ext cx="2387609" cy="1170512"/>
            <a:chOff x="6187422" y="5046459"/>
            <a:chExt cx="2387609" cy="11705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7422" y="5046459"/>
              <a:ext cx="1957329" cy="11705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471" y="5170800"/>
              <a:ext cx="860560" cy="1046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59307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4 - Livraison </a:t>
            </a:r>
            <a:r>
              <a:rPr lang="fr-FR" dirty="0"/>
              <a:t>de scripts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Monitoring</a:t>
            </a:r>
            <a:r>
              <a:rPr lang="fr-FR"/>
              <a:t> vs Kankuru</a:t>
            </a:r>
          </a:p>
        </p:txBody>
      </p:sp>
      <p:grpSp>
        <p:nvGrpSpPr>
          <p:cNvPr id="24" name="Groupe 24"/>
          <p:cNvGrpSpPr/>
          <p:nvPr/>
        </p:nvGrpSpPr>
        <p:grpSpPr>
          <a:xfrm>
            <a:off x="10153522" y="274321"/>
            <a:ext cx="1753998" cy="2118360"/>
            <a:chOff x="8586591" y="2561933"/>
            <a:chExt cx="3340794" cy="3778302"/>
          </a:xfrm>
        </p:grpSpPr>
        <p:pic>
          <p:nvPicPr>
            <p:cNvPr id="25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8074" y="2610765"/>
              <a:ext cx="1223397" cy="2169570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9491" y="3770285"/>
              <a:ext cx="1177894" cy="940921"/>
            </a:xfrm>
            <a:prstGeom prst="rect">
              <a:avLst/>
            </a:prstGeom>
          </p:spPr>
        </p:pic>
        <p:grpSp>
          <p:nvGrpSpPr>
            <p:cNvPr id="27" name="Group 17"/>
            <p:cNvGrpSpPr/>
            <p:nvPr/>
          </p:nvGrpSpPr>
          <p:grpSpPr>
            <a:xfrm>
              <a:off x="8586591" y="4240745"/>
              <a:ext cx="2751847" cy="2099490"/>
              <a:chOff x="7128844" y="5332246"/>
              <a:chExt cx="1091840" cy="833007"/>
            </a:xfrm>
          </p:grpSpPr>
          <p:pic>
            <p:nvPicPr>
              <p:cNvPr id="2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045" y="5332246"/>
                <a:ext cx="771639" cy="727796"/>
              </a:xfrm>
              <a:prstGeom prst="rect">
                <a:avLst/>
              </a:prstGeom>
            </p:spPr>
          </p:pic>
          <p:pic>
            <p:nvPicPr>
              <p:cNvPr id="3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844" y="5411310"/>
                <a:ext cx="477179" cy="753943"/>
              </a:xfrm>
              <a:prstGeom prst="rect">
                <a:avLst/>
              </a:prstGeom>
            </p:spPr>
          </p:pic>
        </p:grpSp>
        <p:pic>
          <p:nvPicPr>
            <p:cNvPr id="28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9594" y="2561933"/>
              <a:ext cx="805987" cy="1347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54943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3"/>
          </p:nvPr>
        </p:nvSpPr>
        <p:spPr>
          <a:xfrm>
            <a:off x="609600" y="1124745"/>
            <a:ext cx="7296926" cy="5204089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La modification du modèle de données peut souvent entraîner </a:t>
            </a:r>
            <a:r>
              <a:rPr lang="fr-FR" dirty="0" smtClean="0"/>
              <a:t>des </a:t>
            </a:r>
            <a:r>
              <a:rPr lang="fr-FR" dirty="0"/>
              <a:t>effets de bord sur les autres objets.</a:t>
            </a: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dirty="0"/>
              <a:t>Les questions du DBA</a:t>
            </a:r>
          </a:p>
          <a:p>
            <a:pPr lvl="1"/>
            <a:r>
              <a:rPr lang="fr-FR" dirty="0"/>
              <a:t>Comment peut-on valider que le nouveau modèle est toujours fonctionnel ? Quels outils peuvent nous faciliter la </a:t>
            </a:r>
            <a:r>
              <a:rPr lang="fr-FR" dirty="0" smtClean="0"/>
              <a:t>tâche </a:t>
            </a:r>
            <a:r>
              <a:rPr lang="fr-FR" dirty="0"/>
              <a:t>?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A part avec des tests unitaires longs à mettre en place, peut-on automatiser une validation sur l’environnement de recette 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Livraison </a:t>
            </a:r>
            <a:r>
              <a:rPr lang="fr-FR" dirty="0"/>
              <a:t>de scripts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oupe 26"/>
          <p:cNvGrpSpPr/>
          <p:nvPr/>
        </p:nvGrpSpPr>
        <p:grpSpPr>
          <a:xfrm>
            <a:off x="7696200" y="975162"/>
            <a:ext cx="4063545" cy="4907675"/>
            <a:chOff x="8586591" y="2561933"/>
            <a:chExt cx="3340794" cy="3778302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8074" y="2610765"/>
              <a:ext cx="1223397" cy="2169570"/>
            </a:xfrm>
            <a:prstGeom prst="rect">
              <a:avLst/>
            </a:prstGeom>
          </p:spPr>
        </p:pic>
        <p:pic>
          <p:nvPicPr>
            <p:cNvPr id="5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9491" y="3770285"/>
              <a:ext cx="1177894" cy="940921"/>
            </a:xfrm>
            <a:prstGeom prst="rect">
              <a:avLst/>
            </a:prstGeom>
          </p:spPr>
        </p:pic>
        <p:grpSp>
          <p:nvGrpSpPr>
            <p:cNvPr id="6" name="Group 17"/>
            <p:cNvGrpSpPr/>
            <p:nvPr/>
          </p:nvGrpSpPr>
          <p:grpSpPr>
            <a:xfrm>
              <a:off x="8586591" y="4240745"/>
              <a:ext cx="2751847" cy="2099490"/>
              <a:chOff x="7128844" y="5332246"/>
              <a:chExt cx="1091840" cy="833007"/>
            </a:xfrm>
          </p:grpSpPr>
          <p:pic>
            <p:nvPicPr>
              <p:cNvPr id="7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045" y="5332246"/>
                <a:ext cx="771639" cy="727796"/>
              </a:xfrm>
              <a:prstGeom prst="rect">
                <a:avLst/>
              </a:prstGeom>
            </p:spPr>
          </p:pic>
          <p:pic>
            <p:nvPicPr>
              <p:cNvPr id="8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844" y="5411310"/>
                <a:ext cx="477179" cy="753943"/>
              </a:xfrm>
              <a:prstGeom prst="rect">
                <a:avLst/>
              </a:prstGeom>
            </p:spPr>
          </p:pic>
        </p:grpSp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9594" y="2561933"/>
              <a:ext cx="805987" cy="1347150"/>
            </a:xfrm>
            <a:prstGeom prst="rect">
              <a:avLst/>
            </a:prstGeom>
          </p:spPr>
        </p:pic>
      </p:grpSp>
      <p:pic>
        <p:nvPicPr>
          <p:cNvPr id="11" name="Picture 2" descr="C:\Users\Greg\Desktop\Current Projects\SQL Server 2008 R2 eCourse and Metro\MSL Object Library\QuestionMar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3" y="4811933"/>
            <a:ext cx="928914" cy="110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014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3"/>
          </p:nvPr>
        </p:nvSpPr>
        <p:spPr>
          <a:xfrm>
            <a:off x="609600" y="1124745"/>
            <a:ext cx="9312370" cy="5204089"/>
          </a:xfrm>
        </p:spPr>
        <p:txBody>
          <a:bodyPr>
            <a:normAutofit/>
          </a:bodyPr>
          <a:lstStyle/>
          <a:p>
            <a:r>
              <a:rPr lang="fr-FR" dirty="0"/>
              <a:t>Quelques solutions</a:t>
            </a: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fr-FR" dirty="0"/>
              <a:t>Dépendances </a:t>
            </a:r>
            <a:r>
              <a:rPr lang="fr-FR" dirty="0" smtClean="0"/>
              <a:t>d’objets</a:t>
            </a:r>
            <a:r>
              <a:rPr lang="fr-FR" dirty="0">
                <a:solidFill>
                  <a:srgbClr val="FF0000"/>
                </a:solidFill>
              </a:rPr>
              <a:t> *</a:t>
            </a:r>
            <a:endParaRPr lang="fr-FR" dirty="0"/>
          </a:p>
          <a:p>
            <a:pPr lvl="1"/>
            <a:r>
              <a:rPr lang="fr-FR" dirty="0" err="1" smtClean="0"/>
              <a:t>Database</a:t>
            </a:r>
            <a:r>
              <a:rPr lang="fr-FR" dirty="0" smtClean="0"/>
              <a:t> compare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Livraison </a:t>
            </a:r>
            <a:r>
              <a:rPr lang="fr-FR" dirty="0"/>
              <a:t>de scripts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" name="Groupe 22"/>
          <p:cNvGrpSpPr/>
          <p:nvPr/>
        </p:nvGrpSpPr>
        <p:grpSpPr>
          <a:xfrm>
            <a:off x="10031602" y="3429001"/>
            <a:ext cx="1753998" cy="2118360"/>
            <a:chOff x="8586591" y="2561933"/>
            <a:chExt cx="3340794" cy="3778302"/>
          </a:xfrm>
        </p:grpSpPr>
        <p:pic>
          <p:nvPicPr>
            <p:cNvPr id="12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8074" y="2610764"/>
              <a:ext cx="1223397" cy="216957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9491" y="3770285"/>
              <a:ext cx="1177894" cy="940921"/>
            </a:xfrm>
            <a:prstGeom prst="rect">
              <a:avLst/>
            </a:prstGeom>
          </p:spPr>
        </p:pic>
        <p:grpSp>
          <p:nvGrpSpPr>
            <p:cNvPr id="14" name="Group 17"/>
            <p:cNvGrpSpPr/>
            <p:nvPr/>
          </p:nvGrpSpPr>
          <p:grpSpPr>
            <a:xfrm>
              <a:off x="8586591" y="4240745"/>
              <a:ext cx="2751847" cy="2099490"/>
              <a:chOff x="7128844" y="5332246"/>
              <a:chExt cx="1091840" cy="833007"/>
            </a:xfrm>
          </p:grpSpPr>
          <p:pic>
            <p:nvPicPr>
              <p:cNvPr id="16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045" y="5332246"/>
                <a:ext cx="771639" cy="727796"/>
              </a:xfrm>
              <a:prstGeom prst="rect">
                <a:avLst/>
              </a:prstGeom>
            </p:spPr>
          </p:pic>
          <p:pic>
            <p:nvPicPr>
              <p:cNvPr id="17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844" y="5411310"/>
                <a:ext cx="477179" cy="753943"/>
              </a:xfrm>
              <a:prstGeom prst="rect">
                <a:avLst/>
              </a:prstGeom>
            </p:spPr>
          </p:pic>
        </p:grpSp>
        <p:pic>
          <p:nvPicPr>
            <p:cNvPr id="1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9594" y="2561933"/>
              <a:ext cx="805987" cy="1347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8639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3"/>
          </p:nvPr>
        </p:nvSpPr>
        <p:spPr>
          <a:xfrm>
            <a:off x="609600" y="1124745"/>
            <a:ext cx="9312370" cy="5204089"/>
          </a:xfrm>
        </p:spPr>
        <p:txBody>
          <a:bodyPr/>
          <a:lstStyle/>
          <a:p>
            <a:r>
              <a:rPr lang="fr-FR" dirty="0" smtClean="0"/>
              <a:t>Kankuru</a:t>
            </a:r>
          </a:p>
          <a:p>
            <a:pPr lvl="1"/>
            <a:r>
              <a:rPr lang="fr-FR" dirty="0" err="1" smtClean="0"/>
              <a:t>Database</a:t>
            </a:r>
            <a:r>
              <a:rPr lang="fr-FR" dirty="0" smtClean="0"/>
              <a:t> </a:t>
            </a:r>
            <a:r>
              <a:rPr lang="fr-FR" dirty="0" err="1" smtClean="0"/>
              <a:t>Compilator</a:t>
            </a:r>
            <a:r>
              <a:rPr lang="fr-FR" dirty="0">
                <a:solidFill>
                  <a:srgbClr val="FF0000"/>
                </a:solidFill>
              </a:rPr>
              <a:t> *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Livraison de scripts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915" y="101666"/>
            <a:ext cx="1938338" cy="1662113"/>
          </a:xfrm>
          <a:prstGeom prst="rect">
            <a:avLst/>
          </a:prstGeom>
        </p:spPr>
      </p:pic>
      <p:grpSp>
        <p:nvGrpSpPr>
          <p:cNvPr id="29" name="Groupe 13"/>
          <p:cNvGrpSpPr/>
          <p:nvPr/>
        </p:nvGrpSpPr>
        <p:grpSpPr>
          <a:xfrm>
            <a:off x="10031602" y="3429001"/>
            <a:ext cx="1753998" cy="2118360"/>
            <a:chOff x="8586591" y="2561933"/>
            <a:chExt cx="3340794" cy="3778302"/>
          </a:xfrm>
        </p:grpSpPr>
        <p:pic>
          <p:nvPicPr>
            <p:cNvPr id="30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8074" y="2610765"/>
              <a:ext cx="1223397" cy="2169570"/>
            </a:xfrm>
            <a:prstGeom prst="rect">
              <a:avLst/>
            </a:prstGeom>
          </p:spPr>
        </p:pic>
        <p:pic>
          <p:nvPicPr>
            <p:cNvPr id="31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9491" y="3770285"/>
              <a:ext cx="1177894" cy="940921"/>
            </a:xfrm>
            <a:prstGeom prst="rect">
              <a:avLst/>
            </a:prstGeom>
          </p:spPr>
        </p:pic>
        <p:grpSp>
          <p:nvGrpSpPr>
            <p:cNvPr id="32" name="Group 17"/>
            <p:cNvGrpSpPr/>
            <p:nvPr/>
          </p:nvGrpSpPr>
          <p:grpSpPr>
            <a:xfrm>
              <a:off x="8586591" y="4240745"/>
              <a:ext cx="2751847" cy="2099490"/>
              <a:chOff x="7128844" y="5332246"/>
              <a:chExt cx="1091840" cy="833007"/>
            </a:xfrm>
          </p:grpSpPr>
          <p:pic>
            <p:nvPicPr>
              <p:cNvPr id="34" name="Picture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045" y="5332246"/>
                <a:ext cx="771639" cy="727796"/>
              </a:xfrm>
              <a:prstGeom prst="rect">
                <a:avLst/>
              </a:prstGeom>
            </p:spPr>
          </p:pic>
          <p:pic>
            <p:nvPicPr>
              <p:cNvPr id="35" name="Picture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844" y="5411310"/>
                <a:ext cx="477179" cy="753943"/>
              </a:xfrm>
              <a:prstGeom prst="rect">
                <a:avLst/>
              </a:prstGeom>
            </p:spPr>
          </p:pic>
        </p:grpSp>
        <p:pic>
          <p:nvPicPr>
            <p:cNvPr id="33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9594" y="2561933"/>
              <a:ext cx="805987" cy="1347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47210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Livraison</a:t>
            </a:r>
            <a:r>
              <a:rPr lang="fr-FR"/>
              <a:t> de scripts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Monitoring vs Kankuru</a:t>
            </a:r>
          </a:p>
        </p:txBody>
      </p:sp>
      <p:grpSp>
        <p:nvGrpSpPr>
          <p:cNvPr id="21" name="Groupe 22"/>
          <p:cNvGrpSpPr/>
          <p:nvPr/>
        </p:nvGrpSpPr>
        <p:grpSpPr>
          <a:xfrm>
            <a:off x="10031602" y="3429001"/>
            <a:ext cx="1753998" cy="2118360"/>
            <a:chOff x="8586591" y="2561933"/>
            <a:chExt cx="3340794" cy="3778302"/>
          </a:xfrm>
        </p:grpSpPr>
        <p:pic>
          <p:nvPicPr>
            <p:cNvPr id="22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8074" y="2610765"/>
              <a:ext cx="1223397" cy="2169570"/>
            </a:xfrm>
            <a:prstGeom prst="rect">
              <a:avLst/>
            </a:prstGeom>
          </p:spPr>
        </p:pic>
        <p:pic>
          <p:nvPicPr>
            <p:cNvPr id="2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9491" y="3770285"/>
              <a:ext cx="1177894" cy="940921"/>
            </a:xfrm>
            <a:prstGeom prst="rect">
              <a:avLst/>
            </a:prstGeom>
          </p:spPr>
        </p:pic>
        <p:grpSp>
          <p:nvGrpSpPr>
            <p:cNvPr id="24" name="Group 17"/>
            <p:cNvGrpSpPr/>
            <p:nvPr/>
          </p:nvGrpSpPr>
          <p:grpSpPr>
            <a:xfrm>
              <a:off x="8586591" y="4240745"/>
              <a:ext cx="2751847" cy="2099490"/>
              <a:chOff x="7128844" y="5332246"/>
              <a:chExt cx="1091840" cy="833007"/>
            </a:xfrm>
          </p:grpSpPr>
          <p:pic>
            <p:nvPicPr>
              <p:cNvPr id="26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045" y="5332246"/>
                <a:ext cx="771639" cy="727796"/>
              </a:xfrm>
              <a:prstGeom prst="rect">
                <a:avLst/>
              </a:prstGeom>
            </p:spPr>
          </p:pic>
          <p:pic>
            <p:nvPicPr>
              <p:cNvPr id="27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844" y="5411310"/>
                <a:ext cx="477179" cy="753943"/>
              </a:xfrm>
              <a:prstGeom prst="rect">
                <a:avLst/>
              </a:prstGeom>
            </p:spPr>
          </p:pic>
        </p:grpSp>
        <p:pic>
          <p:nvPicPr>
            <p:cNvPr id="2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9594" y="2561933"/>
              <a:ext cx="805987" cy="1347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1390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/ réponses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Monitoring</a:t>
            </a:r>
            <a:r>
              <a:rPr lang="fr-FR"/>
              <a:t> vs Kankuru</a:t>
            </a:r>
            <a:endParaRPr lang="fr-FR" dirty="0"/>
          </a:p>
        </p:txBody>
      </p:sp>
      <p:pic>
        <p:nvPicPr>
          <p:cNvPr id="4" name="Picture 2" descr="C:\Users\Greg\Desktop\Current Projects\SQL Server 2008 R2 eCourse and Metro\MSL Object Library\Question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08232"/>
            <a:ext cx="4258460" cy="50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773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Merci à nos sponsors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74" y="822995"/>
            <a:ext cx="9718589" cy="52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123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832" y="1802510"/>
            <a:ext cx="3876675" cy="33242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06" y="3138165"/>
            <a:ext cx="756941" cy="7569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06" y="4215735"/>
            <a:ext cx="760999" cy="5700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06" y="2163323"/>
            <a:ext cx="756941" cy="73733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671460" y="2347322"/>
            <a:ext cx="3966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http://www.kankuru.fr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7671460" y="3298369"/>
            <a:ext cx="3966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@</a:t>
            </a:r>
            <a:r>
              <a:rPr lang="fr-FR" sz="2000" dirty="0" err="1" smtClean="0"/>
              <a:t>KankuruSQL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7671460" y="4215735"/>
            <a:ext cx="3966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http://wiki.kankuru.fr</a:t>
            </a:r>
            <a:endParaRPr lang="fr-FR" sz="20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09600" y="275167"/>
            <a:ext cx="11151029" cy="6575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kern="1200" cap="none" spc="-133" baseline="0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dirty="0" smtClean="0"/>
              <a:t>Suivez l’actualité </a:t>
            </a:r>
            <a:r>
              <a:rPr lang="fr-FR" dirty="0" err="1" smtClean="0"/>
              <a:t>Kankuru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245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435" y="2430017"/>
            <a:ext cx="6195130" cy="19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550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543" y="165513"/>
            <a:ext cx="8098971" cy="60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076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48" y="168971"/>
            <a:ext cx="8146471" cy="60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478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DBA est responsable :</a:t>
            </a:r>
          </a:p>
          <a:p>
            <a:pPr lvl="1"/>
            <a:r>
              <a:rPr lang="fr-FR" dirty="0" smtClean="0"/>
              <a:t>De la disponibilité des bases</a:t>
            </a:r>
          </a:p>
          <a:p>
            <a:pPr lvl="1"/>
            <a:r>
              <a:rPr lang="fr-FR" dirty="0" smtClean="0"/>
              <a:t>De leur performance</a:t>
            </a:r>
          </a:p>
          <a:p>
            <a:pPr lvl="1"/>
            <a:r>
              <a:rPr lang="fr-FR" dirty="0"/>
              <a:t>De leur </a:t>
            </a:r>
            <a:r>
              <a:rPr lang="fr-FR" dirty="0" smtClean="0"/>
              <a:t>intégrité</a:t>
            </a:r>
            <a:endParaRPr lang="fr-FR" dirty="0"/>
          </a:p>
          <a:p>
            <a:pPr lvl="1"/>
            <a:r>
              <a:rPr lang="fr-FR" dirty="0" smtClean="0"/>
              <a:t>De leur sécurité</a:t>
            </a:r>
          </a:p>
          <a:p>
            <a:r>
              <a:rPr lang="fr-FR" dirty="0" smtClean="0"/>
              <a:t>Le DBA doit corriger/anticiper chacun des problèmes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Introduction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5031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FR" dirty="0" smtClean="0"/>
              <a:t>Application pour faciliter l’administration SQL Server</a:t>
            </a:r>
          </a:p>
          <a:p>
            <a:pPr lvl="1"/>
            <a:r>
              <a:rPr lang="fr-FR" dirty="0" err="1" smtClean="0"/>
              <a:t>Dashboards</a:t>
            </a:r>
            <a:r>
              <a:rPr lang="fr-FR" dirty="0" smtClean="0"/>
              <a:t>, statistiques, audits, outils</a:t>
            </a:r>
          </a:p>
          <a:p>
            <a:pPr lvl="1"/>
            <a:r>
              <a:rPr lang="fr-FR" dirty="0" smtClean="0"/>
              <a:t>Compatible SQL Server 2005 à 2014</a:t>
            </a:r>
          </a:p>
          <a:p>
            <a:pPr lvl="1"/>
            <a:r>
              <a:rPr lang="fr-FR" dirty="0"/>
              <a:t>Développée avec des technologies </a:t>
            </a:r>
            <a:r>
              <a:rPr lang="fr-FR" dirty="0" smtClean="0"/>
              <a:t>Microsoft</a:t>
            </a:r>
          </a:p>
          <a:p>
            <a:pPr lvl="1"/>
            <a:r>
              <a:rPr lang="fr-FR" dirty="0"/>
              <a:t>G</a:t>
            </a:r>
            <a:r>
              <a:rPr lang="fr-FR" dirty="0" smtClean="0"/>
              <a:t>ratuite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 de Kankuru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703" y="275167"/>
            <a:ext cx="1280746" cy="10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132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utilisateurs de </a:t>
            </a:r>
            <a:r>
              <a:rPr lang="fr-FR" dirty="0" err="1"/>
              <a:t>Kankuru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6" y="1739561"/>
            <a:ext cx="2477407" cy="90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data:image/jpeg;base64,/9j/4AAQSkZJRgABAQAAAQABAAD/2wCEAAkGBw8NDxAPDxAUFBASEBgQDxQUDxAPDxAPFRcWFhYUFRQYHCggGRwlGxcUITEhJSkrLi4uFx8zODMsNygtLisBCgoKDg0OGxAQGywkICQvLCwsLCwsLCwsLCwsLCwsLCwsLCwsLCwsLCwsLCwsLCwsLCwsLCwsLCwsLCwsLCwsLP/AABEIAMIBAwMBEQACEQEDEQH/xAAbAAEAAwEBAQEAAAAAAAAAAAAABAUGBwIDAf/EAD4QAAIBAwIEAwQECwkAAAAAAAABAgMEEQUSBhMhMQdBURQiYXEyQlKBFSM0YnJ0kaGywdEXMzZUc7HC0vD/xAAaAQEAAwEBAQAAAAAAAAAAAAAAAgMEAQUG/8QAKREBAAMAAQMDBAIDAQEAAAAAAAECAxEEEiEFEzEiMjNBUYEUQ2FxI//aAAwDAQACEQMRAD8A7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WAA/JSS6tpfN4OTaI+XYiZ+HiNeD7Si/lJMjGlJ+Jh2aWj5h9CaIAAAAAAAAAAAAAAAAAAAAAAAAAAAAAAAAAEHWNRja03N9ZPpBesjH1vV16bPun5/TR03Tztftj+2Cvr+rXk5VJt+iziK+CR8bv1eu9uby+kx6fPKOKwjrMXnqn5d0UxNq+fK36beGo4X1qpKaoVHuyvck+6x5M+h9J9Qve/s6ef4l4/qHR1rX3KeGrPo3jK3iLVVY2ta5cd3Khu25xufksk6V7rRCNrdscsnT45uLrSqt7a234+nVVNw61El0zLCWX0Zd7EV0itpVRrNqd0QueAdXu761dW8pcuam4x9xw3xXntfYr2pWtuKp5Wm1eZaUqWAAAAAAAAAAAAyfHHGsNIdKPKdSVTLxu2KMV3ecF+OM6cqtdYo0GkX8bu3o3EE1GrTU0n3WV2KrV7ZmFlZ5jlMIugAAAAAAAAAAAAYzjWs3WhDyjDP3tv+h8r67pM61r/EPe9KpEZzb/r58JWMa1WUprKglhPtufYh6N01ddJtbzwl6ntalIrX9thc2dOrFwnBNfL/AGPp9cM9a9t45h4dNb0nurPlG0/RqFvJypx95+beWl8Cjp/T8cLd1I8rdur11ji0+GJ458QKtrcexWMFOsmlOTW/E32jGK7s9jHp4tHdb4edptMT21+WY4u17W1aOhf0FClWwt+zD9drw8Iuyzy7uayq0vp28Wg4Z1etYaFdVreW2o7uMFLCbimllpP5DSkX2iJ/gztNcpmF/wANceVoaTcXd0+bVpVuVT6KLnKSW1PHp/Iq06ePcitVlNp9vusotP1viLU1OvazfLhLDUVTjFS77UpLqW2zxz8WVxfW/mG74B1XUq8Ky1Gjs5f0ako8tz9crs8eqMu1aRMdktGVrT90MXxF4h3t3cu303MYbtkHGKnVqtefVdEac+nrWvN1F97WtxR+adxbren3NOle06lSM5JbZ01uabxmEorv8BbLK0c1K6aVni0L3jvxCqWtX2SygnWwt8mt2yT7RjHzkVY9PFo7rfCeu01nivyoLjiDiSxirm4UuV5qdKntWfJ7VmJb7eFvEfKE31r5lqlx/wA/Sa95Rio3FHEJwfvRjOTWJL1XUo/x+NIrPwt97mndCf4bcRV9TtZ1LjbvhVcMxW1NYTXQj1GcZ24hLG83rzKinxzdrW3ZYh7Oq3Kxt976Oc7i2MK+13K/dn3O1Qf2l6pK4nTpQpzzUlCnTVNuXRtLGO5b/jZ9vMq/fv3cRCPU8QNZs7hK66Yac6U6UYe58OmTv+Pnav0ue/es+UDxKr3Na8VWv/dTpqdrj6PJeHj557k+nisV4j+0d+Zt5dA8II3ytXz/AMlwvZc43488fmmTquzu8fLR0/d2+Ws4n1ynpttO4qddvSEfOc32RRnSb24hde0VjmXIqXFWvanUnK0c9serjShHZBejbXVm/wBnKnizHGml/tangLjS8rVKtvqFN/iqcpyquHLcNvdTXYo3xrEc1XZaWnxZT3vH2p6lcOjpcHGC+jiCnUcftSb6RLI6elK83Vzta88UebfjvVtLrxpanTcoPq90Iwnt+1CS6MThneOaHvXpPF2l418QHYRtZ21OFSFxT5u6Umlt9OnmU49P38xP6W67dsRwpNR8QtXVGNzCxVO3f15RnOMvv6YXxLa9Pnz28+UJ2vxzx4SLPxPurumqdrYOd1jMsNyppfax3/act0tazzafBG82j6Y8vPC/iPdVL2FpfUox3z5eVFwnTn5JpjTpqxXurJTeZt2zDqZiagABjeNaDVWFTylDb96f9D5b13KY1rf9TD3fSrxNJr/18OFL+NGq4zeIzWM+Sku2Sn0fqq46zW3xKz1HCdKRNfmGwub6lSjunNJfPOT6jXqcs691rPDpje88Vh8NP1mhcS2Ql73o1jK+BR0/qGG9u2k+Vm3Sa5RzaHIOEEqvEcnV6tVq0ln7SUsHv6+MPDyc/O0uh+KUIy0q43JdNso/pZ6YMvTeNIaN/sly6z/w7cfr0P4TbP54/wDGWPwyueA+H1qmkXdvu2y9pU6cvJTjFYz8CrfTs0iU8ad+cwq6ema7oe90ozVPO6bhirSlj6zj8iybZa/KPbrn8NDofiBWv7W7tq8Uq6tak6c4LapYXVYz0ZTfp4paLR8LKbTaJiflUeCsIO/qOWNyoNwz65WcfcWdZP0wr6X7pdscE2m0m126JtfI85ucM4YjGpxF+O6v2mq1n7a3bT0tPGHhhp+by7JxFCE7O5VTGzkT3Z/RZ5+f3Rw2W+HAdAlL2PU0vocmm36Z5iwerf76vPz+2zpXgj+RV/8AX/4ox9Z90NPTfayFSWeJZNf5t/wmj/Qq/wBz14X01LWpNrO1VZL4POM/vZzqPxGP5JWPjpTSrWskvedOab9UmsEOj+Jd6r9IHib+TaT+q/8AUn033WOo+KupcDSS0uybax7PDP7DFtH/ANJas/shjvG6s3b2ii8wdWWWnlNpLH8y/o4+qVHUz9MLnwghBaXBxxudWbqeu7Pn9xX1XPuLOn+yE/xGTjpd44LDdPEmlhuLazlkcPyRylr9kst4G04cm7ksczmRTfmo4eP5l3Wc8wp6X7Zffxvpw9kt5PHMVfEfXbtefu7Do+e6Xeq+1z7Wcys9KUuq2ziv0OZg008Wsov5rV27iK3h+DK9PC2q1aSx0WI9DzqTPfz/ANbbR9LF+BdKPJu6mPedSMc+e3bnBp635iFHS/Eyq+MaUYcS2+FjdKhKXxk2+v7iWX4JRv8Amh2RmBsAAEPVLCNzTdOXzi/OMvUy9X01eozmlv6XYb2xv3Qwl/pVa3bU4NryklmLR8f1HQ7YW4tHj+X0mPVZ6x4lEUJSeEm36YbM0VvbxxK7mtfLT8MaLUhNV6q24XuR8235s+g9J9O0pf3dPH8Q8f1DrK2r7dPLF8a8MXtjqH4SsYOcXPm+6tzp1MYknHzT6n2WOtbU7LPm9M7Vv31RuIdQ1vWrfl+wyhRi1KaimnUku30uv3Hc65ZTzy5edLxxw92fDF9+Aa9J0JKrK6jVjTaSm4RWG0jlta+9E8uxnb2uOErh3hzVaekV4UN1C4lcKpGLahUnTisNZ+qc00znSJnzCVKXjPiPEokeJuIaNOVtUt5zk04b5Ud08Pp3XRkvaxmeYlHv1444WfhnwRXo1J3V7DZupypwpvG5qf0pSS7dPIh1G8THbVLDKYnmzO6rwpqWjXfPs4zlCMm6VSC3va/qziW12ppXiyu2V6W5qsLSXEGsV6W91KNOEk5SUeRBJPq2vrP4EZjHOvjynHu3nz4TOO+CLuFz7fYJyk2pzUcKpGqu84rzyRx3rNeyxrlPd3VVuo6vxBqVL2SVtNKXSo40uW5r86T7InWmNJ7uUbW1tHHDRaf4f1KGkXVDo7uvFSeH0Tjhxpp/+7lNuo50if1C2uPFJj9sZw1V1vTp1KFrQqJzfvRlS3JSX1k30Rp0jK/mZUZ+5XxEJXC/C+prU6NWvb1Fio6lWpLG3qnl5I6a59nES7nnfv5mFv4d8N3lvq1WrWoThTiqi3PCjJyl0w/Mr30rOcREp452jSZlO8YtDuryVrK3oyqKMZxltWWm8YyR6XSteeZd6ilrccPHH/Cd1cWNjKlTc6tvS5dWmsbsNLt64aO4a1reef27tnNqxwzlna61PTK9q6NXlU3B0047amM+9CPm154LJnL3IsrrGnZMLThTg65vNLuqFwpU5OrGpa8zPuzinu6Psn2I6bVrpEwlTK1qTFlLpctc0SU6VKjNKT6rl82m5dt0Wiy3ta+ZV19zPxENXwboep3lSvX1Oc1RrUpU3Sk/p7uzUO0Uija+dYiKLs63nmbs/DRdY4fuZztabqUpdN0Y8yFSHluj3TRbN89q/Ur7NM5+kuNK1niCvB3FJ06cemZR5dOnHzaT6tiL5Yx4kmt9J+pceIHCVfOnUrOjKdKjDlNrHR7k8y+fVleGsfVNv2nrnPiIdF1u2nUs69KCzOVCUIr1k44wZKzEW5aLR4ZHwf0e5s7e4VxSlTc6qcVLo2lFJs0dVetrRwp6ek1rxKBxXoF3W161uKdGUqK5TlNY2x2N7sks9KxjNZcvSZ1iXTmY2kA9AAPxoTHI8qnFdor9iIxWsfp3mXsk4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2826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316" y="1664153"/>
            <a:ext cx="2108011" cy="76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43" y="3125560"/>
            <a:ext cx="2667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857625"/>
            <a:ext cx="1752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464185" y="5065471"/>
            <a:ext cx="566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Et beaucoup d’autres…</a:t>
            </a:r>
          </a:p>
        </p:txBody>
      </p:sp>
    </p:spTree>
    <p:extLst>
      <p:ext uri="{BB962C8B-B14F-4D97-AF65-F5344CB8AC3E}">
        <p14:creationId xmlns:p14="http://schemas.microsoft.com/office/powerpoint/2010/main" val="24025740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/>
              <a:t> - Les </a:t>
            </a:r>
            <a:r>
              <a:rPr lang="fr-FR" dirty="0"/>
              <a:t>jobs de l’agent SQL Server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Monitoring</a:t>
            </a:r>
            <a:r>
              <a:rPr lang="fr-FR"/>
              <a:t> vs Kankuru</a:t>
            </a:r>
          </a:p>
        </p:txBody>
      </p:sp>
      <p:grpSp>
        <p:nvGrpSpPr>
          <p:cNvPr id="4" name="Groupe 4"/>
          <p:cNvGrpSpPr/>
          <p:nvPr/>
        </p:nvGrpSpPr>
        <p:grpSpPr>
          <a:xfrm>
            <a:off x="10634106" y="232160"/>
            <a:ext cx="1384355" cy="1965115"/>
            <a:chOff x="8855873" y="110700"/>
            <a:chExt cx="1206267" cy="171231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5873" y="132899"/>
              <a:ext cx="948169" cy="1681481"/>
            </a:xfrm>
            <a:prstGeom prst="rect">
              <a:avLst/>
            </a:prstGeom>
          </p:spPr>
        </p:pic>
        <p:pic>
          <p:nvPicPr>
            <p:cNvPr id="6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0261" y="1093774"/>
              <a:ext cx="912903" cy="7292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848" y="110700"/>
              <a:ext cx="748292" cy="851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0456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TechDays 2013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TechDays 2013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TechDays 2013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TechDays 2013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TechDays 2013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4112</TotalTime>
  <Words>569</Words>
  <Application>Microsoft Office PowerPoint</Application>
  <PresentationFormat>Personnalisé</PresentationFormat>
  <Paragraphs>138</Paragraphs>
  <Slides>31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3_Office Theme</vt:lpstr>
      <vt:lpstr>2_Office Theme</vt:lpstr>
      <vt:lpstr>4_Office Theme</vt:lpstr>
      <vt:lpstr>5_Office Theme</vt:lpstr>
      <vt:lpstr>6_Office Theme</vt:lpstr>
      <vt:lpstr>Présentation PowerPoint</vt:lpstr>
      <vt:lpstr>Présentation PowerPoint</vt:lpstr>
      <vt:lpstr>Merci à nos sponsors</vt:lpstr>
      <vt:lpstr>Présentation PowerPoint</vt:lpstr>
      <vt:lpstr>Présentation PowerPoint</vt:lpstr>
      <vt:lpstr>Introduction</vt:lpstr>
      <vt:lpstr>Présentation de Kankuru</vt:lpstr>
      <vt:lpstr>Quelques utilisateurs de Kankuru </vt:lpstr>
      <vt:lpstr>1 - Les jobs de l’agent SQL Server</vt:lpstr>
      <vt:lpstr>Les jobs de l’agent SQL Server</vt:lpstr>
      <vt:lpstr>Les jobs de l’agent SQL Server </vt:lpstr>
      <vt:lpstr>Les jobs de l’agent SQL Server</vt:lpstr>
      <vt:lpstr>Les jobs de l’agent SQL Server</vt:lpstr>
      <vt:lpstr>2 - Lenteurs applicatives</vt:lpstr>
      <vt:lpstr>Lenteurs applicatives</vt:lpstr>
      <vt:lpstr>Lenteurs applicatives</vt:lpstr>
      <vt:lpstr>Lenteurs applicatives</vt:lpstr>
      <vt:lpstr>Lenteurs applicatives</vt:lpstr>
      <vt:lpstr>3 - Espace disponible</vt:lpstr>
      <vt:lpstr>Espace disponible</vt:lpstr>
      <vt:lpstr>Espace disponible</vt:lpstr>
      <vt:lpstr>Espace disponible</vt:lpstr>
      <vt:lpstr>Espace disponible</vt:lpstr>
      <vt:lpstr>4 - Livraison de scripts</vt:lpstr>
      <vt:lpstr>Livraison de scripts</vt:lpstr>
      <vt:lpstr>Livraison de scripts</vt:lpstr>
      <vt:lpstr>Livraison de scripts</vt:lpstr>
      <vt:lpstr>Livraison de scripts</vt:lpstr>
      <vt:lpstr>Questions / réponses</vt:lpstr>
      <vt:lpstr>Présentation PowerPoint</vt:lpstr>
      <vt:lpstr>Présentation PowerPoint</vt:lpstr>
    </vt:vector>
  </TitlesOfParts>
  <Company>AZEO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Jean-Pierre Riehl</dc:creator>
  <cp:lastModifiedBy>Gregory BOGE</cp:lastModifiedBy>
  <cp:revision>167</cp:revision>
  <dcterms:created xsi:type="dcterms:W3CDTF">2013-09-20T15:52:21Z</dcterms:created>
  <dcterms:modified xsi:type="dcterms:W3CDTF">2013-12-05T10:34:25Z</dcterms:modified>
</cp:coreProperties>
</file>