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60" r:id="rId4"/>
    <p:sldId id="261" r:id="rId5"/>
    <p:sldId id="294" r:id="rId6"/>
    <p:sldId id="292" r:id="rId7"/>
    <p:sldId id="293" r:id="rId8"/>
    <p:sldId id="264" r:id="rId9"/>
    <p:sldId id="288" r:id="rId10"/>
    <p:sldId id="289" r:id="rId11"/>
    <p:sldId id="290" r:id="rId12"/>
    <p:sldId id="291" r:id="rId13"/>
    <p:sldId id="265" r:id="rId14"/>
    <p:sldId id="295" r:id="rId15"/>
    <p:sldId id="305" r:id="rId16"/>
    <p:sldId id="297" r:id="rId17"/>
    <p:sldId id="302" r:id="rId18"/>
    <p:sldId id="303" r:id="rId19"/>
    <p:sldId id="271" r:id="rId20"/>
    <p:sldId id="272" r:id="rId21"/>
    <p:sldId id="282" r:id="rId22"/>
    <p:sldId id="313" r:id="rId23"/>
    <p:sldId id="283" r:id="rId24"/>
    <p:sldId id="312" r:id="rId25"/>
    <p:sldId id="284" r:id="rId26"/>
    <p:sldId id="308" r:id="rId27"/>
    <p:sldId id="285" r:id="rId28"/>
    <p:sldId id="311" r:id="rId29"/>
    <p:sldId id="286" r:id="rId30"/>
    <p:sldId id="287" r:id="rId31"/>
    <p:sldId id="314" r:id="rId32"/>
    <p:sldId id="315" r:id="rId33"/>
    <p:sldId id="259" r:id="rId3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9141A"/>
    <a:srgbClr val="8EAF3C"/>
    <a:srgbClr val="8FB03D"/>
    <a:srgbClr val="95B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4970" autoAdjust="0"/>
  </p:normalViewPr>
  <p:slideViewPr>
    <p:cSldViewPr snapToGrid="0">
      <p:cViewPr varScale="1">
        <p:scale>
          <a:sx n="69" d="100"/>
          <a:sy n="69" d="100"/>
        </p:scale>
        <p:origin x="13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C89D3-D1D2-40C6-93A4-6DB2757DC2FC}" type="datetimeFigureOut">
              <a:rPr lang="fr-FR" smtClean="0"/>
              <a:t>02/12/2013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3FCB2-F69B-4D43-BAB4-1FA35A60D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83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lidq.com/sqj/Pages/Business_Intelligence/Diving-into-the-SSIS-execution-engine.aspx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sql-server-performance.com/2009/ssis-an-inside-view-part-4/" TargetMode="Externa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 partir</a:t>
            </a:r>
            <a:r>
              <a:rPr lang="fr-FR" baseline="0" dirty="0" smtClean="0"/>
              <a:t> de ces différents David/Thomas et moi nous avions déterminé ce que nous allons vous présenter aujourd’hui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FCB2-F69B-4D43-BAB4-1FA35A60DB1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748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FCB2-F69B-4D43-BAB4-1FA35A60DB1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124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Il</a:t>
            </a:r>
            <a:r>
              <a:rPr lang="fr-FR" baseline="0" dirty="0" smtClean="0"/>
              <a:t> faut connaitre les composant d’un DFT car ce sont qui vont  dicter certaines pratique.</a:t>
            </a:r>
            <a:endParaRPr lang="fr-FR" dirty="0" smtClean="0"/>
          </a:p>
          <a:p>
            <a:r>
              <a:rPr lang="fr-FR" dirty="0" smtClean="0"/>
              <a:t>Lien : http://sqlblog.com/blogs/jorg_klein/archive/2008/02/12/ssis-lookup-transformation-is-case-sensitive.aspx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FCB2-F69B-4D43-BAB4-1FA35A60DB19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126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FCB2-F69B-4D43-BAB4-1FA35A60DB19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8922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hlinkClick r:id="rId3"/>
              </a:rPr>
              <a:t>http://www.solidq.com/sqj/Pages/Business_Intelligence/Diving-into-the-SSIS-execution-engine.aspx</a:t>
            </a:r>
            <a:endParaRPr lang="fr-FR" dirty="0" smtClean="0"/>
          </a:p>
          <a:p>
            <a:r>
              <a:rPr lang="fr-FR" dirty="0" smtClean="0">
                <a:hlinkClick r:id="rId4"/>
              </a:rPr>
              <a:t>http://www.sql-server-performance.com/2009/ssis-an-inside-view-part-4/</a:t>
            </a:r>
            <a:endParaRPr lang="fr-FR" dirty="0" smtClean="0"/>
          </a:p>
          <a:p>
            <a:r>
              <a:rPr lang="fr-FR" dirty="0" smtClean="0"/>
              <a:t>thomas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FCB2-F69B-4D43-BAB4-1FA35A60DB19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0593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Thomas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FCB2-F69B-4D43-BAB4-1FA35A60DB19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7320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Cas du </a:t>
            </a:r>
            <a:r>
              <a:rPr lang="fr-FR" dirty="0" err="1" smtClean="0"/>
              <a:t>merge</a:t>
            </a:r>
            <a:r>
              <a:rPr lang="fr-FR" dirty="0" smtClean="0"/>
              <a:t> </a:t>
            </a:r>
            <a:r>
              <a:rPr lang="fr-FR" dirty="0" err="1" smtClean="0"/>
              <a:t>join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FCB2-F69B-4D43-BAB4-1FA35A60DB19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624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Tho,as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FCB2-F69B-4D43-BAB4-1FA35A60DB19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6396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Thomas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FCB2-F69B-4D43-BAB4-1FA35A60DB19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6272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FCB2-F69B-4D43-BAB4-1FA35A60DB19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135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FCB2-F69B-4D43-BAB4-1FA35A60DB1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3262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Anecdote</a:t>
            </a:r>
            <a:r>
              <a:rPr lang="fr-FR" baseline="0" dirty="0" smtClean="0"/>
              <a:t> : un projet BI, c’est 70% du temps consacré à importation, nettoyage, et transformation des données =&gt; importance de SSIS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FCB2-F69B-4D43-BAB4-1FA35A60DB1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399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« Design</a:t>
            </a:r>
            <a:r>
              <a:rPr lang="fr-FR" baseline="0" dirty="0" smtClean="0"/>
              <a:t> Pattern » c’est tout simplement les modèles de conception que l’on va utiliser pour faire face à des problématiques récurrentes. Ce terme à la base est utilisé dans la programmation.</a:t>
            </a:r>
          </a:p>
          <a:p>
            <a:r>
              <a:rPr lang="fr-FR" baseline="0" dirty="0" smtClean="0"/>
              <a:t>Mais on peut aussi mettre en place des modèles de conception dans SSIS.</a:t>
            </a:r>
          </a:p>
          <a:p>
            <a:r>
              <a:rPr lang="fr-FR" baseline="0" dirty="0" smtClean="0"/>
              <a:t>Comme par exemple la gestion des mises à jours, la gestion de l’historique ou encore mettre en place la supervision de notre solution,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FCB2-F69B-4D43-BAB4-1FA35A60DB1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451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Design</a:t>
            </a:r>
            <a:r>
              <a:rPr lang="fr-FR" baseline="0" dirty="0" smtClean="0"/>
              <a:t> Pattern c’est un peu flou… prenons plus l’exemple avec les schéma/dessin dans </a:t>
            </a:r>
            <a:r>
              <a:rPr lang="fr-FR" baseline="0" dirty="0" err="1" smtClean="0"/>
              <a:t>Paint</a:t>
            </a:r>
            <a:r>
              <a:rPr lang="fr-FR" baseline="0" dirty="0" smtClean="0"/>
              <a:t> sans notions de conception artistique on arrive à faire </a:t>
            </a:r>
            <a:r>
              <a:rPr lang="fr-FR" baseline="0" dirty="0" smtClean="0">
                <a:sym typeface="Wingdings" panose="05000000000000000000" pitchFamily="2" charset="2"/>
              </a:rPr>
              <a:t>.</a:t>
            </a:r>
          </a:p>
          <a:p>
            <a:r>
              <a:rPr lang="fr-FR" baseline="0" dirty="0" smtClean="0">
                <a:sym typeface="Wingdings" panose="05000000000000000000" pitchFamily="2" charset="2"/>
              </a:rPr>
              <a:t>Faire un visage c’est tout simple… ce n’est que des ronds mais sans notion de patron de visage on essaye de faire à la main. </a:t>
            </a:r>
          </a:p>
          <a:p>
            <a:r>
              <a:rPr lang="fr-FR" baseline="0" dirty="0" smtClean="0">
                <a:sym typeface="Wingdings" panose="05000000000000000000" pitchFamily="2" charset="2"/>
              </a:rPr>
              <a:t>Certes le style est original…</a:t>
            </a:r>
          </a:p>
          <a:p>
            <a:r>
              <a:rPr lang="fr-FR" baseline="0" dirty="0" smtClean="0">
                <a:sym typeface="Wingdings" panose="05000000000000000000" pitchFamily="2" charset="2"/>
              </a:rPr>
              <a:t>A regarder cette image ..on peut se dire on dirait un smiley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FCB2-F69B-4D43-BAB4-1FA35A60DB1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749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Avec des notion de patron, et en connaissant </a:t>
            </a:r>
            <a:r>
              <a:rPr lang="fr-FR" dirty="0" err="1" smtClean="0"/>
              <a:t>extrèmement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Paint</a:t>
            </a:r>
            <a:r>
              <a:rPr lang="fr-FR" baseline="0" dirty="0" smtClean="0"/>
              <a:t> on arrive à d’une de trouver les ronds et par de multiple tentative et de test on arrive à faire quelque chose de plus conventionnel et beau </a:t>
            </a:r>
            <a:r>
              <a:rPr lang="fr-FR" baseline="0" dirty="0" smtClean="0">
                <a:sym typeface="Wingdings" panose="05000000000000000000" pitchFamily="2" charset="2"/>
              </a:rPr>
              <a:t></a:t>
            </a:r>
          </a:p>
          <a:p>
            <a:endParaRPr lang="fr-FR" baseline="0" dirty="0" smtClean="0">
              <a:sym typeface="Wingdings" panose="05000000000000000000" pitchFamily="2" charset="2"/>
            </a:endParaRPr>
          </a:p>
          <a:p>
            <a:r>
              <a:rPr lang="fr-FR" baseline="0" dirty="0" smtClean="0">
                <a:sym typeface="Wingdings" panose="05000000000000000000" pitchFamily="2" charset="2"/>
              </a:rPr>
              <a:t>Certes la beauté est subjective …mais c’est comme cela que cela doit être fait.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FCB2-F69B-4D43-BAB4-1FA35A60DB1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639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C’est pareil lorsqu’on est dans SSDT</a:t>
            </a:r>
            <a:r>
              <a:rPr lang="fr-FR" baseline="0" dirty="0" smtClean="0"/>
              <a:t> et qu’on travaille sur un projet SSIS.</a:t>
            </a:r>
          </a:p>
          <a:p>
            <a:r>
              <a:rPr lang="fr-FR" baseline="0" dirty="0" smtClean="0"/>
              <a:t>A gauche un package qui contient plusieurs DFT … on dirait un master</a:t>
            </a:r>
          </a:p>
          <a:p>
            <a:r>
              <a:rPr lang="fr-FR" baseline="0" dirty="0" smtClean="0"/>
              <a:t>Et a droite le contenu d’un DFT on dirait un chargement de données avec soit un update soit un insert…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FCB2-F69B-4D43-BAB4-1FA35A60DB1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685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Haaa</a:t>
            </a:r>
            <a:r>
              <a:rPr lang="fr-FR" dirty="0" smtClean="0"/>
              <a:t> c’est</a:t>
            </a:r>
            <a:r>
              <a:rPr lang="fr-FR" baseline="0" dirty="0" smtClean="0"/>
              <a:t> un chargement de DWH </a:t>
            </a:r>
            <a:r>
              <a:rPr lang="fr-FR" baseline="0" dirty="0" err="1" smtClean="0"/>
              <a:t>parraléliser</a:t>
            </a:r>
            <a:r>
              <a:rPr lang="fr-FR" baseline="0" dirty="0" smtClean="0"/>
              <a:t> avec gestion d’erreur</a:t>
            </a:r>
          </a:p>
          <a:p>
            <a:r>
              <a:rPr lang="fr-FR" baseline="0" dirty="0" smtClean="0"/>
              <a:t>Et en regardant le DFT je confirme on retrouve les ingrédients d’un chargement classique de dimension sans prise en charge de SCD 2.</a:t>
            </a:r>
          </a:p>
          <a:p>
            <a:r>
              <a:rPr lang="fr-FR" baseline="0" dirty="0" smtClean="0"/>
              <a:t>Voilà ce que c’est qu’implémenter des design pattern, mettre en place des solutions face à des cas récurrents : une sorte de norme de traitement de la donnée.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FCB2-F69B-4D43-BAB4-1FA35A60DB1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137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FCB2-F69B-4D43-BAB4-1FA35A60DB19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142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800" b="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2" y="5987092"/>
            <a:ext cx="1045775" cy="33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398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 Blue">
    <p:bg>
      <p:bgPr>
        <a:solidFill>
          <a:srgbClr val="B914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1247040" cy="657556"/>
          </a:xfrm>
        </p:spPr>
        <p:txBody>
          <a:bodyPr/>
          <a:lstStyle>
            <a:lvl1pPr algn="l">
              <a:defRPr sz="4800" b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099081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2" y="5987092"/>
            <a:ext cx="1045775" cy="33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875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5885894"/>
            <a:ext cx="12192000" cy="97210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b">
            <a:noAutofit/>
          </a:bodyPr>
          <a:lstStyle/>
          <a:p>
            <a:pPr algn="r"/>
            <a:r>
              <a:rPr lang="fr-FR" dirty="0" smtClean="0">
                <a:solidFill>
                  <a:srgbClr val="B9141A"/>
                </a:solidFill>
              </a:rPr>
              <a:t>#JSS2013</a:t>
            </a:r>
            <a:endParaRPr lang="fr-FR" dirty="0">
              <a:solidFill>
                <a:srgbClr val="B914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462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Blue">
    <p:bg>
      <p:bgPr>
        <a:solidFill>
          <a:srgbClr val="B914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4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Blue">
    <p:bg>
      <p:bgPr>
        <a:solidFill>
          <a:srgbClr val="B914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22"/>
          <a:stretch/>
        </p:blipFill>
        <p:spPr>
          <a:xfrm>
            <a:off x="7071357" y="3790765"/>
            <a:ext cx="5120643" cy="2734322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257453" y="266328"/>
            <a:ext cx="7747442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>
                <a:solidFill>
                  <a:schemeClr val="bg1"/>
                </a:solidFill>
                <a:latin typeface="+mn-lt"/>
              </a:rPr>
              <a:t>Les journées</a:t>
            </a:r>
          </a:p>
          <a:p>
            <a:r>
              <a:rPr lang="fr-FR" sz="8000" dirty="0" smtClean="0">
                <a:solidFill>
                  <a:schemeClr val="bg1"/>
                </a:solidFill>
                <a:latin typeface="+mn-lt"/>
              </a:rPr>
              <a:t>SQL</a:t>
            </a:r>
            <a:r>
              <a:rPr lang="fr-FR" sz="8000" baseline="0" dirty="0" smtClean="0">
                <a:solidFill>
                  <a:schemeClr val="bg1"/>
                </a:solidFill>
                <a:latin typeface="+mn-lt"/>
              </a:rPr>
              <a:t> Server 2013</a:t>
            </a:r>
            <a:r>
              <a:rPr lang="fr-FR" sz="3600" baseline="0" dirty="0" smtClean="0">
                <a:solidFill>
                  <a:schemeClr val="bg1"/>
                </a:solidFill>
                <a:latin typeface="+mn-lt"/>
              </a:rPr>
              <a:t> </a:t>
            </a:r>
            <a:endParaRPr lang="fr-FR" sz="8000" baseline="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525087"/>
            <a:ext cx="2863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Un événement organisé</a:t>
            </a:r>
            <a:r>
              <a:rPr lang="fr-FR" sz="1400" baseline="0" dirty="0" smtClean="0">
                <a:solidFill>
                  <a:schemeClr val="bg1"/>
                </a:solidFill>
              </a:rPr>
              <a:t> par GUSS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449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 Blue">
    <p:bg>
      <p:bgPr>
        <a:solidFill>
          <a:srgbClr val="B914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22"/>
          <a:stretch/>
        </p:blipFill>
        <p:spPr>
          <a:xfrm>
            <a:off x="7071357" y="3790765"/>
            <a:ext cx="5120643" cy="2734322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257453" y="266328"/>
            <a:ext cx="39596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+mn-lt"/>
              </a:rPr>
              <a:t>Les journées</a:t>
            </a:r>
          </a:p>
          <a:p>
            <a:r>
              <a:rPr lang="fr-FR" sz="4000" dirty="0" smtClean="0">
                <a:solidFill>
                  <a:schemeClr val="bg1"/>
                </a:solidFill>
                <a:latin typeface="+mn-lt"/>
              </a:rPr>
              <a:t>SQL</a:t>
            </a:r>
            <a:r>
              <a:rPr lang="fr-FR" sz="4000" baseline="0" dirty="0" smtClean="0">
                <a:solidFill>
                  <a:schemeClr val="bg1"/>
                </a:solidFill>
                <a:latin typeface="+mn-lt"/>
              </a:rPr>
              <a:t> Server 2013</a:t>
            </a:r>
            <a:r>
              <a:rPr lang="fr-FR" sz="1400" baseline="0" dirty="0" smtClean="0">
                <a:solidFill>
                  <a:schemeClr val="bg1"/>
                </a:solidFill>
                <a:latin typeface="+mn-lt"/>
              </a:rPr>
              <a:t> </a:t>
            </a:r>
            <a:endParaRPr lang="fr-FR" sz="4000" baseline="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525087"/>
            <a:ext cx="2863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Un événement organisé</a:t>
            </a:r>
            <a:r>
              <a:rPr lang="fr-FR" sz="1400" baseline="0" dirty="0" smtClean="0">
                <a:solidFill>
                  <a:schemeClr val="bg1"/>
                </a:solidFill>
              </a:rPr>
              <a:t> par GUSS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055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1"/>
            <a:ext cx="9261375" cy="1362075"/>
          </a:xfrm>
        </p:spPr>
        <p:txBody>
          <a:bodyPr anchor="t"/>
          <a:lstStyle>
            <a:lvl1pPr algn="l">
              <a:defRPr sz="4800" b="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9261375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-240704" y="-987491"/>
            <a:ext cx="10002738" cy="4903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1866" dirty="0">
                <a:solidFill>
                  <a:srgbClr val="B9141A"/>
                </a:solidFill>
                <a:latin typeface="Segoe UI Light"/>
                <a:cs typeface="Arial" panose="020B0604020202020204" pitchFamily="34" charset="0"/>
              </a:rPr>
              <a:t>demo</a:t>
            </a:r>
            <a:endParaRPr lang="en-US" sz="45866" dirty="0">
              <a:solidFill>
                <a:srgbClr val="B9141A"/>
              </a:solidFill>
              <a:latin typeface="Segoe UI Light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2" y="5987092"/>
            <a:ext cx="1045775" cy="33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859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609600" y="1124745"/>
            <a:ext cx="11176000" cy="5204089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" panose="020B0502040204020203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" panose="020B0502040204020203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" panose="020B0502040204020203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" panose="020B0502040204020203" pitchFamily="34" charset="0"/>
              </a:defRPr>
            </a:lvl5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1151029" cy="657556"/>
          </a:xfrm>
        </p:spPr>
        <p:txBody>
          <a:bodyPr/>
          <a:lstStyle>
            <a:lvl1pPr algn="l">
              <a:defRPr sz="4800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2" y="5987092"/>
            <a:ext cx="1045775" cy="33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671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Blue">
    <p:bg>
      <p:bgPr>
        <a:solidFill>
          <a:srgbClr val="B914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609600" y="1124745"/>
            <a:ext cx="11176000" cy="5204089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 sz="3200"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2pPr>
            <a:lvl3pPr>
              <a:defRPr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3pPr>
            <a:lvl4pPr>
              <a:defRPr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5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1151029" cy="657556"/>
          </a:xfrm>
        </p:spPr>
        <p:txBody>
          <a:bodyPr/>
          <a:lstStyle>
            <a:lvl1pPr algn="l">
              <a:defRPr sz="4800" b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2144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9840416" y="1124745"/>
            <a:ext cx="1945184" cy="499255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>
                <a:solidFill>
                  <a:srgbClr val="4F81B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solidFill>
                  <a:srgbClr val="4F81B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solidFill>
                  <a:srgbClr val="4F81B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solidFill>
                  <a:srgbClr val="4F81B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1151029" cy="657556"/>
          </a:xfrm>
        </p:spPr>
        <p:txBody>
          <a:bodyPr/>
          <a:lstStyle>
            <a:lvl1pPr algn="l">
              <a:defRPr sz="4800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09600" y="1124745"/>
            <a:ext cx="8955269" cy="499255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>
                <a:solidFill>
                  <a:srgbClr val="4F81B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solidFill>
                  <a:srgbClr val="4F81B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solidFill>
                  <a:srgbClr val="4F81B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solidFill>
                  <a:srgbClr val="4F81B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endParaRPr lang="fr-FR" noProof="0" dirty="0" smtClean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2" y="5987092"/>
            <a:ext cx="1045775" cy="33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172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4917147"/>
          </a:xfrm>
        </p:spPr>
        <p:txBody>
          <a:bodyPr>
            <a:normAutofit/>
          </a:bodyPr>
          <a:lstStyle>
            <a:lvl1pPr>
              <a:defRPr sz="2667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 sz="2667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3pPr>
            <a:lvl4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4pPr>
            <a:lvl5pPr>
              <a:defRPr sz="2133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0"/>
            <a:ext cx="5384800" cy="4917148"/>
          </a:xfrm>
        </p:spPr>
        <p:txBody>
          <a:bodyPr>
            <a:normAutofit/>
          </a:bodyPr>
          <a:lstStyle>
            <a:lvl1pPr>
              <a:defRPr sz="2667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 sz="2667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3pPr>
            <a:lvl4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4pPr>
            <a:lvl5pPr>
              <a:defRPr sz="2133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59008" cy="657556"/>
          </a:xfrm>
        </p:spPr>
        <p:txBody>
          <a:bodyPr/>
          <a:lstStyle>
            <a:lvl1pPr algn="l">
              <a:defRPr sz="4800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2" y="5987092"/>
            <a:ext cx="1045775" cy="33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623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Blue">
    <p:bg>
      <p:bgPr>
        <a:solidFill>
          <a:srgbClr val="B914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4917147"/>
          </a:xfrm>
        </p:spPr>
        <p:txBody>
          <a:bodyPr>
            <a:normAutofit/>
          </a:bodyPr>
          <a:lstStyle>
            <a:lvl1pPr>
              <a:defRPr sz="2667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 sz="2667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2pPr>
            <a:lvl3pPr>
              <a:defRPr sz="240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3pPr>
            <a:lvl4pPr>
              <a:defRPr sz="240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4pPr>
            <a:lvl5pPr>
              <a:defRPr sz="2133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0"/>
            <a:ext cx="5384800" cy="4917148"/>
          </a:xfrm>
        </p:spPr>
        <p:txBody>
          <a:bodyPr>
            <a:normAutofit/>
          </a:bodyPr>
          <a:lstStyle>
            <a:lvl1pPr>
              <a:defRPr sz="2667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 sz="2667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2pPr>
            <a:lvl3pPr>
              <a:defRPr sz="240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3pPr>
            <a:lvl4pPr>
              <a:defRPr sz="240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4pPr>
            <a:lvl5pPr>
              <a:defRPr sz="2133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59008" cy="657556"/>
          </a:xfrm>
        </p:spPr>
        <p:txBody>
          <a:bodyPr/>
          <a:lstStyle>
            <a:lvl1pPr algn="l">
              <a:defRPr sz="4800" b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627285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24744"/>
            <a:ext cx="5386917" cy="639761"/>
          </a:xfrm>
        </p:spPr>
        <p:txBody>
          <a:bodyPr anchor="b"/>
          <a:lstStyle>
            <a:lvl1pPr marL="0" indent="0">
              <a:buNone/>
              <a:defRPr sz="2667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64505"/>
            <a:ext cx="5386917" cy="4352793"/>
          </a:xfrm>
        </p:spPr>
        <p:txBody>
          <a:bodyPr>
            <a:normAutofit/>
          </a:bodyPr>
          <a:lstStyle>
            <a:lvl1pPr>
              <a:defRPr sz="2667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 sz="2667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3pPr>
            <a:lvl4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4pPr>
            <a:lvl5pPr>
              <a:defRPr sz="2133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124744"/>
            <a:ext cx="5389033" cy="639761"/>
          </a:xfrm>
        </p:spPr>
        <p:txBody>
          <a:bodyPr anchor="b"/>
          <a:lstStyle>
            <a:lvl1pPr marL="0" indent="0">
              <a:buNone/>
              <a:defRPr sz="2667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764505"/>
            <a:ext cx="5389033" cy="4352793"/>
          </a:xfrm>
        </p:spPr>
        <p:txBody>
          <a:bodyPr>
            <a:normAutofit/>
          </a:bodyPr>
          <a:lstStyle>
            <a:lvl1pPr>
              <a:defRPr sz="2667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 sz="2667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3pPr>
            <a:lvl4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4pPr>
            <a:lvl5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Light" panose="020B0502040204020203" pitchFamily="34" charset="0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59008" cy="657556"/>
          </a:xfrm>
        </p:spPr>
        <p:txBody>
          <a:bodyPr/>
          <a:lstStyle>
            <a:lvl1pPr algn="l">
              <a:defRPr sz="4800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2" y="5987092"/>
            <a:ext cx="1045775" cy="33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306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1247040" cy="657556"/>
          </a:xfrm>
        </p:spPr>
        <p:txBody>
          <a:bodyPr/>
          <a:lstStyle>
            <a:lvl1pPr algn="l">
              <a:defRPr sz="4800" b="0">
                <a:solidFill>
                  <a:schemeClr val="tx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2" y="5987092"/>
            <a:ext cx="1045775" cy="33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84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185987"/>
            <a:ext cx="10972800" cy="849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232452"/>
            <a:ext cx="10972800" cy="500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5331"/>
            <a:ext cx="12192000" cy="452669"/>
          </a:xfrm>
          <a:prstGeom prst="rect">
            <a:avLst/>
          </a:prstGeom>
          <a:solidFill>
            <a:srgbClr val="B9141A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fr-FR" sz="1867" dirty="0" smtClean="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rPr>
              <a:t>#JSS2013</a:t>
            </a:r>
            <a:endParaRPr lang="fr-FR" sz="1867" dirty="0">
              <a:solidFill>
                <a:schemeClr val="bg1"/>
              </a:solidFill>
              <a:latin typeface="+mn-lt"/>
              <a:cs typeface="Segoe UI Light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4251" y="5752909"/>
            <a:ext cx="2087749" cy="65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84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2" r:id="rId13"/>
    <p:sldLayoutId id="2147483673" r:id="rId14"/>
    <p:sldLayoutId id="2147483674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800" b="0" kern="1200" cap="none" spc="-133" baseline="0" dirty="0" smtClean="0">
          <a:ln w="3175">
            <a:noFill/>
          </a:ln>
          <a:solidFill>
            <a:schemeClr val="tx1">
              <a:lumMod val="75000"/>
              <a:lumOff val="25000"/>
            </a:schemeClr>
          </a:solidFill>
          <a:effectLst/>
          <a:latin typeface="+mj-lt"/>
          <a:ea typeface="+mn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rigence.com/Products/Biml/Capabilities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fr/Server-Integration-Services-Design-Patterns/dp/1430237716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joubertd.blogspot.fr/" TargetMode="External"/><Relationship Id="rId2" Type="http://schemas.openxmlformats.org/officeDocument/2006/relationships/hyperlink" Target="http://thomasricquebourg.wordpress.com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56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916400" y="146686"/>
            <a:ext cx="8359200" cy="5684535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7246620" y="1828800"/>
            <a:ext cx="2731770" cy="828230"/>
          </a:xfrm>
          <a:prstGeom prst="wedgeRoundRectCallout">
            <a:avLst>
              <a:gd name="adj1" fmla="val -50193"/>
              <a:gd name="adj2" fmla="val 8916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i="1" dirty="0">
                <a:solidFill>
                  <a:schemeClr val="tx1"/>
                </a:solidFill>
              </a:rPr>
              <a:t>« </a:t>
            </a:r>
            <a:r>
              <a:rPr lang="fr-FR" sz="2000" i="1" dirty="0" smtClean="0">
                <a:solidFill>
                  <a:schemeClr val="tx1"/>
                </a:solidFill>
              </a:rPr>
              <a:t>Je suis un smiley !</a:t>
            </a:r>
            <a:r>
              <a:rPr lang="fr-FR" sz="2000" i="1" dirty="0">
                <a:solidFill>
                  <a:schemeClr val="tx1"/>
                </a:solidFill>
              </a:rPr>
              <a:t> </a:t>
            </a:r>
            <a:r>
              <a:rPr lang="fr-FR" sz="2000" i="1" dirty="0" smtClean="0">
                <a:solidFill>
                  <a:schemeClr val="tx1"/>
                </a:solidFill>
              </a:rPr>
              <a:t>»</a:t>
            </a:r>
            <a:endParaRPr lang="fr-FR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90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272" y="209550"/>
            <a:ext cx="5514975" cy="4457700"/>
          </a:xfrm>
          <a:prstGeom prst="rect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8162" y="209550"/>
            <a:ext cx="5219020" cy="4871085"/>
          </a:xfrm>
          <a:prstGeom prst="rect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5" name="Rounded Rectangular Callout 4"/>
          <p:cNvSpPr/>
          <p:nvPr/>
        </p:nvSpPr>
        <p:spPr>
          <a:xfrm>
            <a:off x="1259273" y="4827269"/>
            <a:ext cx="5598727" cy="984885"/>
          </a:xfrm>
          <a:prstGeom prst="wedgeRoundRectCallout">
            <a:avLst>
              <a:gd name="adj1" fmla="val -50193"/>
              <a:gd name="adj2" fmla="val 8916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i="1" dirty="0">
                <a:solidFill>
                  <a:schemeClr val="tx1"/>
                </a:solidFill>
              </a:rPr>
              <a:t>« On dirait un chargement de DWH…</a:t>
            </a:r>
          </a:p>
          <a:p>
            <a:r>
              <a:rPr lang="fr-FR" sz="2000" i="1" dirty="0">
                <a:solidFill>
                  <a:schemeClr val="tx1"/>
                </a:solidFill>
              </a:rPr>
              <a:t>    </a:t>
            </a:r>
            <a:r>
              <a:rPr lang="fr-FR" sz="2000" i="1" dirty="0" smtClean="0">
                <a:solidFill>
                  <a:schemeClr val="tx1"/>
                </a:solidFill>
              </a:rPr>
              <a:t>              ou </a:t>
            </a:r>
            <a:r>
              <a:rPr lang="fr-FR" sz="2000" i="1" dirty="0">
                <a:solidFill>
                  <a:schemeClr val="tx1"/>
                </a:solidFill>
              </a:rPr>
              <a:t>des flux de données spécifiques »</a:t>
            </a:r>
          </a:p>
        </p:txBody>
      </p:sp>
    </p:spTree>
    <p:extLst>
      <p:ext uri="{BB962C8B-B14F-4D97-AF65-F5344CB8AC3E}">
        <p14:creationId xmlns:p14="http://schemas.microsoft.com/office/powerpoint/2010/main" val="254842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321" y="548640"/>
            <a:ext cx="5303446" cy="4483417"/>
          </a:xfrm>
          <a:prstGeom prst="rect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136" y="339418"/>
            <a:ext cx="4962096" cy="4910137"/>
          </a:xfrm>
          <a:prstGeom prst="rect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5" name="Rounded Rectangular Callout 4"/>
          <p:cNvSpPr/>
          <p:nvPr/>
        </p:nvSpPr>
        <p:spPr>
          <a:xfrm>
            <a:off x="1213553" y="5143500"/>
            <a:ext cx="6718867" cy="748664"/>
          </a:xfrm>
          <a:prstGeom prst="wedgeRoundRectCallout">
            <a:avLst>
              <a:gd name="adj1" fmla="val -50193"/>
              <a:gd name="adj2" fmla="val 8916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i="1" dirty="0">
                <a:solidFill>
                  <a:schemeClr val="tx1"/>
                </a:solidFill>
              </a:rPr>
              <a:t>« C’est un chargement </a:t>
            </a:r>
            <a:r>
              <a:rPr lang="fr-FR" sz="2000" i="1" dirty="0" smtClean="0">
                <a:solidFill>
                  <a:schemeClr val="tx1"/>
                </a:solidFill>
              </a:rPr>
              <a:t>parallélisé </a:t>
            </a:r>
            <a:r>
              <a:rPr lang="fr-FR" sz="2000" i="1" dirty="0">
                <a:solidFill>
                  <a:schemeClr val="tx1"/>
                </a:solidFill>
              </a:rPr>
              <a:t>de DWH </a:t>
            </a:r>
          </a:p>
          <a:p>
            <a:r>
              <a:rPr lang="fr-FR" sz="2000" i="1" dirty="0">
                <a:solidFill>
                  <a:schemeClr val="tx1"/>
                </a:solidFill>
              </a:rPr>
              <a:t>                                avec un DFT de dimension </a:t>
            </a:r>
            <a:r>
              <a:rPr lang="fr-FR" sz="2000" i="1" dirty="0" smtClean="0">
                <a:solidFill>
                  <a:schemeClr val="tx1"/>
                </a:solidFill>
              </a:rPr>
              <a:t>SCD1 </a:t>
            </a:r>
            <a:r>
              <a:rPr lang="fr-FR" sz="2000" i="1" dirty="0" smtClean="0">
                <a:solidFill>
                  <a:schemeClr val="tx1"/>
                </a:solidFill>
              </a:rPr>
              <a:t>»</a:t>
            </a:r>
            <a:endParaRPr lang="fr-FR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3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609600" y="1147605"/>
            <a:ext cx="11176000" cy="520408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r-FR" sz="3600" dirty="0"/>
              <a:t>D</a:t>
            </a:r>
            <a:r>
              <a:rPr lang="fr-FR" sz="3600" dirty="0" smtClean="0"/>
              <a:t>épend de plusieurs paramètres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 à SSIS</a:t>
            </a:r>
            <a:endParaRPr lang="fr-FR" dirty="0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165059"/>
              </p:ext>
            </p:extLst>
          </p:nvPr>
        </p:nvGraphicFramePr>
        <p:xfrm>
          <a:off x="1303019" y="2366009"/>
          <a:ext cx="9682853" cy="2771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7176"/>
                <a:gridCol w="4875677"/>
              </a:tblGrid>
              <a:tr h="1380173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bg1"/>
                          </a:solidFill>
                        </a:rPr>
                        <a:t>Outil de développement</a:t>
                      </a:r>
                    </a:p>
                    <a:p>
                      <a:pPr algn="ctr"/>
                      <a:r>
                        <a:rPr lang="fr-FR" sz="2800" dirty="0" smtClean="0">
                          <a:solidFill>
                            <a:schemeClr val="bg1"/>
                          </a:solidFill>
                        </a:rPr>
                        <a:t>SSDT</a:t>
                      </a:r>
                      <a:endParaRPr lang="fr-FR" sz="2800" dirty="0">
                        <a:solidFill>
                          <a:schemeClr val="bg1"/>
                        </a:solidFill>
                      </a:endParaRPr>
                    </a:p>
                  </a:txBody>
                  <a:tcPr marL="105648" marR="105648" marT="52824" marB="52824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bg1"/>
                          </a:solidFill>
                        </a:rPr>
                        <a:t>Données</a:t>
                      </a:r>
                    </a:p>
                    <a:p>
                      <a:pPr algn="ctr"/>
                      <a:r>
                        <a:rPr lang="fr-FR" sz="2800" dirty="0" smtClean="0">
                          <a:solidFill>
                            <a:schemeClr val="bg1"/>
                          </a:solidFill>
                        </a:rPr>
                        <a:t>&amp;</a:t>
                      </a:r>
                    </a:p>
                    <a:p>
                      <a:pPr algn="ctr"/>
                      <a:r>
                        <a:rPr lang="fr-FR" sz="2800" dirty="0" smtClean="0">
                          <a:solidFill>
                            <a:schemeClr val="bg1"/>
                          </a:solidFill>
                        </a:rPr>
                        <a:t>Volumétrie</a:t>
                      </a:r>
                      <a:endParaRPr lang="fr-FR" sz="2800" dirty="0">
                        <a:solidFill>
                          <a:schemeClr val="bg1"/>
                        </a:solidFill>
                      </a:endParaRPr>
                    </a:p>
                  </a:txBody>
                  <a:tcPr marL="105648" marR="105648" marT="52824" marB="52824" anchor="ctr">
                    <a:solidFill>
                      <a:srgbClr val="C00000"/>
                    </a:solidFill>
                  </a:tcPr>
                </a:tc>
              </a:tr>
              <a:tr h="1380173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bg1"/>
                          </a:solidFill>
                        </a:rPr>
                        <a:t>Infrastructure </a:t>
                      </a:r>
                    </a:p>
                    <a:p>
                      <a:pPr algn="ctr"/>
                      <a:r>
                        <a:rPr lang="fr-FR" sz="2800" b="1" dirty="0" smtClean="0">
                          <a:solidFill>
                            <a:schemeClr val="bg1"/>
                          </a:solidFill>
                        </a:rPr>
                        <a:t>&amp;</a:t>
                      </a:r>
                    </a:p>
                    <a:p>
                      <a:pPr algn="ctr"/>
                      <a:r>
                        <a:rPr lang="fr-FR" sz="2800" b="1" dirty="0" smtClean="0">
                          <a:solidFill>
                            <a:schemeClr val="bg1"/>
                          </a:solidFill>
                        </a:rPr>
                        <a:t>Performance</a:t>
                      </a:r>
                      <a:endParaRPr lang="fr-FR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L="105648" marR="105648" marT="52824" marB="52824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bg1"/>
                          </a:solidFill>
                        </a:rPr>
                        <a:t>Compétences</a:t>
                      </a:r>
                    </a:p>
                    <a:p>
                      <a:pPr algn="ctr"/>
                      <a:r>
                        <a:rPr lang="fr-FR" sz="2800" b="1" dirty="0" smtClean="0">
                          <a:solidFill>
                            <a:schemeClr val="bg1"/>
                          </a:solidFill>
                        </a:rPr>
                        <a:t>&amp;</a:t>
                      </a:r>
                    </a:p>
                    <a:p>
                      <a:pPr algn="ctr"/>
                      <a:r>
                        <a:rPr lang="fr-FR" sz="2800" b="1" dirty="0" smtClean="0">
                          <a:solidFill>
                            <a:schemeClr val="bg1"/>
                          </a:solidFill>
                        </a:rPr>
                        <a:t>Ressources</a:t>
                      </a:r>
                      <a:endParaRPr lang="fr-FR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L="105648" marR="105648" marT="52824" marB="52824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60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r-FR" sz="3600" dirty="0" smtClean="0"/>
              <a:t>Optimiser ses packages </a:t>
            </a:r>
            <a:r>
              <a:rPr lang="fr-FR" sz="3600" dirty="0" smtClean="0">
                <a:sym typeface="Wingdings" panose="05000000000000000000" pitchFamily="2" charset="2"/>
              </a:rPr>
              <a:t> bien connaître l’outil</a:t>
            </a:r>
          </a:p>
          <a:p>
            <a:endParaRPr lang="fr-F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forts et points faibles de SSIS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48384"/>
              </p:ext>
            </p:extLst>
          </p:nvPr>
        </p:nvGraphicFramePr>
        <p:xfrm>
          <a:off x="1976581" y="2423775"/>
          <a:ext cx="8128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Points Forts</a:t>
                      </a:r>
                      <a:endParaRPr lang="fr-F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Points Faibles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fr-FR" dirty="0" smtClean="0"/>
                        <a:t>Outil </a:t>
                      </a:r>
                      <a:r>
                        <a:rPr lang="fr-FR" baseline="0" dirty="0" smtClean="0"/>
                        <a:t> complet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fr-FR" baseline="0" dirty="0" smtClean="0"/>
                        <a:t>Forte maintenabilité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fr-FR" baseline="0" dirty="0" smtClean="0"/>
                        <a:t>Travail en mémoire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fr-FR" baseline="0" dirty="0" smtClean="0"/>
                        <a:t>Bonne ergonomie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endParaRPr lang="fr-F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fr-FR" dirty="0" smtClean="0"/>
                        <a:t>Parfois moins performant que du script SQL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fr-FR" dirty="0" smtClean="0"/>
                        <a:t>Gestion</a:t>
                      </a:r>
                      <a:r>
                        <a:rPr lang="fr-FR" baseline="0" dirty="0" smtClean="0"/>
                        <a:t> de métadonnées figée</a:t>
                      </a:r>
                      <a:endParaRPr lang="fr-FR" dirty="0" smtClean="0"/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fr-FR" dirty="0" smtClean="0"/>
                        <a:t>Scénario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endParaRPr lang="fr-F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6" name="Picture 4" descr="http://www.google.fr/url?source=imglanding&amp;ct=img&amp;q=http://us.cdn3.123rf.com/168nwm/lenm/lenm1304/lenm130400066/18834965-illustration-d-39-un-homme-mince-tendue-cherche-a-soulever-un-haltere-lourd.jpg&amp;sa=X&amp;ei=YtiQUuWZFeec0AXdrID4Dw&amp;ved=0CAkQ8wc&amp;usg=AFQjCNEI2w-KH8xCF6vl4ChIbZ5lPMU4Y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375" y="2993363"/>
            <a:ext cx="1600200" cy="146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google.fr/url?source=imglanding&amp;ct=img&amp;q=http://us.123rf.com/400wm/400/400/ddraw/ddraw1006/ddraw100600023/7460404-homme-de-muscle-drole-de-dessin-anime-et-caractere-objet-isole.jpg&amp;sa=X&amp;ei=i9iQUrLNHIaM0AXFnIHABw&amp;ved=0CAkQ8wc&amp;usg=AFQjCNEs8cmOtoULQjDHx14mt0FE8uglv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67" y="2919649"/>
            <a:ext cx="1839480" cy="154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12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Points forts et points faibles de SSIS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3"/>
          </p:nvPr>
        </p:nvSpPr>
        <p:spPr>
          <a:xfrm>
            <a:off x="-1" y="1124745"/>
            <a:ext cx="3435927" cy="5204089"/>
          </a:xfrm>
        </p:spPr>
        <p:txBody>
          <a:bodyPr/>
          <a:lstStyle/>
          <a:p>
            <a:r>
              <a:rPr lang="fr-FR" sz="2400" dirty="0" smtClean="0"/>
              <a:t>Important de connaître le caractère synchrone ou asynchrone des composants</a:t>
            </a:r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522653"/>
              </p:ext>
            </p:extLst>
          </p:nvPr>
        </p:nvGraphicFramePr>
        <p:xfrm>
          <a:off x="3532910" y="932723"/>
          <a:ext cx="8562108" cy="499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99261"/>
                <a:gridCol w="1623051"/>
                <a:gridCol w="1623051"/>
                <a:gridCol w="1616745"/>
              </a:tblGrid>
              <a:tr h="638306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Bloquant</a:t>
                      </a:r>
                      <a:endParaRPr lang="fr-FR" sz="18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Semi</a:t>
                      </a:r>
                    </a:p>
                    <a:p>
                      <a:r>
                        <a:rPr lang="fr-FR" sz="1800" dirty="0" smtClean="0"/>
                        <a:t>Bloquant</a:t>
                      </a:r>
                      <a:endParaRPr lang="fr-FR" sz="18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Non</a:t>
                      </a:r>
                      <a:r>
                        <a:rPr lang="fr-FR" sz="1800" baseline="0" dirty="0" smtClean="0"/>
                        <a:t> </a:t>
                      </a:r>
                    </a:p>
                    <a:p>
                      <a:r>
                        <a:rPr lang="fr-FR" sz="1800" baseline="0" dirty="0" smtClean="0"/>
                        <a:t>bloquant</a:t>
                      </a:r>
                      <a:endParaRPr lang="fr-FR" sz="18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95142">
                <a:tc>
                  <a:txBody>
                    <a:bodyPr/>
                    <a:lstStyle/>
                    <a:p>
                      <a:r>
                        <a:rPr lang="fr-FR" sz="2000" dirty="0" err="1" smtClean="0"/>
                        <a:t>Conditionnal</a:t>
                      </a:r>
                      <a:r>
                        <a:rPr lang="fr-FR" sz="2000" baseline="0" dirty="0" smtClean="0"/>
                        <a:t> Split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X</a:t>
                      </a:r>
                      <a:endParaRPr lang="fr-FR" sz="2000" b="1" dirty="0"/>
                    </a:p>
                  </a:txBody>
                  <a:tcPr/>
                </a:tc>
              </a:tr>
              <a:tr h="395142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Data Conversion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X</a:t>
                      </a:r>
                      <a:endParaRPr lang="fr-FR" sz="2000" b="1" dirty="0"/>
                    </a:p>
                  </a:txBody>
                  <a:tcPr/>
                </a:tc>
              </a:tr>
              <a:tr h="395142">
                <a:tc>
                  <a:txBody>
                    <a:bodyPr/>
                    <a:lstStyle/>
                    <a:p>
                      <a:r>
                        <a:rPr lang="fr-FR" sz="2000" dirty="0" err="1" smtClean="0"/>
                        <a:t>Derived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sz="2000" baseline="0" dirty="0" err="1" smtClean="0"/>
                        <a:t>Column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X</a:t>
                      </a:r>
                      <a:endParaRPr lang="fr-FR" sz="2000" b="1" dirty="0"/>
                    </a:p>
                  </a:txBody>
                  <a:tcPr/>
                </a:tc>
              </a:tr>
              <a:tr h="395142">
                <a:tc>
                  <a:txBody>
                    <a:bodyPr/>
                    <a:lstStyle/>
                    <a:p>
                      <a:r>
                        <a:rPr lang="fr-FR" sz="2000" dirty="0" err="1" smtClean="0"/>
                        <a:t>Lookup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X</a:t>
                      </a:r>
                      <a:endParaRPr lang="fr-FR" sz="2000" b="1" dirty="0"/>
                    </a:p>
                  </a:txBody>
                  <a:tcPr/>
                </a:tc>
              </a:tr>
              <a:tr h="395142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Multicast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X</a:t>
                      </a:r>
                      <a:endParaRPr lang="fr-FR" sz="2000" b="1" dirty="0"/>
                    </a:p>
                  </a:txBody>
                  <a:tcPr/>
                </a:tc>
              </a:tr>
              <a:tr h="395142">
                <a:tc>
                  <a:txBody>
                    <a:bodyPr/>
                    <a:lstStyle/>
                    <a:p>
                      <a:r>
                        <a:rPr lang="fr-FR" sz="2000" dirty="0" err="1" smtClean="0"/>
                        <a:t>Merge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X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</a:tr>
              <a:tr h="395142">
                <a:tc>
                  <a:txBody>
                    <a:bodyPr/>
                    <a:lstStyle/>
                    <a:p>
                      <a:r>
                        <a:rPr lang="fr-FR" sz="2000" dirty="0" err="1" smtClean="0"/>
                        <a:t>Merge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sz="2000" baseline="0" dirty="0" err="1" smtClean="0"/>
                        <a:t>Join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X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</a:tr>
              <a:tr h="395142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Union All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X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</a:tr>
              <a:tr h="395142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Pivot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X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</a:tr>
              <a:tr h="395142">
                <a:tc>
                  <a:txBody>
                    <a:bodyPr/>
                    <a:lstStyle/>
                    <a:p>
                      <a:r>
                        <a:rPr lang="fr-FR" sz="2000" dirty="0" err="1" smtClean="0"/>
                        <a:t>Aggregate</a:t>
                      </a:r>
                      <a:endParaRPr lang="fr-F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X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</a:tr>
              <a:tr h="395142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X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66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r-FR" dirty="0" smtClean="0"/>
              <a:t>Moteur SQL VS SSIS 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070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La parallélisation peut être appliquée sur les 3 objets de SSIS:</a:t>
            </a:r>
          </a:p>
          <a:p>
            <a:pPr lvl="1"/>
            <a:r>
              <a:rPr lang="fr-FR" dirty="0" smtClean="0"/>
              <a:t>Package</a:t>
            </a:r>
          </a:p>
          <a:p>
            <a:pPr lvl="1"/>
            <a:r>
              <a:rPr lang="fr-FR" dirty="0" smtClean="0"/>
              <a:t>Control Flow</a:t>
            </a:r>
          </a:p>
          <a:p>
            <a:pPr lvl="1"/>
            <a:r>
              <a:rPr lang="fr-FR" dirty="0" smtClean="0"/>
              <a:t>Data Flow</a:t>
            </a:r>
          </a:p>
          <a:p>
            <a:pPr marL="609585" lvl="1" indent="0">
              <a:buNone/>
            </a:pPr>
            <a:endParaRPr lang="fr-FR" dirty="0" smtClean="0"/>
          </a:p>
          <a:p>
            <a:r>
              <a:rPr lang="fr-FR" dirty="0" smtClean="0"/>
              <a:t>Efficace </a:t>
            </a:r>
            <a:r>
              <a:rPr lang="fr-FR" dirty="0" smtClean="0"/>
              <a:t>pour gagner en performance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Propriétés : </a:t>
            </a:r>
            <a:r>
              <a:rPr lang="en-US" b="1" dirty="0" err="1" smtClean="0"/>
              <a:t>MaxConcurrentExecutables</a:t>
            </a:r>
            <a:r>
              <a:rPr lang="en-US" dirty="0" smtClean="0"/>
              <a:t> et </a:t>
            </a:r>
            <a:r>
              <a:rPr lang="en-US" b="1" dirty="0" err="1" smtClean="0"/>
              <a:t>EngineThreads</a:t>
            </a:r>
            <a:endParaRPr lang="en-US" b="1" dirty="0" smtClean="0"/>
          </a:p>
          <a:p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=&gt;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Diviser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votre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solution en operations simples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permettra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une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plus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grande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facilité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de parallélisation</a:t>
            </a:r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Parallélisation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86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r-FR" dirty="0" smtClean="0"/>
              <a:t>Parallélisation</a:t>
            </a:r>
            <a:endParaRPr lang="fr-F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511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r-FR" dirty="0" smtClean="0"/>
              <a:t>Plus que la performance, il s’agit ici de </a:t>
            </a:r>
            <a:r>
              <a:rPr lang="fr-FR" dirty="0" smtClean="0"/>
              <a:t>rationaliser </a:t>
            </a:r>
            <a:r>
              <a:rPr lang="fr-FR" dirty="0" smtClean="0"/>
              <a:t>et d’uniformiser le chargement de ses fichiers :</a:t>
            </a:r>
          </a:p>
          <a:p>
            <a:pPr lvl="1"/>
            <a:r>
              <a:rPr lang="fr-FR" dirty="0" smtClean="0"/>
              <a:t>Fichiers multiples (boucle </a:t>
            </a:r>
            <a:r>
              <a:rPr lang="fr-FR" dirty="0" err="1" smtClean="0"/>
              <a:t>foreach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Gestion des erreurs</a:t>
            </a:r>
          </a:p>
          <a:p>
            <a:pPr lvl="1"/>
            <a:r>
              <a:rPr lang="fr-FR" dirty="0" smtClean="0"/>
              <a:t>Gestion des types</a:t>
            </a:r>
          </a:p>
          <a:p>
            <a:pPr lvl="1"/>
            <a:r>
              <a:rPr lang="fr-FR" dirty="0" smtClean="0"/>
              <a:t>Archivage</a:t>
            </a: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Chargement </a:t>
            </a:r>
            <a:r>
              <a:rPr lang="fr-FR" dirty="0"/>
              <a:t>de </a:t>
            </a:r>
            <a:r>
              <a:rPr lang="fr-FR" dirty="0" smtClean="0"/>
              <a:t>fichiers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215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999232"/>
            <a:ext cx="77297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chemeClr val="bg1"/>
                </a:solidFill>
              </a:rPr>
              <a:t>SSIS Design Patterns</a:t>
            </a:r>
          </a:p>
          <a:p>
            <a:pPr marL="268288"/>
            <a:r>
              <a:rPr lang="fr-FR" sz="2800" dirty="0" smtClean="0">
                <a:solidFill>
                  <a:schemeClr val="bg1"/>
                </a:solidFill>
              </a:rPr>
              <a:t>David Joubert</a:t>
            </a:r>
            <a:endParaRPr lang="fr-FR" sz="2800" dirty="0">
              <a:solidFill>
                <a:schemeClr val="bg1"/>
              </a:solidFill>
            </a:endParaRPr>
          </a:p>
          <a:p>
            <a:pPr marL="268288"/>
            <a:r>
              <a:rPr lang="fr-FR" sz="2800" dirty="0" smtClean="0">
                <a:solidFill>
                  <a:schemeClr val="bg1"/>
                </a:solidFill>
              </a:rPr>
              <a:t>Thomas Ricquebourg</a:t>
            </a:r>
          </a:p>
        </p:txBody>
      </p:sp>
    </p:spTree>
    <p:extLst>
      <p:ext uri="{BB962C8B-B14F-4D97-AF65-F5344CB8AC3E}">
        <p14:creationId xmlns:p14="http://schemas.microsoft.com/office/powerpoint/2010/main" val="88988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r-FR" dirty="0" smtClean="0"/>
              <a:t>Package de chargement d’un fichier csv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7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Concept de base en Business Intelligence</a:t>
            </a:r>
          </a:p>
          <a:p>
            <a:r>
              <a:rPr lang="fr-FR" dirty="0" smtClean="0"/>
              <a:t>Composant existant dans SSIS, optimisation à apporter à la configuration de base.</a:t>
            </a:r>
          </a:p>
          <a:p>
            <a:r>
              <a:rPr lang="fr-FR" dirty="0" smtClean="0"/>
              <a:t>Composants tiers disponibles : Kimball </a:t>
            </a:r>
            <a:r>
              <a:rPr lang="fr-FR" dirty="0" err="1" smtClean="0"/>
              <a:t>Method</a:t>
            </a:r>
            <a:r>
              <a:rPr lang="fr-FR" dirty="0" smtClean="0"/>
              <a:t> </a:t>
            </a:r>
            <a:r>
              <a:rPr lang="fr-FR" smtClean="0"/>
              <a:t>SCD </a:t>
            </a:r>
            <a:r>
              <a:rPr lang="fr-FR" smtClean="0"/>
              <a:t>(payant sur 2012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SCD - </a:t>
            </a:r>
            <a:r>
              <a:rPr lang="fr-FR" dirty="0" err="1" smtClean="0"/>
              <a:t>Slowly</a:t>
            </a:r>
            <a:r>
              <a:rPr lang="fr-FR" dirty="0" smtClean="0"/>
              <a:t> </a:t>
            </a:r>
            <a:r>
              <a:rPr lang="fr-FR" dirty="0" err="1" smtClean="0"/>
              <a:t>Changing</a:t>
            </a:r>
            <a:r>
              <a:rPr lang="fr-FR" dirty="0" smtClean="0"/>
              <a:t> Dimension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603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r-FR" dirty="0" smtClean="0"/>
              <a:t>Utilisation du composant SCD de base dans SSIS et Optimisation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401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r-FR" dirty="0" smtClean="0"/>
              <a:t>Cas particulier du SCD 1</a:t>
            </a:r>
          </a:p>
          <a:p>
            <a:r>
              <a:rPr lang="fr-FR" dirty="0" smtClean="0"/>
              <a:t>On insère ou on update les lignes</a:t>
            </a:r>
          </a:p>
          <a:p>
            <a:r>
              <a:rPr lang="fr-FR" dirty="0" smtClean="0"/>
              <a:t>3 (en plus du composant SCD vu précédemment) possibilités :</a:t>
            </a:r>
          </a:p>
          <a:p>
            <a:pPr lvl="1"/>
            <a:r>
              <a:rPr lang="fr-FR" dirty="0" smtClean="0"/>
              <a:t>Double </a:t>
            </a:r>
            <a:r>
              <a:rPr lang="fr-FR" dirty="0" err="1" smtClean="0"/>
              <a:t>lookup</a:t>
            </a:r>
            <a:endParaRPr lang="fr-FR" dirty="0" smtClean="0"/>
          </a:p>
          <a:p>
            <a:pPr lvl="1"/>
            <a:r>
              <a:rPr lang="fr-FR" dirty="0" smtClean="0"/>
              <a:t>Double </a:t>
            </a:r>
            <a:r>
              <a:rPr lang="fr-FR" dirty="0" err="1" smtClean="0"/>
              <a:t>lookup</a:t>
            </a:r>
            <a:r>
              <a:rPr lang="fr-FR" dirty="0" smtClean="0"/>
              <a:t> vers table temporaire</a:t>
            </a:r>
          </a:p>
          <a:p>
            <a:pPr lvl="1"/>
            <a:r>
              <a:rPr lang="fr-FR" dirty="0" smtClean="0"/>
              <a:t>Script SQL avec MERGE</a:t>
            </a: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Upsert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616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r-FR" dirty="0" smtClean="0"/>
              <a:t>Comparaison de 3 packages avec les 3 possibilités d’</a:t>
            </a:r>
            <a:r>
              <a:rPr lang="fr-FR" dirty="0" err="1" smtClean="0"/>
              <a:t>upsert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741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 range </a:t>
            </a:r>
            <a:r>
              <a:rPr lang="fr-FR" dirty="0" err="1" smtClean="0"/>
              <a:t>lookup</a:t>
            </a:r>
            <a:r>
              <a:rPr lang="fr-FR" dirty="0" smtClean="0"/>
              <a:t> correspond à un </a:t>
            </a:r>
            <a:r>
              <a:rPr lang="fr-FR" dirty="0" err="1" smtClean="0"/>
              <a:t>lookup</a:t>
            </a:r>
            <a:r>
              <a:rPr lang="fr-FR" dirty="0" smtClean="0"/>
              <a:t> sur une </a:t>
            </a:r>
            <a:r>
              <a:rPr lang="fr-FR" dirty="0" err="1" smtClean="0"/>
              <a:t>theta</a:t>
            </a:r>
            <a:r>
              <a:rPr lang="fr-FR" dirty="0" smtClean="0"/>
              <a:t>-jointure </a:t>
            </a:r>
          </a:p>
          <a:p>
            <a:r>
              <a:rPr lang="fr-FR" dirty="0" smtClean="0"/>
              <a:t>On attend la </a:t>
            </a:r>
            <a:r>
              <a:rPr lang="fr-FR" dirty="0" err="1" smtClean="0"/>
              <a:t>feature</a:t>
            </a:r>
            <a:r>
              <a:rPr lang="fr-FR" dirty="0" smtClean="0"/>
              <a:t> depuis 2005 </a:t>
            </a:r>
          </a:p>
          <a:p>
            <a:r>
              <a:rPr lang="fr-FR" dirty="0"/>
              <a:t>4</a:t>
            </a:r>
            <a:r>
              <a:rPr lang="fr-FR" dirty="0" smtClean="0"/>
              <a:t> </a:t>
            </a:r>
            <a:r>
              <a:rPr lang="fr-FR" dirty="0" err="1" smtClean="0"/>
              <a:t>possiblités</a:t>
            </a:r>
            <a:r>
              <a:rPr lang="fr-FR" dirty="0" smtClean="0"/>
              <a:t> :</a:t>
            </a:r>
          </a:p>
          <a:p>
            <a:pPr lvl="1"/>
            <a:r>
              <a:rPr lang="fr-FR" dirty="0" err="1" smtClean="0"/>
              <a:t>Lookup</a:t>
            </a:r>
            <a:endParaRPr lang="fr-FR" dirty="0" smtClean="0"/>
          </a:p>
          <a:p>
            <a:pPr lvl="1"/>
            <a:r>
              <a:rPr lang="fr-FR" dirty="0" err="1" smtClean="0"/>
              <a:t>Conditionnal</a:t>
            </a:r>
            <a:r>
              <a:rPr lang="fr-FR" dirty="0" smtClean="0"/>
              <a:t> split</a:t>
            </a:r>
          </a:p>
          <a:p>
            <a:pPr lvl="1"/>
            <a:r>
              <a:rPr lang="fr-FR" dirty="0" smtClean="0"/>
              <a:t>Script</a:t>
            </a:r>
          </a:p>
          <a:p>
            <a:pPr lvl="1"/>
            <a:r>
              <a:rPr lang="fr-FR" dirty="0" smtClean="0"/>
              <a:t>SQL</a:t>
            </a:r>
            <a:endParaRPr lang="fr-FR" dirty="0"/>
          </a:p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Range </a:t>
            </a:r>
            <a:r>
              <a:rPr lang="fr-FR" dirty="0" err="1" smtClean="0"/>
              <a:t>Lookup</a:t>
            </a:r>
            <a:endParaRPr lang="fr-FR" dirty="0"/>
          </a:p>
        </p:txBody>
      </p:sp>
      <p:pic>
        <p:nvPicPr>
          <p:cNvPr id="4098" name="Picture 2" descr="http://www.google.fr/url?source=imglanding&amp;ct=img&amp;q=http://www.puhc.ch/images/asterix.gif&amp;sa=X&amp;ei=BuqQUrKSD-fP0QX08oHgCw&amp;ved=0CAkQ8wc&amp;usg=AFQjCNG4SAs3nKpUTQgaYP2fRU-yprU-k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3064" y="3825961"/>
            <a:ext cx="2714625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96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r-FR" dirty="0" smtClean="0"/>
              <a:t>Différence entre les 3 packages avec range </a:t>
            </a:r>
            <a:r>
              <a:rPr lang="fr-FR" dirty="0" err="1" smtClean="0"/>
              <a:t>lookup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</a:t>
            </a:r>
            <a:r>
              <a:rPr lang="fr-FR" dirty="0"/>
              <a:t>é</a:t>
            </a:r>
            <a:r>
              <a:rPr lang="fr-FR" dirty="0" smtClean="0"/>
              <a:t>mo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1333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r-FR" dirty="0" smtClean="0"/>
              <a:t>Lorsque vous récupérez les lignes qui ne matchent pas sur un </a:t>
            </a:r>
            <a:r>
              <a:rPr lang="fr-FR" dirty="0" err="1" smtClean="0"/>
              <a:t>lookup</a:t>
            </a:r>
            <a:endParaRPr lang="fr-FR" dirty="0" smtClean="0"/>
          </a:p>
          <a:p>
            <a:r>
              <a:rPr lang="fr-FR" dirty="0" smtClean="0"/>
              <a:t>Vous remplacez le NULL par la clé inconnue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=&gt; Plus judicieux de configurer du « Ignore </a:t>
            </a:r>
            <a:r>
              <a:rPr lang="fr-FR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Error</a:t>
            </a:r>
            <a:r>
              <a:rPr lang="fr-F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 » et de remplacer les NULL en une seule fois</a:t>
            </a:r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Dernière petite astuce : NULL Substitution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0624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r-FR" dirty="0" smtClean="0"/>
              <a:t>Package avec NULL Substitution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20588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fr-FR" dirty="0" smtClean="0"/>
              <a:t>Oui il existe des design pattern pour nous faciliter la vie</a:t>
            </a:r>
          </a:p>
          <a:p>
            <a:pPr marL="0" indent="0">
              <a:lnSpc>
                <a:spcPct val="120000"/>
              </a:lnSpc>
              <a:buNone/>
            </a:pPr>
            <a:endParaRPr lang="fr-FR" dirty="0" smtClean="0"/>
          </a:p>
          <a:p>
            <a:pPr>
              <a:lnSpc>
                <a:spcPct val="120000"/>
              </a:lnSpc>
            </a:pPr>
            <a:r>
              <a:rPr lang="fr-FR" dirty="0" smtClean="0"/>
              <a:t>Attention : utiliser des design patterns, ce n’est pas uniquement améliorer la performance. Il y a des contraintes d’ergonomie et de maintenabilité à prendre en compte</a:t>
            </a:r>
          </a:p>
          <a:p>
            <a:pPr marL="0" indent="0">
              <a:lnSpc>
                <a:spcPct val="120000"/>
              </a:lnSpc>
              <a:buNone/>
            </a:pPr>
            <a:endParaRPr lang="fr-FR" dirty="0" smtClean="0"/>
          </a:p>
          <a:p>
            <a:pPr>
              <a:lnSpc>
                <a:spcPct val="120000"/>
              </a:lnSpc>
            </a:pPr>
            <a:r>
              <a:rPr lang="fr-FR" dirty="0" smtClean="0"/>
              <a:t>Aujourd’hui, la réutilisation des composants et des packages n’est pas aisée : mais bon espoir pour demain via BIML par exemple :  </a:t>
            </a:r>
            <a:r>
              <a:rPr lang="fr-FR" sz="4000" dirty="0" smtClean="0">
                <a:hlinkClick r:id="rId2"/>
              </a:rPr>
              <a:t>http://www.varigence.com/Products/Biml/Capabilities</a:t>
            </a:r>
            <a:endParaRPr lang="fr-FR" sz="4000" dirty="0" smtClean="0"/>
          </a:p>
          <a:p>
            <a:endParaRPr lang="fr-FR" sz="4000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92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274" y="165439"/>
            <a:ext cx="11247040" cy="657556"/>
          </a:xfrm>
        </p:spPr>
        <p:txBody>
          <a:bodyPr/>
          <a:lstStyle/>
          <a:p>
            <a:r>
              <a:rPr lang="fr-FR" b="1" dirty="0" smtClean="0"/>
              <a:t>Merci à nos sponsors</a:t>
            </a:r>
            <a:endParaRPr lang="fr-FR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874" y="822995"/>
            <a:ext cx="9718589" cy="521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23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aller plus loin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r-FR" sz="2000" dirty="0">
                <a:hlinkClick r:id="rId3"/>
              </a:rPr>
              <a:t>http://</a:t>
            </a:r>
            <a:r>
              <a:rPr lang="fr-FR" sz="2000" dirty="0" smtClean="0">
                <a:hlinkClick r:id="rId3"/>
              </a:rPr>
              <a:t>www.amazon.fr/Server-Integration-Services-Design-Patterns/dp/1430237716</a:t>
            </a:r>
            <a:endParaRPr lang="fr-FR" sz="2000" dirty="0" smtClean="0"/>
          </a:p>
          <a:p>
            <a:endParaRPr lang="fr-FR" dirty="0"/>
          </a:p>
        </p:txBody>
      </p:sp>
      <p:pic>
        <p:nvPicPr>
          <p:cNvPr id="5124" name="Picture 4" descr="http://www.google.fr/url?source=imglanding&amp;ct=img&amp;q=http://ecx.images-amazon.com/images/I/51BJU3F9RcL._SL500_AA300_.jpg&amp;sa=X&amp;ei=JO2QUsyrLerB0QXP0IHwDQ&amp;ved=0CAkQ8wc&amp;usg=AFQjCNFDOVoeEyns7051YEOpbjfhvDymF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010" y="1780020"/>
            <a:ext cx="4070061" cy="407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6926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</a:t>
            </a:r>
            <a:endParaRPr lang="fr-FR" dirty="0"/>
          </a:p>
        </p:txBody>
      </p:sp>
      <p:pic>
        <p:nvPicPr>
          <p:cNvPr id="6146" name="Picture 2" descr="http://www.google.fr/url?source=imglanding&amp;ct=img&amp;q=http://assessfirst.blogs.com/.a/6a00d8341d444553ef0133f26ab3b2970b-pi&amp;sa=X&amp;ei=xe2QUsSQG8nH0QXY4oGIBA&amp;ved=0CAkQ8wc&amp;usg=AFQjCNFS_xDWQE9B9trOvX1ABxHe83KZbg"/>
          <p:cNvPicPr>
            <a:picLocks noGrp="1" noChangeAspect="1" noChangeArrowheads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100" y="1638300"/>
            <a:ext cx="4191000" cy="417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1319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1797" y="2105561"/>
            <a:ext cx="6288406" cy="264687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16600" dirty="0" smtClean="0"/>
              <a:t>MERCI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822715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8435" y="2430017"/>
            <a:ext cx="6195130" cy="199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2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Thomas </a:t>
            </a:r>
            <a:r>
              <a:rPr lang="fr-FR" sz="3600" dirty="0" err="1" smtClean="0"/>
              <a:t>Ricquebourg</a:t>
            </a:r>
            <a:endParaRPr lang="fr-FR" sz="3600" dirty="0" smtClean="0"/>
          </a:p>
          <a:p>
            <a:pPr lvl="1"/>
            <a:r>
              <a:rPr lang="fr-FR" sz="2800" dirty="0" smtClean="0"/>
              <a:t>Consultant décisionnel</a:t>
            </a:r>
          </a:p>
          <a:p>
            <a:pPr lvl="1"/>
            <a:r>
              <a:rPr lang="fr-FR" sz="2800" dirty="0" smtClean="0"/>
              <a:t>Blog : </a:t>
            </a:r>
            <a:r>
              <a:rPr lang="fr-FR" sz="2800" dirty="0" err="1" smtClean="0"/>
              <a:t>BIppy</a:t>
            </a:r>
            <a:r>
              <a:rPr lang="fr-FR" sz="2800" dirty="0" smtClean="0"/>
              <a:t> &amp; </a:t>
            </a:r>
            <a:r>
              <a:rPr lang="fr-FR" sz="2800" dirty="0" err="1" smtClean="0"/>
              <a:t>Smile</a:t>
            </a:r>
            <a:r>
              <a:rPr lang="fr-FR" sz="2800" dirty="0" smtClean="0"/>
              <a:t> (</a:t>
            </a:r>
            <a:r>
              <a:rPr lang="fr-FR" sz="2800" dirty="0">
                <a:hlinkClick r:id="rId2"/>
              </a:rPr>
              <a:t>thomasricquebourg.wordpress.com</a:t>
            </a:r>
            <a:r>
              <a:rPr lang="fr-FR" sz="2800" dirty="0" smtClean="0">
                <a:hlinkClick r:id="rId2"/>
              </a:rPr>
              <a:t>/</a:t>
            </a:r>
            <a:r>
              <a:rPr lang="fr-FR" sz="2800" dirty="0" smtClean="0"/>
              <a:t>)</a:t>
            </a:r>
          </a:p>
          <a:p>
            <a:pPr marL="609585" lvl="1" indent="0">
              <a:buNone/>
            </a:pPr>
            <a:endParaRPr lang="fr-FR" sz="2800" dirty="0" smtClean="0"/>
          </a:p>
          <a:p>
            <a:r>
              <a:rPr lang="fr-FR" sz="3600" dirty="0" smtClean="0"/>
              <a:t>David Joubert</a:t>
            </a:r>
          </a:p>
          <a:p>
            <a:pPr lvl="1"/>
            <a:r>
              <a:rPr lang="fr-FR" sz="2800" dirty="0" smtClean="0"/>
              <a:t>Architecte décisionnel</a:t>
            </a:r>
          </a:p>
          <a:p>
            <a:pPr lvl="1"/>
            <a:r>
              <a:rPr lang="fr-FR" sz="2800" dirty="0"/>
              <a:t>Blog</a:t>
            </a:r>
            <a:r>
              <a:rPr lang="fr-FR" sz="2800" dirty="0" smtClean="0"/>
              <a:t> : La BI et les outils </a:t>
            </a:r>
            <a:r>
              <a:rPr lang="fr-FR" sz="2800" dirty="0"/>
              <a:t>Microsoft</a:t>
            </a:r>
            <a:r>
              <a:rPr lang="fr-FR" sz="2800" dirty="0" smtClean="0"/>
              <a:t> (</a:t>
            </a:r>
            <a:r>
              <a:rPr lang="fr-FR" sz="2800" dirty="0">
                <a:hlinkClick r:id="rId3"/>
              </a:rPr>
              <a:t>joubertd.blogspot.fr</a:t>
            </a:r>
            <a:r>
              <a:rPr lang="fr-FR" sz="2800" dirty="0" smtClean="0"/>
              <a:t>)</a:t>
            </a:r>
          </a:p>
          <a:p>
            <a:pPr lvl="1"/>
            <a:r>
              <a:rPr lang="fr-FR" sz="2800" dirty="0" smtClean="0"/>
              <a:t>Twitter : </a:t>
            </a:r>
            <a:r>
              <a:rPr lang="fr-FR" sz="2800" b="1" dirty="0" smtClean="0"/>
              <a:t>@</a:t>
            </a:r>
            <a:r>
              <a:rPr lang="fr-FR" sz="2800" b="1" dirty="0" err="1" smtClean="0"/>
              <a:t>Dj_Uber</a:t>
            </a:r>
            <a:endParaRPr lang="fr-FR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speakers</a:t>
            </a:r>
            <a:endParaRPr lang="fr-FR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5289" y="1124745"/>
            <a:ext cx="1514686" cy="1095528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65289" y="3451358"/>
            <a:ext cx="1571312" cy="55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4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3800" dirty="0" smtClean="0"/>
              <a:t>Introduction</a:t>
            </a:r>
          </a:p>
          <a:p>
            <a:r>
              <a:rPr lang="fr-FR" sz="3800" dirty="0" smtClean="0"/>
              <a:t>Pourquoi des design patterns ?</a:t>
            </a:r>
          </a:p>
          <a:p>
            <a:r>
              <a:rPr lang="fr-FR" sz="3800" dirty="0" smtClean="0"/>
              <a:t>Points forts et points faibles de SSIS</a:t>
            </a:r>
          </a:p>
          <a:p>
            <a:r>
              <a:rPr lang="fr-FR" sz="3800" dirty="0" smtClean="0"/>
              <a:t>Exemple de design patterns</a:t>
            </a:r>
          </a:p>
          <a:p>
            <a:pPr lvl="1"/>
            <a:r>
              <a:rPr lang="fr-FR" dirty="0" smtClean="0"/>
              <a:t>Paralléliser </a:t>
            </a:r>
            <a:r>
              <a:rPr lang="fr-FR" dirty="0"/>
              <a:t>d</a:t>
            </a:r>
            <a:r>
              <a:rPr lang="fr-FR" dirty="0" smtClean="0"/>
              <a:t>es traitements</a:t>
            </a:r>
          </a:p>
          <a:p>
            <a:pPr lvl="1"/>
            <a:r>
              <a:rPr lang="fr-FR" dirty="0"/>
              <a:t>Chargement de </a:t>
            </a:r>
            <a:r>
              <a:rPr lang="fr-FR" dirty="0" smtClean="0"/>
              <a:t>fichiers</a:t>
            </a:r>
          </a:p>
          <a:p>
            <a:pPr lvl="1"/>
            <a:r>
              <a:rPr lang="fr-FR" dirty="0" smtClean="0"/>
              <a:t>Gestion du SCD</a:t>
            </a:r>
          </a:p>
          <a:p>
            <a:pPr lvl="1"/>
            <a:r>
              <a:rPr lang="fr-FR" dirty="0" smtClean="0"/>
              <a:t>Gestion des </a:t>
            </a:r>
            <a:r>
              <a:rPr lang="fr-FR" dirty="0" err="1" smtClean="0"/>
              <a:t>Upsert</a:t>
            </a:r>
            <a:endParaRPr lang="fr-FR" dirty="0" smtClean="0"/>
          </a:p>
          <a:p>
            <a:pPr lvl="1"/>
            <a:r>
              <a:rPr lang="fr-FR" dirty="0" smtClean="0"/>
              <a:t>Range </a:t>
            </a:r>
            <a:r>
              <a:rPr lang="fr-FR" dirty="0" err="1" smtClean="0"/>
              <a:t>Lookup</a:t>
            </a:r>
            <a:endParaRPr lang="fr-FR" dirty="0" smtClean="0"/>
          </a:p>
          <a:p>
            <a:pPr lvl="1"/>
            <a:r>
              <a:rPr lang="fr-FR" dirty="0" smtClean="0"/>
              <a:t>Gestion des NULL substitution</a:t>
            </a:r>
          </a:p>
          <a:p>
            <a:r>
              <a:rPr lang="fr-FR" sz="3800" dirty="0" smtClean="0"/>
              <a:t>Conclusion</a:t>
            </a:r>
            <a:endParaRPr lang="fr-FR" sz="38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778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 vers le bas 3"/>
          <p:cNvSpPr/>
          <p:nvPr/>
        </p:nvSpPr>
        <p:spPr>
          <a:xfrm>
            <a:off x="2649212" y="932723"/>
            <a:ext cx="6893577" cy="5204089"/>
          </a:xfrm>
          <a:prstGeom prst="downArrow">
            <a:avLst>
              <a:gd name="adj1" fmla="val 45026"/>
              <a:gd name="adj2" fmla="val 50000"/>
            </a:avLst>
          </a:prstGeom>
          <a:solidFill>
            <a:schemeClr val="accent2">
              <a:alpha val="38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contenu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r-FR" sz="3600" dirty="0" smtClean="0"/>
              <a:t>SQL Server 7 : Data Transformation Services (DTS)</a:t>
            </a:r>
          </a:p>
          <a:p>
            <a:pPr lvl="1">
              <a:lnSpc>
                <a:spcPct val="150000"/>
              </a:lnSpc>
            </a:pPr>
            <a:r>
              <a:rPr lang="fr-FR" sz="2800" dirty="0" smtClean="0"/>
              <a:t>Ancêtre de l’ETL sur SQL Server (Plutôt ELT d’ailleurs)</a:t>
            </a:r>
            <a:endParaRPr lang="fr-FR" sz="3600" dirty="0" smtClean="0"/>
          </a:p>
          <a:p>
            <a:pPr>
              <a:lnSpc>
                <a:spcPct val="150000"/>
              </a:lnSpc>
            </a:pPr>
            <a:r>
              <a:rPr lang="fr-FR" sz="3600" dirty="0" smtClean="0"/>
              <a:t>SQL Server 2005 : SQL Server </a:t>
            </a:r>
            <a:r>
              <a:rPr lang="fr-FR" sz="3600" dirty="0" err="1" smtClean="0"/>
              <a:t>Integration</a:t>
            </a:r>
            <a:r>
              <a:rPr lang="fr-FR" sz="3600" dirty="0" smtClean="0"/>
              <a:t> Services</a:t>
            </a:r>
          </a:p>
          <a:p>
            <a:pPr lvl="1"/>
            <a:r>
              <a:rPr lang="fr-FR" sz="2800" dirty="0" smtClean="0"/>
              <a:t>Refonte complet de l’ETL de Microsoft</a:t>
            </a:r>
          </a:p>
          <a:p>
            <a:pPr lvl="2"/>
            <a:r>
              <a:rPr lang="fr-FR" sz="2800" dirty="0" smtClean="0"/>
              <a:t>Releases mineures sur SQL Server 2008/2008R2</a:t>
            </a:r>
          </a:p>
          <a:p>
            <a:pPr lvl="2"/>
            <a:r>
              <a:rPr lang="fr-FR" sz="2800" dirty="0" smtClean="0"/>
              <a:t>Release majeure sur SQL Server 2012</a:t>
            </a:r>
          </a:p>
          <a:p>
            <a:pPr lvl="2"/>
            <a:r>
              <a:rPr lang="fr-FR" sz="2800" dirty="0" smtClean="0"/>
              <a:t>Release mineure sur SQL Server 2014</a:t>
            </a:r>
            <a:endParaRPr lang="fr-FR" sz="28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SSIS : </a:t>
            </a:r>
            <a:r>
              <a:rPr lang="fr-FR" sz="4400" dirty="0"/>
              <a:t>p</a:t>
            </a:r>
            <a:r>
              <a:rPr lang="fr-FR" sz="4400" dirty="0" smtClean="0"/>
              <a:t>etite chronologie de l’ETL chez Microsoft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76990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Aujourd’hui, l’accent est mis sur la BI Self-Service où l’utilisateur importe directement ses données</a:t>
            </a:r>
          </a:p>
          <a:p>
            <a:pPr marL="0" indent="0">
              <a:buNone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				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MAIS</a:t>
            </a:r>
          </a:p>
          <a:p>
            <a:r>
              <a:rPr lang="fr-FR" sz="2800" dirty="0" smtClean="0"/>
              <a:t>Si vous voulez… </a:t>
            </a:r>
          </a:p>
          <a:p>
            <a:pPr lvl="1"/>
            <a:r>
              <a:rPr lang="fr-FR" sz="2800" dirty="0"/>
              <a:t>alimenter un </a:t>
            </a:r>
            <a:r>
              <a:rPr lang="fr-FR" sz="2800" dirty="0" smtClean="0"/>
              <a:t>data </a:t>
            </a:r>
            <a:r>
              <a:rPr lang="fr-FR" sz="2800" dirty="0" err="1" smtClean="0"/>
              <a:t>warehouse</a:t>
            </a:r>
            <a:endParaRPr lang="fr-FR" sz="2800" dirty="0"/>
          </a:p>
          <a:p>
            <a:pPr lvl="1"/>
            <a:r>
              <a:rPr lang="fr-FR" sz="2800" dirty="0" err="1"/>
              <a:t>batcher</a:t>
            </a:r>
            <a:r>
              <a:rPr lang="fr-FR" sz="2800" dirty="0"/>
              <a:t> des traitements</a:t>
            </a:r>
          </a:p>
          <a:p>
            <a:pPr lvl="1"/>
            <a:r>
              <a:rPr lang="fr-FR" sz="2800" dirty="0"/>
              <a:t>aller plus loin que la seule importation des données</a:t>
            </a:r>
          </a:p>
          <a:p>
            <a:r>
              <a:rPr lang="fr-FR" sz="2800" dirty="0" smtClean="0"/>
              <a:t>Si vos volumétries sont importantes</a:t>
            </a:r>
            <a:endParaRPr lang="fr-FR" sz="2800" dirty="0"/>
          </a:p>
          <a:p>
            <a:pPr marL="0" indent="0">
              <a:buNone/>
            </a:pPr>
            <a:r>
              <a:rPr lang="fr-FR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		</a:t>
            </a:r>
            <a:r>
              <a:rPr lang="fr-FR" sz="3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SSIS reste votre principal allié</a:t>
            </a:r>
            <a:endParaRPr lang="fr-FR" sz="35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Il faut sauver le soldat SSIS</a:t>
            </a:r>
            <a:endParaRPr lang="fr-FR" dirty="0"/>
          </a:p>
        </p:txBody>
      </p:sp>
      <p:pic>
        <p:nvPicPr>
          <p:cNvPr id="1028" name="Picture 4" descr="http://www.google.fr/url?source=imglanding&amp;ct=img&amp;q=http://www.gizmodo.fr/wp-content/uploads/2013/06/soldat.jpg&amp;sa=X&amp;ei=LM2QUu3UEKSV0QWZz4DADQ&amp;ved=0CAkQ8wc&amp;usg=AFQjCNG_uOC_MzJSxGcLneB51FCME1mgX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377" y="1896410"/>
            <a:ext cx="2835932" cy="2126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19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fr-FR" sz="3600" b="1" dirty="0"/>
              <a:t>Qu’est-ce c’est </a:t>
            </a:r>
            <a:r>
              <a:rPr lang="fr-FR" sz="3600" b="1" dirty="0" smtClean="0"/>
              <a:t>?</a:t>
            </a:r>
          </a:p>
          <a:p>
            <a:pPr lvl="1">
              <a:lnSpc>
                <a:spcPct val="110000"/>
              </a:lnSpc>
            </a:pPr>
            <a:r>
              <a:rPr lang="fr-FR" sz="2800" dirty="0" smtClean="0"/>
              <a:t>Modèles de conception répondant </a:t>
            </a:r>
            <a:r>
              <a:rPr lang="fr-FR" sz="2800" dirty="0"/>
              <a:t>à des problématiques récurrentes</a:t>
            </a:r>
            <a:endParaRPr lang="fr-FR" sz="2800" dirty="0" smtClean="0"/>
          </a:p>
          <a:p>
            <a:pPr>
              <a:lnSpc>
                <a:spcPct val="150000"/>
              </a:lnSpc>
            </a:pPr>
            <a:r>
              <a:rPr lang="fr-FR" sz="3600" b="1" dirty="0" smtClean="0"/>
              <a:t>Pourquoi ?</a:t>
            </a:r>
          </a:p>
          <a:p>
            <a:pPr lvl="1"/>
            <a:r>
              <a:rPr lang="fr-FR" sz="2800" dirty="0" smtClean="0"/>
              <a:t>Pour optimiser et </a:t>
            </a:r>
            <a:r>
              <a:rPr lang="fr-FR" sz="2800" dirty="0" smtClean="0"/>
              <a:t>rationaliser </a:t>
            </a:r>
            <a:r>
              <a:rPr lang="fr-FR" sz="2800" dirty="0" smtClean="0"/>
              <a:t>le développement </a:t>
            </a:r>
          </a:p>
          <a:p>
            <a:pPr>
              <a:lnSpc>
                <a:spcPct val="150000"/>
              </a:lnSpc>
            </a:pPr>
            <a:r>
              <a:rPr lang="fr-FR" sz="3600" b="1" dirty="0" smtClean="0"/>
              <a:t>Comment, quand et où </a:t>
            </a:r>
            <a:r>
              <a:rPr lang="fr-FR" sz="3600" b="1" dirty="0"/>
              <a:t>?</a:t>
            </a:r>
          </a:p>
          <a:p>
            <a:pPr lvl="1"/>
            <a:r>
              <a:rPr lang="fr-FR" sz="2800" dirty="0" smtClean="0"/>
              <a:t>En utilisant les bons composants pour chaque situation qui se présente dans notre outil de développement</a:t>
            </a:r>
            <a:endParaRPr lang="fr-F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Pourquoi des </a:t>
            </a:r>
            <a:r>
              <a:rPr lang="fr-FR" dirty="0"/>
              <a:t>d</a:t>
            </a:r>
            <a:r>
              <a:rPr lang="fr-FR" dirty="0" smtClean="0"/>
              <a:t>esign patterns ?</a:t>
            </a:r>
            <a:endParaRPr lang="fr-FR" dirty="0"/>
          </a:p>
        </p:txBody>
      </p:sp>
      <p:pic>
        <p:nvPicPr>
          <p:cNvPr id="2050" name="Picture 2" descr="http://www.google.fr/url?source=imglanding&amp;ct=img&amp;q=http://algoric.pagesperso-orange.fr/img/imgDessin/imgBD/geluck_roue1.jpg&amp;sa=X&amp;ei=L9CQUrnoB8ml0QXJqIHwDQ&amp;ved=0CAkQ8wc&amp;usg=AFQjCNEwJrue_kfxA9NpgcklBsCkMk00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967" y="2633237"/>
            <a:ext cx="2393662" cy="2187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01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6907" y="172614"/>
            <a:ext cx="8358187" cy="5700353"/>
          </a:xfrm>
          <a:prstGeom prst="rect">
            <a:avLst/>
          </a:prstGeom>
        </p:spPr>
      </p:pic>
      <p:sp>
        <p:nvSpPr>
          <p:cNvPr id="2" name="Rounded Rectangular Callout 1"/>
          <p:cNvSpPr/>
          <p:nvPr/>
        </p:nvSpPr>
        <p:spPr>
          <a:xfrm>
            <a:off x="7760970" y="1776920"/>
            <a:ext cx="4034790" cy="1120140"/>
          </a:xfrm>
          <a:prstGeom prst="wedgeRoundRectCallout">
            <a:avLst>
              <a:gd name="adj1" fmla="val -50193"/>
              <a:gd name="adj2" fmla="val 8916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i="1" dirty="0">
                <a:solidFill>
                  <a:schemeClr val="tx1"/>
                </a:solidFill>
              </a:rPr>
              <a:t>« </a:t>
            </a:r>
            <a:r>
              <a:rPr lang="fr-FR" sz="2000" i="1" dirty="0" smtClean="0">
                <a:solidFill>
                  <a:schemeClr val="tx1"/>
                </a:solidFill>
              </a:rPr>
              <a:t>Je suis un </a:t>
            </a:r>
            <a:r>
              <a:rPr lang="fr-FR" sz="2000" i="1" dirty="0">
                <a:solidFill>
                  <a:schemeClr val="tx1"/>
                </a:solidFill>
              </a:rPr>
              <a:t>smiley </a:t>
            </a:r>
            <a:r>
              <a:rPr lang="fr-FR" sz="2000" i="1" dirty="0" smtClean="0">
                <a:solidFill>
                  <a:schemeClr val="tx1"/>
                </a:solidFill>
              </a:rPr>
              <a:t>…</a:t>
            </a:r>
          </a:p>
          <a:p>
            <a:r>
              <a:rPr lang="fr-FR" sz="2000" i="1" dirty="0" smtClean="0">
                <a:solidFill>
                  <a:schemeClr val="tx1"/>
                </a:solidFill>
              </a:rPr>
              <a:t>                                 Ou pas ?»</a:t>
            </a:r>
            <a:endParaRPr lang="fr-FR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1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C0504D"/>
      </a:folHlink>
    </a:clrScheme>
    <a:fontScheme name="TechDays 2013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1004</Words>
  <Application>Microsoft Office PowerPoint</Application>
  <PresentationFormat>Grand écran</PresentationFormat>
  <Paragraphs>220</Paragraphs>
  <Slides>33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9" baseType="lpstr">
      <vt:lpstr>Arial</vt:lpstr>
      <vt:lpstr>Calibri</vt:lpstr>
      <vt:lpstr>Segoe UI</vt:lpstr>
      <vt:lpstr>Segoe UI Light</vt:lpstr>
      <vt:lpstr>Wingdings</vt:lpstr>
      <vt:lpstr>1_Office Theme</vt:lpstr>
      <vt:lpstr>Présentation PowerPoint</vt:lpstr>
      <vt:lpstr>Présentation PowerPoint</vt:lpstr>
      <vt:lpstr>Merci à nos sponsors</vt:lpstr>
      <vt:lpstr>Les speakers</vt:lpstr>
      <vt:lpstr>Agenda</vt:lpstr>
      <vt:lpstr>SSIS : petite chronologie de l’ETL chez Microsoft</vt:lpstr>
      <vt:lpstr>Il faut sauver le soldat SSIS</vt:lpstr>
      <vt:lpstr>Pourquoi des design patterns ?</vt:lpstr>
      <vt:lpstr>Présentation PowerPoint</vt:lpstr>
      <vt:lpstr>Présentation PowerPoint</vt:lpstr>
      <vt:lpstr>Présentation PowerPoint</vt:lpstr>
      <vt:lpstr>Présentation PowerPoint</vt:lpstr>
      <vt:lpstr>Application à SSIS</vt:lpstr>
      <vt:lpstr>Points forts et points faibles de SSIS</vt:lpstr>
      <vt:lpstr>Points forts et points faibles de SSIS</vt:lpstr>
      <vt:lpstr>Démo</vt:lpstr>
      <vt:lpstr>Parallélisation</vt:lpstr>
      <vt:lpstr>Démo</vt:lpstr>
      <vt:lpstr>Chargement de fichiers</vt:lpstr>
      <vt:lpstr>Démo</vt:lpstr>
      <vt:lpstr>SCD - Slowly Changing Dimension</vt:lpstr>
      <vt:lpstr>Démo</vt:lpstr>
      <vt:lpstr>Upsert</vt:lpstr>
      <vt:lpstr>Démo</vt:lpstr>
      <vt:lpstr>Range Lookup</vt:lpstr>
      <vt:lpstr>Démo</vt:lpstr>
      <vt:lpstr>Dernière petite astuce : NULL Substitution</vt:lpstr>
      <vt:lpstr>Démo</vt:lpstr>
      <vt:lpstr>Conclusion</vt:lpstr>
      <vt:lpstr>Pour aller plus loin</vt:lpstr>
      <vt:lpstr>Questions</vt:lpstr>
      <vt:lpstr>Présentation PowerPoint</vt:lpstr>
      <vt:lpstr>Présentation PowerPoint</vt:lpstr>
    </vt:vector>
  </TitlesOfParts>
  <Company>AZEO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Jean-Pierre Riehl</dc:creator>
  <cp:lastModifiedBy>David Joubert</cp:lastModifiedBy>
  <cp:revision>92</cp:revision>
  <dcterms:created xsi:type="dcterms:W3CDTF">2013-09-20T15:52:21Z</dcterms:created>
  <dcterms:modified xsi:type="dcterms:W3CDTF">2013-12-02T20:17:09Z</dcterms:modified>
</cp:coreProperties>
</file>