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60" r:id="rId4"/>
    <p:sldId id="263" r:id="rId5"/>
    <p:sldId id="304" r:id="rId6"/>
    <p:sldId id="264" r:id="rId7"/>
    <p:sldId id="266" r:id="rId8"/>
    <p:sldId id="267" r:id="rId9"/>
    <p:sldId id="268" r:id="rId10"/>
    <p:sldId id="269" r:id="rId11"/>
    <p:sldId id="270" r:id="rId12"/>
    <p:sldId id="271" r:id="rId13"/>
    <p:sldId id="272" r:id="rId14"/>
    <p:sldId id="273" r:id="rId15"/>
    <p:sldId id="274" r:id="rId16"/>
    <p:sldId id="275" r:id="rId17"/>
    <p:sldId id="276" r:id="rId18"/>
    <p:sldId id="286" r:id="rId19"/>
    <p:sldId id="287" r:id="rId20"/>
    <p:sldId id="288" r:id="rId21"/>
    <p:sldId id="289" r:id="rId22"/>
    <p:sldId id="296" r:id="rId23"/>
    <p:sldId id="297" r:id="rId24"/>
    <p:sldId id="299" r:id="rId25"/>
    <p:sldId id="300" r:id="rId26"/>
    <p:sldId id="301" r:id="rId27"/>
    <p:sldId id="302" r:id="rId28"/>
    <p:sldId id="303" r:id="rId29"/>
    <p:sldId id="305" r:id="rId30"/>
    <p:sldId id="306" r:id="rId31"/>
    <p:sldId id="307" r:id="rId32"/>
    <p:sldId id="308" r:id="rId33"/>
    <p:sldId id="309" r:id="rId34"/>
    <p:sldId id="261" r:id="rId35"/>
    <p:sldId id="259"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141A"/>
    <a:srgbClr val="FF0000"/>
    <a:srgbClr val="8EAF3C"/>
    <a:srgbClr val="8FB03D"/>
    <a:srgbClr val="95B8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679" autoAdjust="0"/>
  </p:normalViewPr>
  <p:slideViewPr>
    <p:cSldViewPr snapToGrid="0">
      <p:cViewPr varScale="1">
        <p:scale>
          <a:sx n="82" d="100"/>
          <a:sy n="82" d="100"/>
        </p:scale>
        <p:origin x="8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2C89D3-D1D2-40C6-93A4-6DB2757DC2FC}" type="datetimeFigureOut">
              <a:rPr lang="fr-FR" smtClean="0"/>
              <a:t>11/12/2013</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63FCB2-F69B-4D43-BAB4-1FA35A60DB19}" type="slidenum">
              <a:rPr lang="fr-FR" smtClean="0"/>
              <a:t>‹#›</a:t>
            </a:fld>
            <a:endParaRPr lang="fr-FR"/>
          </a:p>
        </p:txBody>
      </p:sp>
    </p:spTree>
    <p:extLst>
      <p:ext uri="{BB962C8B-B14F-4D97-AF65-F5344CB8AC3E}">
        <p14:creationId xmlns:p14="http://schemas.microsoft.com/office/powerpoint/2010/main" val="360283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2F052D26-11E3-4588-AD53-6C40208B10FE}" type="slidenum">
              <a:rPr lang="en-US" smtClean="0"/>
              <a:pPr>
                <a:defRPr/>
              </a:pPr>
              <a:t>4</a:t>
            </a:fld>
            <a:endParaRPr lang="en-US" dirty="0"/>
          </a:p>
        </p:txBody>
      </p:sp>
    </p:spTree>
    <p:extLst>
      <p:ext uri="{BB962C8B-B14F-4D97-AF65-F5344CB8AC3E}">
        <p14:creationId xmlns:p14="http://schemas.microsoft.com/office/powerpoint/2010/main" val="3878394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2663" y="228600"/>
            <a:ext cx="3187700" cy="1793875"/>
          </a:xfrm>
        </p:spPr>
      </p:sp>
      <p:sp>
        <p:nvSpPr>
          <p:cNvPr id="3" name="Notes Placeholder 2"/>
          <p:cNvSpPr>
            <a:spLocks noGrp="1"/>
          </p:cNvSpPr>
          <p:nvPr>
            <p:ph type="body" idx="1"/>
          </p:nvPr>
        </p:nvSpPr>
        <p:spPr/>
        <p:txBody>
          <a:bodyPr/>
          <a:lstStyle/>
          <a:p>
            <a:pPr defTabSz="932761">
              <a:defRPr/>
            </a:pPr>
            <a:r>
              <a:rPr lang="fr-FR" dirty="0" smtClean="0"/>
              <a:t>Damien</a:t>
            </a:r>
            <a:endParaRPr lang="fr-FR" dirty="0"/>
          </a:p>
        </p:txBody>
      </p:sp>
      <p:sp>
        <p:nvSpPr>
          <p:cNvPr id="4" name="Slide Number Placeholder 3"/>
          <p:cNvSpPr>
            <a:spLocks noGrp="1"/>
          </p:cNvSpPr>
          <p:nvPr>
            <p:ph type="sldNum" sz="quarter" idx="10"/>
          </p:nvPr>
        </p:nvSpPr>
        <p:spPr/>
        <p:txBody>
          <a:bodyPr/>
          <a:lstStyle/>
          <a:p>
            <a:fld id="{89D5A5AB-9D22-4354-8089-2AE811D4E28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792435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213774C-254C-4BE4-B678-7FDA4FF0621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557137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2F052D26-11E3-4588-AD53-6C40208B10FE}" type="slidenum">
              <a:rPr lang="en-US" smtClean="0"/>
              <a:pPr>
                <a:defRPr/>
              </a:pPr>
              <a:t>7</a:t>
            </a:fld>
            <a:endParaRPr lang="en-US" dirty="0"/>
          </a:p>
        </p:txBody>
      </p:sp>
    </p:spTree>
    <p:extLst>
      <p:ext uri="{BB962C8B-B14F-4D97-AF65-F5344CB8AC3E}">
        <p14:creationId xmlns:p14="http://schemas.microsoft.com/office/powerpoint/2010/main" val="1629104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2F052D26-11E3-4588-AD53-6C40208B10FE}" type="slidenum">
              <a:rPr lang="en-US" smtClean="0"/>
              <a:pPr>
                <a:defRPr/>
              </a:pPr>
              <a:t>10</a:t>
            </a:fld>
            <a:endParaRPr lang="en-US" dirty="0"/>
          </a:p>
        </p:txBody>
      </p:sp>
    </p:spTree>
    <p:extLst>
      <p:ext uri="{BB962C8B-B14F-4D97-AF65-F5344CB8AC3E}">
        <p14:creationId xmlns:p14="http://schemas.microsoft.com/office/powerpoint/2010/main" val="185828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smtClean="0">
              <a:solidFill>
                <a:srgbClr val="FFFFFF">
                  <a:alpha val="98824"/>
                </a:srgbClr>
              </a:solidFill>
              <a:ea typeface="Segoe UI" pitchFamily="34" charset="0"/>
              <a:cs typeface="Segoe UI"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0213774C-254C-4BE4-B678-7FDA4FF06219}"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227854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2F052D26-11E3-4588-AD53-6C40208B10FE}" type="slidenum">
              <a:rPr lang="en-US" smtClean="0"/>
              <a:pPr>
                <a:defRPr/>
              </a:pPr>
              <a:t>24</a:t>
            </a:fld>
            <a:endParaRPr lang="en-US" dirty="0"/>
          </a:p>
        </p:txBody>
      </p:sp>
    </p:spTree>
    <p:extLst>
      <p:ext uri="{BB962C8B-B14F-4D97-AF65-F5344CB8AC3E}">
        <p14:creationId xmlns:p14="http://schemas.microsoft.com/office/powerpoint/2010/main" val="2797231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2F052D26-11E3-4588-AD53-6C40208B10FE}" type="slidenum">
              <a:rPr lang="en-US" smtClean="0"/>
              <a:pPr>
                <a:defRPr/>
              </a:pPr>
              <a:t>28</a:t>
            </a:fld>
            <a:endParaRPr lang="en-US" dirty="0"/>
          </a:p>
        </p:txBody>
      </p:sp>
    </p:spTree>
    <p:extLst>
      <p:ext uri="{BB962C8B-B14F-4D97-AF65-F5344CB8AC3E}">
        <p14:creationId xmlns:p14="http://schemas.microsoft.com/office/powerpoint/2010/main" val="2979311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MGXFY13</a:t>
            </a:r>
          </a:p>
          <a:p>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C95E057-5B58-4C1B-9A58-04A7F989C703}" type="datetime1">
              <a:rPr lang="en-US" smtClean="0">
                <a:solidFill>
                  <a:prstClr val="black"/>
                </a:solidFill>
              </a:rPr>
              <a:pPr/>
              <a:t>12/11/2013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4202706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Blue">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800" b="0" cap="all">
                <a:solidFill>
                  <a:schemeClr val="tx1">
                    <a:lumMod val="75000"/>
                    <a:lumOff val="25000"/>
                  </a:schemeClr>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lumMod val="75000"/>
                    <a:lumOff val="25000"/>
                  </a:schemeClr>
                </a:solidFill>
                <a:latin typeface="+mn-lt"/>
                <a:cs typeface="Segoe UI Light" panose="020B0502040204020203"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12" y="5987092"/>
            <a:ext cx="1045775" cy="336460"/>
          </a:xfrm>
          <a:prstGeom prst="rect">
            <a:avLst/>
          </a:prstGeom>
        </p:spPr>
      </p:pic>
    </p:spTree>
    <p:extLst>
      <p:ext uri="{BB962C8B-B14F-4D97-AF65-F5344CB8AC3E}">
        <p14:creationId xmlns:p14="http://schemas.microsoft.com/office/powerpoint/2010/main" val="22243981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Blue">
    <p:bg>
      <p:bgPr>
        <a:solidFill>
          <a:srgbClr val="B9141A"/>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09600" y="275167"/>
            <a:ext cx="11247040" cy="657556"/>
          </a:xfrm>
        </p:spPr>
        <p:txBody>
          <a:bodyPr/>
          <a:lstStyle>
            <a:lvl1pPr algn="l">
              <a:defRPr sz="4800" b="0">
                <a:solidFill>
                  <a:schemeClr val="bg1"/>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Tree>
    <p:extLst>
      <p:ext uri="{BB962C8B-B14F-4D97-AF65-F5344CB8AC3E}">
        <p14:creationId xmlns:p14="http://schemas.microsoft.com/office/powerpoint/2010/main" val="20990811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Blue">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12" y="5987092"/>
            <a:ext cx="1045775" cy="336460"/>
          </a:xfrm>
          <a:prstGeom prst="rect">
            <a:avLst/>
          </a:prstGeom>
        </p:spPr>
      </p:pic>
    </p:spTree>
    <p:extLst>
      <p:ext uri="{BB962C8B-B14F-4D97-AF65-F5344CB8AC3E}">
        <p14:creationId xmlns:p14="http://schemas.microsoft.com/office/powerpoint/2010/main" val="4938750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lank Blue">
    <p:bg>
      <p:bgRef idx="1001">
        <a:schemeClr val="bg1"/>
      </p:bgRef>
    </p:bg>
    <p:spTree>
      <p:nvGrpSpPr>
        <p:cNvPr id="1" name=""/>
        <p:cNvGrpSpPr/>
        <p:nvPr/>
      </p:nvGrpSpPr>
      <p:grpSpPr>
        <a:xfrm>
          <a:off x="0" y="0"/>
          <a:ext cx="0" cy="0"/>
          <a:chOff x="0" y="0"/>
          <a:chExt cx="0" cy="0"/>
        </a:xfrm>
      </p:grpSpPr>
      <p:sp>
        <p:nvSpPr>
          <p:cNvPr id="2" name="TextBox 1"/>
          <p:cNvSpPr txBox="1"/>
          <p:nvPr userDrawn="1"/>
        </p:nvSpPr>
        <p:spPr>
          <a:xfrm>
            <a:off x="0" y="5885894"/>
            <a:ext cx="12192000" cy="972105"/>
          </a:xfrm>
          <a:prstGeom prst="rect">
            <a:avLst/>
          </a:prstGeom>
          <a:solidFill>
            <a:schemeClr val="bg1"/>
          </a:solidFill>
        </p:spPr>
        <p:txBody>
          <a:bodyPr wrap="square" rtlCol="0" anchor="b">
            <a:noAutofit/>
          </a:bodyPr>
          <a:lstStyle/>
          <a:p>
            <a:pPr algn="r"/>
            <a:r>
              <a:rPr lang="fr-FR" dirty="0" smtClean="0">
                <a:solidFill>
                  <a:srgbClr val="B9141A"/>
                </a:solidFill>
              </a:rPr>
              <a:t>#JSS2013</a:t>
            </a:r>
            <a:endParaRPr lang="fr-FR" dirty="0">
              <a:solidFill>
                <a:srgbClr val="B9141A"/>
              </a:solidFill>
            </a:endParaRPr>
          </a:p>
        </p:txBody>
      </p:sp>
    </p:spTree>
    <p:extLst>
      <p:ext uri="{BB962C8B-B14F-4D97-AF65-F5344CB8AC3E}">
        <p14:creationId xmlns:p14="http://schemas.microsoft.com/office/powerpoint/2010/main" val="29404622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Blue">
    <p:bg>
      <p:bgPr>
        <a:solidFill>
          <a:srgbClr val="B9141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411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Blue">
    <p:bg>
      <p:bgPr>
        <a:solidFill>
          <a:srgbClr val="B9141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35922"/>
          <a:stretch/>
        </p:blipFill>
        <p:spPr>
          <a:xfrm>
            <a:off x="7071357" y="3790765"/>
            <a:ext cx="5120643" cy="2734322"/>
          </a:xfrm>
          <a:prstGeom prst="rect">
            <a:avLst/>
          </a:prstGeom>
        </p:spPr>
      </p:pic>
      <p:sp>
        <p:nvSpPr>
          <p:cNvPr id="3" name="TextBox 2"/>
          <p:cNvSpPr txBox="1"/>
          <p:nvPr userDrawn="1"/>
        </p:nvSpPr>
        <p:spPr>
          <a:xfrm>
            <a:off x="257453" y="266328"/>
            <a:ext cx="7747442" cy="2154436"/>
          </a:xfrm>
          <a:prstGeom prst="rect">
            <a:avLst/>
          </a:prstGeom>
          <a:noFill/>
        </p:spPr>
        <p:txBody>
          <a:bodyPr wrap="none" rtlCol="0">
            <a:spAutoFit/>
          </a:bodyPr>
          <a:lstStyle/>
          <a:p>
            <a:r>
              <a:rPr lang="fr-FR" sz="5400" dirty="0" smtClean="0">
                <a:solidFill>
                  <a:schemeClr val="bg1"/>
                </a:solidFill>
                <a:latin typeface="+mn-lt"/>
              </a:rPr>
              <a:t>Les journées</a:t>
            </a:r>
          </a:p>
          <a:p>
            <a:r>
              <a:rPr lang="fr-FR" sz="8000" dirty="0" smtClean="0">
                <a:solidFill>
                  <a:schemeClr val="bg1"/>
                </a:solidFill>
                <a:latin typeface="+mn-lt"/>
              </a:rPr>
              <a:t>SQL</a:t>
            </a:r>
            <a:r>
              <a:rPr lang="fr-FR" sz="8000" baseline="0" dirty="0" smtClean="0">
                <a:solidFill>
                  <a:schemeClr val="bg1"/>
                </a:solidFill>
                <a:latin typeface="+mn-lt"/>
              </a:rPr>
              <a:t> Server 2013</a:t>
            </a:r>
            <a:r>
              <a:rPr lang="fr-FR" sz="3600" baseline="0" dirty="0" smtClean="0">
                <a:solidFill>
                  <a:schemeClr val="bg1"/>
                </a:solidFill>
                <a:latin typeface="+mn-lt"/>
              </a:rPr>
              <a:t> </a:t>
            </a:r>
            <a:endParaRPr lang="fr-FR" sz="8000" baseline="0" dirty="0" smtClean="0">
              <a:solidFill>
                <a:schemeClr val="bg1"/>
              </a:solidFill>
              <a:latin typeface="+mn-lt"/>
            </a:endParaRPr>
          </a:p>
        </p:txBody>
      </p:sp>
      <p:sp>
        <p:nvSpPr>
          <p:cNvPr id="5" name="TextBox 4"/>
          <p:cNvSpPr txBox="1"/>
          <p:nvPr userDrawn="1"/>
        </p:nvSpPr>
        <p:spPr>
          <a:xfrm>
            <a:off x="0" y="6525087"/>
            <a:ext cx="2863926" cy="307777"/>
          </a:xfrm>
          <a:prstGeom prst="rect">
            <a:avLst/>
          </a:prstGeom>
          <a:noFill/>
        </p:spPr>
        <p:txBody>
          <a:bodyPr wrap="none" rtlCol="0">
            <a:spAutoFit/>
          </a:bodyPr>
          <a:lstStyle/>
          <a:p>
            <a:r>
              <a:rPr lang="fr-FR" sz="1400" dirty="0" smtClean="0">
                <a:solidFill>
                  <a:schemeClr val="bg1"/>
                </a:solidFill>
              </a:rPr>
              <a:t>Un événement organisé</a:t>
            </a:r>
            <a:r>
              <a:rPr lang="fr-FR" sz="1400" baseline="0" dirty="0" smtClean="0">
                <a:solidFill>
                  <a:schemeClr val="bg1"/>
                </a:solidFill>
              </a:rPr>
              <a:t> par GUSS</a:t>
            </a:r>
            <a:endParaRPr lang="fr-FR" sz="1400" dirty="0">
              <a:solidFill>
                <a:schemeClr val="bg1"/>
              </a:solidFill>
            </a:endParaRPr>
          </a:p>
        </p:txBody>
      </p:sp>
    </p:spTree>
    <p:extLst>
      <p:ext uri="{BB962C8B-B14F-4D97-AF65-F5344CB8AC3E}">
        <p14:creationId xmlns:p14="http://schemas.microsoft.com/office/powerpoint/2010/main" val="15174494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lank Blue">
    <p:bg>
      <p:bgPr>
        <a:solidFill>
          <a:srgbClr val="B9141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35922"/>
          <a:stretch/>
        </p:blipFill>
        <p:spPr>
          <a:xfrm>
            <a:off x="7071357" y="3790765"/>
            <a:ext cx="5120643" cy="2734322"/>
          </a:xfrm>
          <a:prstGeom prst="rect">
            <a:avLst/>
          </a:prstGeom>
        </p:spPr>
      </p:pic>
      <p:sp>
        <p:nvSpPr>
          <p:cNvPr id="3" name="TextBox 2"/>
          <p:cNvSpPr txBox="1"/>
          <p:nvPr userDrawn="1"/>
        </p:nvSpPr>
        <p:spPr>
          <a:xfrm>
            <a:off x="257453" y="266328"/>
            <a:ext cx="3959610" cy="1077218"/>
          </a:xfrm>
          <a:prstGeom prst="rect">
            <a:avLst/>
          </a:prstGeom>
          <a:noFill/>
        </p:spPr>
        <p:txBody>
          <a:bodyPr wrap="none" rtlCol="0">
            <a:spAutoFit/>
          </a:bodyPr>
          <a:lstStyle/>
          <a:p>
            <a:r>
              <a:rPr lang="fr-FR" sz="2400" dirty="0" smtClean="0">
                <a:solidFill>
                  <a:schemeClr val="bg1"/>
                </a:solidFill>
                <a:latin typeface="+mn-lt"/>
              </a:rPr>
              <a:t>Les journées</a:t>
            </a:r>
          </a:p>
          <a:p>
            <a:r>
              <a:rPr lang="fr-FR" sz="4000" dirty="0" smtClean="0">
                <a:solidFill>
                  <a:schemeClr val="bg1"/>
                </a:solidFill>
                <a:latin typeface="+mn-lt"/>
              </a:rPr>
              <a:t>SQL</a:t>
            </a:r>
            <a:r>
              <a:rPr lang="fr-FR" sz="4000" baseline="0" dirty="0" smtClean="0">
                <a:solidFill>
                  <a:schemeClr val="bg1"/>
                </a:solidFill>
                <a:latin typeface="+mn-lt"/>
              </a:rPr>
              <a:t> Server 2013</a:t>
            </a:r>
            <a:r>
              <a:rPr lang="fr-FR" sz="1400" baseline="0" dirty="0" smtClean="0">
                <a:solidFill>
                  <a:schemeClr val="bg1"/>
                </a:solidFill>
                <a:latin typeface="+mn-lt"/>
              </a:rPr>
              <a:t> </a:t>
            </a:r>
            <a:endParaRPr lang="fr-FR" sz="4000" baseline="0" dirty="0" smtClean="0">
              <a:solidFill>
                <a:schemeClr val="bg1"/>
              </a:solidFill>
              <a:latin typeface="+mn-lt"/>
            </a:endParaRPr>
          </a:p>
        </p:txBody>
      </p:sp>
      <p:sp>
        <p:nvSpPr>
          <p:cNvPr id="5" name="TextBox 4"/>
          <p:cNvSpPr txBox="1"/>
          <p:nvPr userDrawn="1"/>
        </p:nvSpPr>
        <p:spPr>
          <a:xfrm>
            <a:off x="0" y="6525087"/>
            <a:ext cx="2863926" cy="307777"/>
          </a:xfrm>
          <a:prstGeom prst="rect">
            <a:avLst/>
          </a:prstGeom>
          <a:noFill/>
        </p:spPr>
        <p:txBody>
          <a:bodyPr wrap="none" rtlCol="0">
            <a:spAutoFit/>
          </a:bodyPr>
          <a:lstStyle/>
          <a:p>
            <a:r>
              <a:rPr lang="fr-FR" sz="1400" dirty="0" smtClean="0">
                <a:solidFill>
                  <a:schemeClr val="bg1"/>
                </a:solidFill>
              </a:rPr>
              <a:t>Un événement organisé</a:t>
            </a:r>
            <a:r>
              <a:rPr lang="fr-FR" sz="1400" baseline="0" dirty="0" smtClean="0">
                <a:solidFill>
                  <a:schemeClr val="bg1"/>
                </a:solidFill>
              </a:rPr>
              <a:t> par GUSS</a:t>
            </a:r>
            <a:endParaRPr lang="fr-FR" sz="1400" dirty="0">
              <a:solidFill>
                <a:schemeClr val="bg1"/>
              </a:solidFill>
            </a:endParaRPr>
          </a:p>
        </p:txBody>
      </p:sp>
    </p:spTree>
    <p:extLst>
      <p:ext uri="{BB962C8B-B14F-4D97-AF65-F5344CB8AC3E}">
        <p14:creationId xmlns:p14="http://schemas.microsoft.com/office/powerpoint/2010/main" val="234605518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Grosse partie">
    <p:spTree>
      <p:nvGrpSpPr>
        <p:cNvPr id="1" name=""/>
        <p:cNvGrpSpPr/>
        <p:nvPr/>
      </p:nvGrpSpPr>
      <p:grpSpPr>
        <a:xfrm>
          <a:off x="0" y="0"/>
          <a:ext cx="0" cy="0"/>
          <a:chOff x="0" y="0"/>
          <a:chExt cx="0" cy="0"/>
        </a:xfrm>
      </p:grpSpPr>
      <p:sp>
        <p:nvSpPr>
          <p:cNvPr id="3" name="Rectangle 15"/>
          <p:cNvSpPr>
            <a:spLocks noChangeArrowheads="1"/>
          </p:cNvSpPr>
          <p:nvPr userDrawn="1"/>
        </p:nvSpPr>
        <p:spPr bwMode="auto">
          <a:xfrm>
            <a:off x="381000" y="2095500"/>
            <a:ext cx="1905000" cy="1778000"/>
          </a:xfrm>
          <a:prstGeom prst="rect">
            <a:avLst/>
          </a:prstGeom>
          <a:solidFill>
            <a:srgbClr val="FF0000"/>
          </a:solidFill>
          <a:ln w="9525">
            <a:noFill/>
            <a:miter lim="800000"/>
            <a:headEnd/>
            <a:tailEnd/>
          </a:ln>
        </p:spPr>
        <p:txBody>
          <a:bodyPr wrap="none" anchor="ctr"/>
          <a:lstStyle/>
          <a:p>
            <a:endParaRPr lang="en-US" sz="2083"/>
          </a:p>
        </p:txBody>
      </p:sp>
      <p:sp>
        <p:nvSpPr>
          <p:cNvPr id="4" name="Rectangle 8"/>
          <p:cNvSpPr>
            <a:spLocks noChangeArrowheads="1"/>
          </p:cNvSpPr>
          <p:nvPr userDrawn="1"/>
        </p:nvSpPr>
        <p:spPr bwMode="auto">
          <a:xfrm>
            <a:off x="2413000" y="2099791"/>
            <a:ext cx="9398000" cy="1773709"/>
          </a:xfrm>
          <a:prstGeom prst="rect">
            <a:avLst/>
          </a:prstGeom>
          <a:solidFill>
            <a:srgbClr val="B9141A"/>
          </a:solidFill>
          <a:ln w="9525">
            <a:noFill/>
            <a:miter lim="800000"/>
            <a:headEnd/>
            <a:tailEnd/>
          </a:ln>
        </p:spPr>
        <p:txBody>
          <a:bodyPr lIns="217694" tIns="54424" rIns="217694" bIns="54424" anchor="ctr"/>
          <a:lstStyle/>
          <a:p>
            <a:pPr defTabSz="1088717"/>
            <a:endParaRPr lang="en-US" sz="3333" kern="1200" dirty="0">
              <a:solidFill>
                <a:schemeClr val="bg1"/>
              </a:solidFill>
              <a:latin typeface="Segoe UI" pitchFamily="34" charset="0"/>
              <a:ea typeface="+mn-ea"/>
              <a:cs typeface="Arial" pitchFamily="34" charset="0"/>
            </a:endParaRPr>
          </a:p>
        </p:txBody>
      </p:sp>
      <p:sp>
        <p:nvSpPr>
          <p:cNvPr id="16" name="Text Placeholder 15"/>
          <p:cNvSpPr>
            <a:spLocks noGrp="1"/>
          </p:cNvSpPr>
          <p:nvPr>
            <p:ph type="body" sz="quarter" idx="10"/>
          </p:nvPr>
        </p:nvSpPr>
        <p:spPr>
          <a:xfrm>
            <a:off x="2476500" y="2159000"/>
            <a:ext cx="9207500" cy="1714500"/>
          </a:xfrm>
        </p:spPr>
        <p:txBody>
          <a:bodyPr/>
          <a:lstStyle>
            <a:lvl1pPr marL="0" indent="0">
              <a:buNone/>
              <a:defRPr sz="4500">
                <a:solidFill>
                  <a:schemeClr val="bg1"/>
                </a:solidFill>
              </a:defRPr>
            </a:lvl1pPr>
            <a:lvl2pPr marL="272510" indent="0">
              <a:buNone/>
              <a:defRPr/>
            </a:lvl2pPr>
            <a:lvl3pPr marL="816207" indent="0">
              <a:buNone/>
              <a:defRPr/>
            </a:lvl3pPr>
            <a:lvl4pPr marL="1361227" indent="0">
              <a:buNone/>
              <a:defRPr/>
            </a:lvl4pPr>
            <a:lvl5pPr marL="1768668" indent="0">
              <a:buNone/>
              <a:defRPr/>
            </a:lvl5pPr>
          </a:lstStyle>
          <a:p>
            <a:pPr lvl="0"/>
            <a:r>
              <a:rPr lang="en-US" dirty="0" smtClean="0"/>
              <a:t>Click to edit Master text style</a:t>
            </a:r>
          </a:p>
        </p:txBody>
      </p:sp>
    </p:spTree>
    <p:extLst>
      <p:ext uri="{BB962C8B-B14F-4D97-AF65-F5344CB8AC3E}">
        <p14:creationId xmlns:p14="http://schemas.microsoft.com/office/powerpoint/2010/main" val="4677401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7" name="Rectangle 8"/>
          <p:cNvSpPr>
            <a:spLocks noChangeArrowheads="1"/>
          </p:cNvSpPr>
          <p:nvPr userDrawn="1"/>
        </p:nvSpPr>
        <p:spPr bwMode="auto">
          <a:xfrm>
            <a:off x="1377157" y="444500"/>
            <a:ext cx="10465593" cy="889000"/>
          </a:xfrm>
          <a:prstGeom prst="rect">
            <a:avLst/>
          </a:prstGeom>
          <a:solidFill>
            <a:srgbClr val="B9141A"/>
          </a:solidFill>
          <a:ln w="9525">
            <a:noFill/>
            <a:miter lim="800000"/>
            <a:headEnd/>
            <a:tailEnd/>
          </a:ln>
        </p:spPr>
        <p:txBody>
          <a:bodyPr lIns="217694" tIns="54424" rIns="217694" bIns="54424" anchor="ctr"/>
          <a:lstStyle/>
          <a:p>
            <a:pPr defTabSz="1088717"/>
            <a:endParaRPr lang="en-US" sz="3333" kern="1200" dirty="0">
              <a:solidFill>
                <a:schemeClr val="bg1"/>
              </a:solidFill>
              <a:latin typeface="Segoe UI" pitchFamily="34" charset="0"/>
              <a:ea typeface="+mn-ea"/>
              <a:cs typeface="Arial" pitchFamily="34" charset="0"/>
            </a:endParaRPr>
          </a:p>
        </p:txBody>
      </p:sp>
      <p:sp>
        <p:nvSpPr>
          <p:cNvPr id="8" name="Rectangle 15"/>
          <p:cNvSpPr>
            <a:spLocks noChangeArrowheads="1"/>
          </p:cNvSpPr>
          <p:nvPr userDrawn="1"/>
        </p:nvSpPr>
        <p:spPr bwMode="auto">
          <a:xfrm>
            <a:off x="381000" y="444500"/>
            <a:ext cx="889000" cy="889000"/>
          </a:xfrm>
          <a:prstGeom prst="rect">
            <a:avLst/>
          </a:prstGeom>
          <a:solidFill>
            <a:srgbClr val="FF0000"/>
          </a:solidFill>
          <a:ln w="9525">
            <a:noFill/>
            <a:miter lim="800000"/>
            <a:headEnd/>
            <a:tailEnd/>
          </a:ln>
        </p:spPr>
        <p:txBody>
          <a:bodyPr wrap="none" anchor="ctr"/>
          <a:lstStyle/>
          <a:p>
            <a:endParaRPr lang="en-US" sz="2083"/>
          </a:p>
        </p:txBody>
      </p:sp>
      <p:sp>
        <p:nvSpPr>
          <p:cNvPr id="2" name="Title 1"/>
          <p:cNvSpPr>
            <a:spLocks noGrp="1"/>
          </p:cNvSpPr>
          <p:nvPr>
            <p:ph type="title"/>
          </p:nvPr>
        </p:nvSpPr>
        <p:spPr>
          <a:xfrm>
            <a:off x="1397000" y="476250"/>
            <a:ext cx="10350500" cy="793750"/>
          </a:xfrm>
        </p:spPr>
        <p:txBody>
          <a:bodyPr/>
          <a:lstStyle>
            <a:lvl1pPr algn="l" defTabSz="1088717" rtl="0" fontAlgn="base">
              <a:spcBef>
                <a:spcPct val="0"/>
              </a:spcBef>
              <a:spcAft>
                <a:spcPct val="0"/>
              </a:spcAft>
              <a:defRPr lang="fr-FR" sz="3000" kern="1200" dirty="0">
                <a:solidFill>
                  <a:schemeClr val="bg1"/>
                </a:solidFill>
                <a:latin typeface="Segoe UI" pitchFamily="34" charset="0"/>
                <a:ea typeface="+mn-ea"/>
                <a:cs typeface="Arial" pitchFamily="34" charset="0"/>
              </a:defRPr>
            </a:lvl1pPr>
          </a:lstStyle>
          <a:p>
            <a:r>
              <a:rPr lang="en-US" dirty="0" smtClean="0"/>
              <a:t>Click to edit Master title style</a:t>
            </a:r>
            <a:endParaRPr lang="fr-FR" dirty="0"/>
          </a:p>
        </p:txBody>
      </p:sp>
      <p:sp>
        <p:nvSpPr>
          <p:cNvPr id="6" name="Rectangle 5"/>
          <p:cNvSpPr/>
          <p:nvPr userDrawn="1"/>
        </p:nvSpPr>
        <p:spPr>
          <a:xfrm>
            <a:off x="-1" y="6390526"/>
            <a:ext cx="12205699" cy="467474"/>
          </a:xfrm>
          <a:prstGeom prst="rect">
            <a:avLst/>
          </a:prstGeom>
          <a:solidFill>
            <a:srgbClr val="B9141A"/>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5265121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7"/>
          <p:cNvSpPr>
            <a:spLocks noChangeArrowheads="1"/>
          </p:cNvSpPr>
          <p:nvPr userDrawn="1"/>
        </p:nvSpPr>
        <p:spPr bwMode="auto">
          <a:xfrm>
            <a:off x="-1" y="1650999"/>
            <a:ext cx="12205699" cy="4739527"/>
          </a:xfrm>
          <a:prstGeom prst="rect">
            <a:avLst/>
          </a:prstGeom>
          <a:solidFill>
            <a:srgbClr val="F4F4F4"/>
          </a:solidFill>
          <a:ln w="9525">
            <a:noFill/>
            <a:miter lim="800000"/>
            <a:headEnd/>
            <a:tailEnd/>
          </a:ln>
        </p:spPr>
        <p:txBody>
          <a:bodyPr wrap="none" anchor="ctr"/>
          <a:lstStyle/>
          <a:p>
            <a:endParaRPr lang="en-US" sz="2083"/>
          </a:p>
        </p:txBody>
      </p:sp>
      <p:sp>
        <p:nvSpPr>
          <p:cNvPr id="7" name="Rectangle 8"/>
          <p:cNvSpPr>
            <a:spLocks noChangeArrowheads="1"/>
          </p:cNvSpPr>
          <p:nvPr userDrawn="1"/>
        </p:nvSpPr>
        <p:spPr bwMode="auto">
          <a:xfrm>
            <a:off x="1377157" y="444500"/>
            <a:ext cx="10465593" cy="889000"/>
          </a:xfrm>
          <a:prstGeom prst="rect">
            <a:avLst/>
          </a:prstGeom>
          <a:solidFill>
            <a:srgbClr val="B9141A"/>
          </a:solidFill>
          <a:ln w="9525">
            <a:noFill/>
            <a:miter lim="800000"/>
            <a:headEnd/>
            <a:tailEnd/>
          </a:ln>
        </p:spPr>
        <p:txBody>
          <a:bodyPr lIns="217694" tIns="54424" rIns="217694" bIns="54424" anchor="ctr"/>
          <a:lstStyle/>
          <a:p>
            <a:pPr defTabSz="1088717"/>
            <a:endParaRPr lang="en-US" sz="3333" kern="1200" dirty="0">
              <a:solidFill>
                <a:schemeClr val="bg1"/>
              </a:solidFill>
              <a:latin typeface="Segoe UI" pitchFamily="34" charset="0"/>
              <a:ea typeface="+mn-ea"/>
              <a:cs typeface="Arial" pitchFamily="34" charset="0"/>
            </a:endParaRPr>
          </a:p>
        </p:txBody>
      </p:sp>
      <p:sp>
        <p:nvSpPr>
          <p:cNvPr id="8" name="Rectangle 15"/>
          <p:cNvSpPr>
            <a:spLocks noChangeArrowheads="1"/>
          </p:cNvSpPr>
          <p:nvPr userDrawn="1"/>
        </p:nvSpPr>
        <p:spPr bwMode="auto">
          <a:xfrm>
            <a:off x="381000" y="444500"/>
            <a:ext cx="889000" cy="889000"/>
          </a:xfrm>
          <a:prstGeom prst="rect">
            <a:avLst/>
          </a:prstGeom>
          <a:solidFill>
            <a:srgbClr val="FF0000"/>
          </a:solidFill>
          <a:ln w="9525">
            <a:noFill/>
            <a:miter lim="800000"/>
            <a:headEnd/>
            <a:tailEnd/>
          </a:ln>
        </p:spPr>
        <p:txBody>
          <a:bodyPr wrap="none" anchor="ctr"/>
          <a:lstStyle/>
          <a:p>
            <a:endParaRPr lang="en-US" sz="2083"/>
          </a:p>
        </p:txBody>
      </p:sp>
      <p:sp>
        <p:nvSpPr>
          <p:cNvPr id="2" name="Title 1"/>
          <p:cNvSpPr>
            <a:spLocks noGrp="1"/>
          </p:cNvSpPr>
          <p:nvPr>
            <p:ph type="title"/>
          </p:nvPr>
        </p:nvSpPr>
        <p:spPr>
          <a:xfrm>
            <a:off x="1397000" y="476250"/>
            <a:ext cx="10350500" cy="793750"/>
          </a:xfrm>
        </p:spPr>
        <p:txBody>
          <a:bodyPr/>
          <a:lstStyle>
            <a:lvl1pPr algn="l" defTabSz="1088717" rtl="0" fontAlgn="base">
              <a:spcBef>
                <a:spcPct val="0"/>
              </a:spcBef>
              <a:spcAft>
                <a:spcPct val="0"/>
              </a:spcAft>
              <a:defRPr lang="fr-FR" sz="3000" kern="1200" dirty="0">
                <a:solidFill>
                  <a:schemeClr val="bg1"/>
                </a:solidFill>
                <a:latin typeface="Segoe UI" pitchFamily="34" charset="0"/>
                <a:ea typeface="+mn-ea"/>
                <a:cs typeface="Arial" pitchFamily="34" charset="0"/>
              </a:defRPr>
            </a:lvl1pPr>
          </a:lstStyle>
          <a:p>
            <a:r>
              <a:rPr lang="en-US" dirty="0" smtClean="0"/>
              <a:t>Click to edit Master title style</a:t>
            </a:r>
            <a:endParaRPr lang="fr-FR" dirty="0"/>
          </a:p>
        </p:txBody>
      </p:sp>
      <p:sp>
        <p:nvSpPr>
          <p:cNvPr id="9" name="Content Placeholder 2"/>
          <p:cNvSpPr>
            <a:spLocks noGrp="1"/>
          </p:cNvSpPr>
          <p:nvPr>
            <p:ph idx="1"/>
          </p:nvPr>
        </p:nvSpPr>
        <p:spPr>
          <a:xfrm>
            <a:off x="518583" y="1651000"/>
            <a:ext cx="10974917" cy="45270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a:xfrm>
            <a:off x="-1" y="6390526"/>
            <a:ext cx="12205699" cy="467474"/>
          </a:xfrm>
          <a:prstGeom prst="rect">
            <a:avLst/>
          </a:prstGeom>
          <a:solidFill>
            <a:srgbClr val="B9141A"/>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6568974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émo">
    <p:spTree>
      <p:nvGrpSpPr>
        <p:cNvPr id="1" name=""/>
        <p:cNvGrpSpPr/>
        <p:nvPr/>
      </p:nvGrpSpPr>
      <p:grpSpPr>
        <a:xfrm>
          <a:off x="0" y="0"/>
          <a:ext cx="0" cy="0"/>
          <a:chOff x="0" y="0"/>
          <a:chExt cx="0" cy="0"/>
        </a:xfrm>
      </p:grpSpPr>
      <p:sp>
        <p:nvSpPr>
          <p:cNvPr id="3" name="Rectangle 15"/>
          <p:cNvSpPr>
            <a:spLocks noChangeArrowheads="1"/>
          </p:cNvSpPr>
          <p:nvPr userDrawn="1"/>
        </p:nvSpPr>
        <p:spPr bwMode="auto">
          <a:xfrm>
            <a:off x="381000" y="2095500"/>
            <a:ext cx="1905000" cy="1778000"/>
          </a:xfrm>
          <a:prstGeom prst="rect">
            <a:avLst/>
          </a:prstGeom>
          <a:solidFill>
            <a:srgbClr val="B9141A"/>
          </a:solidFill>
          <a:ln w="9525">
            <a:noFill/>
            <a:miter lim="800000"/>
            <a:headEnd/>
            <a:tailEnd/>
          </a:ln>
        </p:spPr>
        <p:txBody>
          <a:bodyPr wrap="none" anchor="ctr"/>
          <a:lstStyle/>
          <a:p>
            <a:endParaRPr lang="en-US" sz="2083"/>
          </a:p>
        </p:txBody>
      </p:sp>
      <p:sp>
        <p:nvSpPr>
          <p:cNvPr id="4" name="Rectangle 8"/>
          <p:cNvSpPr>
            <a:spLocks noChangeArrowheads="1"/>
          </p:cNvSpPr>
          <p:nvPr userDrawn="1"/>
        </p:nvSpPr>
        <p:spPr bwMode="auto">
          <a:xfrm>
            <a:off x="2413000" y="2099791"/>
            <a:ext cx="9398000" cy="1773709"/>
          </a:xfrm>
          <a:prstGeom prst="rect">
            <a:avLst/>
          </a:prstGeom>
          <a:solidFill>
            <a:srgbClr val="7030A0"/>
          </a:solidFill>
          <a:ln w="9525">
            <a:noFill/>
            <a:miter lim="800000"/>
            <a:headEnd/>
            <a:tailEnd/>
          </a:ln>
        </p:spPr>
        <p:txBody>
          <a:bodyPr lIns="217694" tIns="54424" rIns="217694" bIns="54424" anchor="ctr"/>
          <a:lstStyle/>
          <a:p>
            <a:pPr defTabSz="1088717"/>
            <a:endParaRPr lang="en-US" sz="3333" kern="1200" dirty="0">
              <a:solidFill>
                <a:schemeClr val="bg1"/>
              </a:solidFill>
              <a:latin typeface="Segoe UI" pitchFamily="34" charset="0"/>
              <a:ea typeface="+mn-ea"/>
              <a:cs typeface="Arial" pitchFamily="34" charset="0"/>
            </a:endParaRPr>
          </a:p>
        </p:txBody>
      </p:sp>
      <p:sp>
        <p:nvSpPr>
          <p:cNvPr id="16" name="Text Placeholder 15"/>
          <p:cNvSpPr>
            <a:spLocks noGrp="1"/>
          </p:cNvSpPr>
          <p:nvPr>
            <p:ph type="body" sz="quarter" idx="10"/>
          </p:nvPr>
        </p:nvSpPr>
        <p:spPr>
          <a:xfrm>
            <a:off x="2476500" y="2159000"/>
            <a:ext cx="9207500" cy="1714500"/>
          </a:xfrm>
        </p:spPr>
        <p:txBody>
          <a:bodyPr/>
          <a:lstStyle>
            <a:lvl1pPr marL="0" indent="0">
              <a:buNone/>
              <a:defRPr sz="4500">
                <a:solidFill>
                  <a:schemeClr val="bg1"/>
                </a:solidFill>
              </a:defRPr>
            </a:lvl1pPr>
            <a:lvl2pPr marL="272510" indent="0">
              <a:buNone/>
              <a:defRPr/>
            </a:lvl2pPr>
            <a:lvl3pPr marL="816207" indent="0">
              <a:buNone/>
              <a:defRPr/>
            </a:lvl3pPr>
            <a:lvl4pPr marL="1361227" indent="0">
              <a:buNone/>
              <a:defRPr/>
            </a:lvl4pPr>
            <a:lvl5pPr marL="1768668" indent="0">
              <a:buNone/>
              <a:defRPr/>
            </a:lvl5pPr>
          </a:lstStyle>
          <a:p>
            <a:pPr lvl="0"/>
            <a:r>
              <a:rPr lang="en-US" dirty="0" smtClean="0"/>
              <a:t>Click to edit Master text style</a:t>
            </a:r>
          </a:p>
        </p:txBody>
      </p:sp>
      <p:sp>
        <p:nvSpPr>
          <p:cNvPr id="2" name="TextBox 1"/>
          <p:cNvSpPr txBox="1"/>
          <p:nvPr userDrawn="1"/>
        </p:nvSpPr>
        <p:spPr>
          <a:xfrm>
            <a:off x="508000" y="2174631"/>
            <a:ext cx="1651000" cy="707886"/>
          </a:xfrm>
          <a:prstGeom prst="rect">
            <a:avLst/>
          </a:prstGeom>
          <a:noFill/>
        </p:spPr>
        <p:txBody>
          <a:bodyPr wrap="square" rtlCol="0">
            <a:spAutoFit/>
          </a:bodyPr>
          <a:lstStyle/>
          <a:p>
            <a:r>
              <a:rPr lang="fr-FR" sz="4000" dirty="0" smtClean="0">
                <a:solidFill>
                  <a:schemeClr val="bg1"/>
                </a:solidFill>
                <a:latin typeface="+mn-lt"/>
              </a:rPr>
              <a:t>Démo</a:t>
            </a:r>
            <a:endParaRPr lang="fr-FR" sz="4000" dirty="0">
              <a:solidFill>
                <a:schemeClr val="bg1"/>
              </a:solidFill>
              <a:latin typeface="+mn-lt"/>
            </a:endParaRPr>
          </a:p>
        </p:txBody>
      </p:sp>
    </p:spTree>
    <p:extLst>
      <p:ext uri="{BB962C8B-B14F-4D97-AF65-F5344CB8AC3E}">
        <p14:creationId xmlns:p14="http://schemas.microsoft.com/office/powerpoint/2010/main" val="9822743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Blu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9261375" cy="1362075"/>
          </a:xfrm>
        </p:spPr>
        <p:txBody>
          <a:bodyPr anchor="t"/>
          <a:lstStyle>
            <a:lvl1pPr algn="l">
              <a:defRPr sz="4800" b="0" cap="all">
                <a:solidFill>
                  <a:schemeClr val="tx1">
                    <a:lumMod val="75000"/>
                    <a:lumOff val="25000"/>
                  </a:schemeClr>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3" name="Text Placeholder 2"/>
          <p:cNvSpPr>
            <a:spLocks noGrp="1"/>
          </p:cNvSpPr>
          <p:nvPr>
            <p:ph type="body" idx="1"/>
          </p:nvPr>
        </p:nvSpPr>
        <p:spPr>
          <a:xfrm>
            <a:off x="963085" y="2906713"/>
            <a:ext cx="9261375" cy="1500187"/>
          </a:xfrm>
        </p:spPr>
        <p:txBody>
          <a:bodyPr anchor="b"/>
          <a:lstStyle>
            <a:lvl1pPr marL="0" indent="0">
              <a:buNone/>
              <a:defRPr sz="2667">
                <a:solidFill>
                  <a:schemeClr val="tx1">
                    <a:lumMod val="75000"/>
                    <a:lumOff val="25000"/>
                  </a:schemeClr>
                </a:solidFill>
                <a:latin typeface="+mn-lt"/>
                <a:cs typeface="Segoe UI Light" panose="020B0502040204020203"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p:txBody>
      </p:sp>
      <p:sp>
        <p:nvSpPr>
          <p:cNvPr id="6" name="TextBox 5"/>
          <p:cNvSpPr txBox="1"/>
          <p:nvPr userDrawn="1"/>
        </p:nvSpPr>
        <p:spPr>
          <a:xfrm>
            <a:off x="-240704" y="-987491"/>
            <a:ext cx="10002738" cy="4903778"/>
          </a:xfrm>
          <a:prstGeom prst="rect">
            <a:avLst/>
          </a:prstGeom>
          <a:noFill/>
        </p:spPr>
        <p:txBody>
          <a:bodyPr wrap="none" lIns="0" tIns="0" rIns="0" bIns="0" rtlCol="0">
            <a:spAutoFit/>
          </a:bodyPr>
          <a:lstStyle/>
          <a:p>
            <a:pPr eaLnBrk="0" fontAlgn="base" hangingPunct="0">
              <a:spcBef>
                <a:spcPct val="0"/>
              </a:spcBef>
              <a:spcAft>
                <a:spcPct val="0"/>
              </a:spcAft>
            </a:pPr>
            <a:r>
              <a:rPr lang="en-US" sz="31866" dirty="0">
                <a:solidFill>
                  <a:srgbClr val="B9141A"/>
                </a:solidFill>
                <a:latin typeface="Segoe UI Light"/>
                <a:cs typeface="Arial" panose="020B0604020202020204" pitchFamily="34" charset="0"/>
              </a:rPr>
              <a:t>demo</a:t>
            </a:r>
            <a:endParaRPr lang="en-US" sz="45866" dirty="0">
              <a:solidFill>
                <a:srgbClr val="B9141A"/>
              </a:solidFill>
              <a:latin typeface="Segoe UI Light"/>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12" y="5987092"/>
            <a:ext cx="1045775" cy="336460"/>
          </a:xfrm>
          <a:prstGeom prst="rect">
            <a:avLst/>
          </a:prstGeom>
        </p:spPr>
      </p:pic>
    </p:spTree>
    <p:extLst>
      <p:ext uri="{BB962C8B-B14F-4D97-AF65-F5344CB8AC3E}">
        <p14:creationId xmlns:p14="http://schemas.microsoft.com/office/powerpoint/2010/main" val="24408595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5" name="Rectangle 7"/>
          <p:cNvSpPr>
            <a:spLocks noChangeAspect="1" noChangeArrowheads="1"/>
          </p:cNvSpPr>
          <p:nvPr userDrawn="1"/>
        </p:nvSpPr>
        <p:spPr bwMode="auto">
          <a:xfrm>
            <a:off x="0" y="1651000"/>
            <a:ext cx="12192000" cy="4749800"/>
          </a:xfrm>
          <a:prstGeom prst="rect">
            <a:avLst/>
          </a:prstGeom>
          <a:solidFill>
            <a:srgbClr val="F4F4F4"/>
          </a:solidFill>
          <a:ln w="9525">
            <a:noFill/>
            <a:miter lim="800000"/>
            <a:headEnd/>
            <a:tailEnd/>
          </a:ln>
        </p:spPr>
        <p:txBody>
          <a:bodyPr wrap="none" anchor="ctr"/>
          <a:lstStyle/>
          <a:p>
            <a:endParaRPr lang="en-US" sz="2083"/>
          </a:p>
        </p:txBody>
      </p:sp>
      <p:sp>
        <p:nvSpPr>
          <p:cNvPr id="7" name="Rectangle 8"/>
          <p:cNvSpPr>
            <a:spLocks noChangeArrowheads="1"/>
          </p:cNvSpPr>
          <p:nvPr userDrawn="1"/>
        </p:nvSpPr>
        <p:spPr bwMode="auto">
          <a:xfrm>
            <a:off x="1377157" y="444500"/>
            <a:ext cx="10465593" cy="889000"/>
          </a:xfrm>
          <a:prstGeom prst="rect">
            <a:avLst/>
          </a:prstGeom>
          <a:solidFill>
            <a:srgbClr val="B9141A"/>
          </a:solidFill>
          <a:ln w="9525">
            <a:noFill/>
            <a:miter lim="800000"/>
            <a:headEnd/>
            <a:tailEnd/>
          </a:ln>
        </p:spPr>
        <p:txBody>
          <a:bodyPr lIns="217694" tIns="54424" rIns="217694" bIns="54424" anchor="ctr"/>
          <a:lstStyle/>
          <a:p>
            <a:pPr defTabSz="1088717"/>
            <a:endParaRPr lang="en-US" sz="3333" kern="1200" dirty="0">
              <a:solidFill>
                <a:schemeClr val="bg1"/>
              </a:solidFill>
              <a:latin typeface="Segoe UI" pitchFamily="34" charset="0"/>
              <a:ea typeface="+mn-ea"/>
              <a:cs typeface="Arial" pitchFamily="34" charset="0"/>
            </a:endParaRPr>
          </a:p>
        </p:txBody>
      </p:sp>
      <p:sp>
        <p:nvSpPr>
          <p:cNvPr id="8" name="Rectangle 15"/>
          <p:cNvSpPr>
            <a:spLocks noChangeArrowheads="1"/>
          </p:cNvSpPr>
          <p:nvPr userDrawn="1"/>
        </p:nvSpPr>
        <p:spPr bwMode="auto">
          <a:xfrm>
            <a:off x="381000" y="444500"/>
            <a:ext cx="889000" cy="889000"/>
          </a:xfrm>
          <a:prstGeom prst="rect">
            <a:avLst/>
          </a:prstGeom>
          <a:solidFill>
            <a:srgbClr val="FF0000"/>
          </a:solidFill>
          <a:ln w="9525">
            <a:noFill/>
            <a:miter lim="800000"/>
            <a:headEnd/>
            <a:tailEnd/>
          </a:ln>
        </p:spPr>
        <p:txBody>
          <a:bodyPr wrap="none" anchor="ctr"/>
          <a:lstStyle/>
          <a:p>
            <a:endParaRPr lang="en-US" sz="2083"/>
          </a:p>
        </p:txBody>
      </p:sp>
      <p:sp>
        <p:nvSpPr>
          <p:cNvPr id="2" name="Title 1"/>
          <p:cNvSpPr>
            <a:spLocks noGrp="1"/>
          </p:cNvSpPr>
          <p:nvPr>
            <p:ph type="title"/>
          </p:nvPr>
        </p:nvSpPr>
        <p:spPr>
          <a:xfrm>
            <a:off x="1397000" y="476250"/>
            <a:ext cx="10350500" cy="793750"/>
          </a:xfrm>
        </p:spPr>
        <p:txBody>
          <a:bodyPr/>
          <a:lstStyle>
            <a:lvl1pPr algn="l" defTabSz="1088717" rtl="0" fontAlgn="base">
              <a:spcBef>
                <a:spcPct val="0"/>
              </a:spcBef>
              <a:spcAft>
                <a:spcPct val="0"/>
              </a:spcAft>
              <a:defRPr lang="fr-FR" sz="3000" kern="1200" dirty="0">
                <a:solidFill>
                  <a:schemeClr val="bg1"/>
                </a:solidFill>
                <a:latin typeface="Segoe UI" pitchFamily="34" charset="0"/>
                <a:ea typeface="+mn-ea"/>
                <a:cs typeface="Arial" pitchFamily="34" charset="0"/>
              </a:defRPr>
            </a:lvl1pPr>
          </a:lstStyle>
          <a:p>
            <a:r>
              <a:rPr lang="en-US" dirty="0" smtClean="0"/>
              <a:t>Click to edit Master title style</a:t>
            </a:r>
            <a:endParaRPr lang="fr-FR" dirty="0"/>
          </a:p>
        </p:txBody>
      </p:sp>
      <p:sp>
        <p:nvSpPr>
          <p:cNvPr id="6" name="Rectangle 5"/>
          <p:cNvSpPr/>
          <p:nvPr userDrawn="1"/>
        </p:nvSpPr>
        <p:spPr>
          <a:xfrm>
            <a:off x="-1" y="6390526"/>
            <a:ext cx="12205699" cy="467474"/>
          </a:xfrm>
          <a:prstGeom prst="rect">
            <a:avLst/>
          </a:prstGeom>
          <a:solidFill>
            <a:srgbClr val="B9141A"/>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37903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lue">
    <p:bg>
      <p:bgRef idx="1001">
        <a:schemeClr val="bg1"/>
      </p:bgRef>
    </p:bg>
    <p:spTree>
      <p:nvGrpSpPr>
        <p:cNvPr id="1" name=""/>
        <p:cNvGrpSpPr/>
        <p:nvPr/>
      </p:nvGrpSpPr>
      <p:grpSpPr>
        <a:xfrm>
          <a:off x="0" y="0"/>
          <a:ext cx="0" cy="0"/>
          <a:chOff x="0" y="0"/>
          <a:chExt cx="0" cy="0"/>
        </a:xfrm>
      </p:grpSpPr>
      <p:sp>
        <p:nvSpPr>
          <p:cNvPr id="14" name="Content Placeholder 2"/>
          <p:cNvSpPr>
            <a:spLocks noGrp="1"/>
          </p:cNvSpPr>
          <p:nvPr>
            <p:ph idx="13"/>
          </p:nvPr>
        </p:nvSpPr>
        <p:spPr>
          <a:xfrm>
            <a:off x="609600" y="1124745"/>
            <a:ext cx="11176000" cy="5204089"/>
          </a:xfrm>
        </p:spPr>
        <p:txBody>
          <a:bodyPr>
            <a:normAutofit/>
          </a:bodyPr>
          <a:lstStyle>
            <a:lvl1pPr>
              <a:defRPr>
                <a:solidFill>
                  <a:schemeClr val="tx1">
                    <a:lumMod val="75000"/>
                    <a:lumOff val="25000"/>
                  </a:schemeClr>
                </a:solidFill>
                <a:latin typeface="+mn-lt"/>
                <a:cs typeface="Segoe UI Light" panose="020B0502040204020203" pitchFamily="34" charset="0"/>
              </a:defRPr>
            </a:lvl1pPr>
            <a:lvl2pPr>
              <a:defRPr sz="3200">
                <a:solidFill>
                  <a:schemeClr val="tx1">
                    <a:lumMod val="75000"/>
                    <a:lumOff val="25000"/>
                  </a:schemeClr>
                </a:solidFill>
                <a:latin typeface="+mn-lt"/>
                <a:cs typeface="Segoe UI" panose="020B0502040204020203" pitchFamily="34" charset="0"/>
              </a:defRPr>
            </a:lvl2pPr>
            <a:lvl3pPr>
              <a:defRPr>
                <a:solidFill>
                  <a:schemeClr val="tx1">
                    <a:lumMod val="75000"/>
                    <a:lumOff val="25000"/>
                  </a:schemeClr>
                </a:solidFill>
                <a:latin typeface="+mn-lt"/>
                <a:cs typeface="Segoe UI" panose="020B0502040204020203" pitchFamily="34" charset="0"/>
              </a:defRPr>
            </a:lvl3pPr>
            <a:lvl4pPr>
              <a:defRPr>
                <a:solidFill>
                  <a:schemeClr val="tx1">
                    <a:lumMod val="75000"/>
                    <a:lumOff val="25000"/>
                  </a:schemeClr>
                </a:solidFill>
                <a:latin typeface="+mn-lt"/>
                <a:cs typeface="Segoe UI" panose="020B0502040204020203" pitchFamily="34" charset="0"/>
              </a:defRPr>
            </a:lvl4pPr>
            <a:lvl5pPr>
              <a:defRPr>
                <a:solidFill>
                  <a:schemeClr val="tx1">
                    <a:lumMod val="75000"/>
                    <a:lumOff val="25000"/>
                  </a:schemeClr>
                </a:solidFill>
                <a:latin typeface="+mn-lt"/>
                <a:cs typeface="Segoe UI" panose="020B0502040204020203" pitchFamily="34" charset="0"/>
              </a:defRPr>
            </a:lvl5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15" name="Title 1"/>
          <p:cNvSpPr>
            <a:spLocks noGrp="1"/>
          </p:cNvSpPr>
          <p:nvPr>
            <p:ph type="title"/>
          </p:nvPr>
        </p:nvSpPr>
        <p:spPr>
          <a:xfrm>
            <a:off x="609600" y="275167"/>
            <a:ext cx="11151029" cy="657556"/>
          </a:xfrm>
        </p:spPr>
        <p:txBody>
          <a:bodyPr/>
          <a:lstStyle>
            <a:lvl1pPr algn="l">
              <a:defRPr sz="4800" b="0">
                <a:solidFill>
                  <a:schemeClr val="tx1">
                    <a:lumMod val="75000"/>
                    <a:lumOff val="25000"/>
                  </a:schemeClr>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12" y="5987092"/>
            <a:ext cx="1045775" cy="336460"/>
          </a:xfrm>
          <a:prstGeom prst="rect">
            <a:avLst/>
          </a:prstGeom>
        </p:spPr>
      </p:pic>
    </p:spTree>
    <p:extLst>
      <p:ext uri="{BB962C8B-B14F-4D97-AF65-F5344CB8AC3E}">
        <p14:creationId xmlns:p14="http://schemas.microsoft.com/office/powerpoint/2010/main" val="38566712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Blue">
    <p:bg>
      <p:bgPr>
        <a:solidFill>
          <a:srgbClr val="B9141A"/>
        </a:solidFill>
        <a:effectLst/>
      </p:bgPr>
    </p:bg>
    <p:spTree>
      <p:nvGrpSpPr>
        <p:cNvPr id="1" name=""/>
        <p:cNvGrpSpPr/>
        <p:nvPr/>
      </p:nvGrpSpPr>
      <p:grpSpPr>
        <a:xfrm>
          <a:off x="0" y="0"/>
          <a:ext cx="0" cy="0"/>
          <a:chOff x="0" y="0"/>
          <a:chExt cx="0" cy="0"/>
        </a:xfrm>
      </p:grpSpPr>
      <p:sp>
        <p:nvSpPr>
          <p:cNvPr id="14" name="Content Placeholder 2"/>
          <p:cNvSpPr>
            <a:spLocks noGrp="1"/>
          </p:cNvSpPr>
          <p:nvPr>
            <p:ph idx="13"/>
          </p:nvPr>
        </p:nvSpPr>
        <p:spPr>
          <a:xfrm>
            <a:off x="609600" y="1124745"/>
            <a:ext cx="11176000" cy="5204089"/>
          </a:xfrm>
        </p:spPr>
        <p:txBody>
          <a:bodyPr>
            <a:normAutofit/>
          </a:bodyPr>
          <a:lstStyle>
            <a:lvl1pPr>
              <a:defRPr>
                <a:solidFill>
                  <a:schemeClr val="bg1"/>
                </a:solidFill>
                <a:latin typeface="+mn-lt"/>
                <a:cs typeface="Segoe UI Light" panose="020B0502040204020203" pitchFamily="34" charset="0"/>
              </a:defRPr>
            </a:lvl1pPr>
            <a:lvl2pPr>
              <a:defRPr sz="3200">
                <a:solidFill>
                  <a:schemeClr val="bg1"/>
                </a:solidFill>
                <a:latin typeface="+mn-lt"/>
                <a:cs typeface="Segoe UI" panose="020B0502040204020203" pitchFamily="34" charset="0"/>
              </a:defRPr>
            </a:lvl2pPr>
            <a:lvl3pPr>
              <a:defRPr>
                <a:solidFill>
                  <a:schemeClr val="bg1"/>
                </a:solidFill>
                <a:latin typeface="+mn-lt"/>
                <a:cs typeface="Segoe UI" panose="020B0502040204020203" pitchFamily="34" charset="0"/>
              </a:defRPr>
            </a:lvl3pPr>
            <a:lvl4pPr>
              <a:defRPr>
                <a:solidFill>
                  <a:schemeClr val="bg1"/>
                </a:solidFill>
                <a:latin typeface="+mn-lt"/>
                <a:cs typeface="Segoe UI" panose="020B0502040204020203" pitchFamily="34" charset="0"/>
              </a:defRPr>
            </a:lvl4pPr>
            <a:lvl5pPr>
              <a:defRPr>
                <a:solidFill>
                  <a:schemeClr val="bg1"/>
                </a:solidFill>
                <a:latin typeface="+mn-lt"/>
                <a:cs typeface="Segoe UI" panose="020B0502040204020203" pitchFamily="34" charset="0"/>
              </a:defRPr>
            </a:lvl5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15" name="Title 1"/>
          <p:cNvSpPr>
            <a:spLocks noGrp="1"/>
          </p:cNvSpPr>
          <p:nvPr>
            <p:ph type="title"/>
          </p:nvPr>
        </p:nvSpPr>
        <p:spPr>
          <a:xfrm>
            <a:off x="609600" y="275167"/>
            <a:ext cx="11151029" cy="657556"/>
          </a:xfrm>
        </p:spPr>
        <p:txBody>
          <a:bodyPr/>
          <a:lstStyle>
            <a:lvl1pPr algn="l">
              <a:defRPr sz="4800" b="0">
                <a:solidFill>
                  <a:schemeClr val="bg1"/>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Tree>
    <p:extLst>
      <p:ext uri="{BB962C8B-B14F-4D97-AF65-F5344CB8AC3E}">
        <p14:creationId xmlns:p14="http://schemas.microsoft.com/office/powerpoint/2010/main" val="2121448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raph">
    <p:bg>
      <p:bgRef idx="1001">
        <a:schemeClr val="bg1"/>
      </p:bgRef>
    </p:bg>
    <p:spTree>
      <p:nvGrpSpPr>
        <p:cNvPr id="1" name=""/>
        <p:cNvGrpSpPr/>
        <p:nvPr/>
      </p:nvGrpSpPr>
      <p:grpSpPr>
        <a:xfrm>
          <a:off x="0" y="0"/>
          <a:ext cx="0" cy="0"/>
          <a:chOff x="0" y="0"/>
          <a:chExt cx="0" cy="0"/>
        </a:xfrm>
      </p:grpSpPr>
      <p:sp>
        <p:nvSpPr>
          <p:cNvPr id="14" name="Content Placeholder 2"/>
          <p:cNvSpPr>
            <a:spLocks noGrp="1"/>
          </p:cNvSpPr>
          <p:nvPr>
            <p:ph idx="13"/>
          </p:nvPr>
        </p:nvSpPr>
        <p:spPr>
          <a:xfrm>
            <a:off x="9840416" y="1124745"/>
            <a:ext cx="1945184" cy="4992555"/>
          </a:xfrm>
        </p:spPr>
        <p:txBody>
          <a:bodyPr>
            <a:normAutofit/>
          </a:bodyPr>
          <a:lstStyle>
            <a:lvl1pPr>
              <a:defRPr sz="2400">
                <a:solidFill>
                  <a:schemeClr val="tx1">
                    <a:lumMod val="75000"/>
                    <a:lumOff val="25000"/>
                  </a:schemeClr>
                </a:solidFill>
                <a:latin typeface="+mn-lt"/>
                <a:cs typeface="Segoe UI Light" panose="020B0502040204020203" pitchFamily="34" charset="0"/>
              </a:defRPr>
            </a:lvl1pPr>
            <a:lvl2pPr>
              <a:defRPr>
                <a:solidFill>
                  <a:srgbClr val="4F81BD"/>
                </a:solidFill>
                <a:latin typeface="Segoe UI Light" panose="020B0502040204020203" pitchFamily="34" charset="0"/>
                <a:cs typeface="Segoe UI Light" panose="020B0502040204020203" pitchFamily="34" charset="0"/>
              </a:defRPr>
            </a:lvl2pPr>
            <a:lvl3pPr>
              <a:defRPr>
                <a:solidFill>
                  <a:srgbClr val="4F81BD"/>
                </a:solidFill>
                <a:latin typeface="Segoe UI Light" panose="020B0502040204020203" pitchFamily="34" charset="0"/>
                <a:cs typeface="Segoe UI Light" panose="020B0502040204020203" pitchFamily="34" charset="0"/>
              </a:defRPr>
            </a:lvl3pPr>
            <a:lvl4pPr>
              <a:defRPr>
                <a:solidFill>
                  <a:srgbClr val="4F81BD"/>
                </a:solidFill>
                <a:latin typeface="Segoe UI Light" panose="020B0502040204020203" pitchFamily="34" charset="0"/>
                <a:cs typeface="Segoe UI Light" panose="020B0502040204020203" pitchFamily="34" charset="0"/>
              </a:defRPr>
            </a:lvl4pPr>
            <a:lvl5pPr>
              <a:defRPr>
                <a:solidFill>
                  <a:srgbClr val="4F81BD"/>
                </a:solidFill>
                <a:latin typeface="Segoe UI Light" panose="020B0502040204020203" pitchFamily="34" charset="0"/>
                <a:cs typeface="Segoe UI Light" panose="020B0502040204020203" pitchFamily="34" charset="0"/>
              </a:defRPr>
            </a:lvl5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p:txBody>
      </p:sp>
      <p:sp>
        <p:nvSpPr>
          <p:cNvPr id="15" name="Title 1"/>
          <p:cNvSpPr>
            <a:spLocks noGrp="1"/>
          </p:cNvSpPr>
          <p:nvPr>
            <p:ph type="title"/>
          </p:nvPr>
        </p:nvSpPr>
        <p:spPr>
          <a:xfrm>
            <a:off x="609600" y="275167"/>
            <a:ext cx="11151029" cy="657556"/>
          </a:xfrm>
        </p:spPr>
        <p:txBody>
          <a:bodyPr/>
          <a:lstStyle>
            <a:lvl1pPr algn="l">
              <a:defRPr sz="4800" b="0">
                <a:solidFill>
                  <a:schemeClr val="tx1">
                    <a:lumMod val="75000"/>
                    <a:lumOff val="25000"/>
                  </a:schemeClr>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6" name="Content Placeholder 2"/>
          <p:cNvSpPr>
            <a:spLocks noGrp="1"/>
          </p:cNvSpPr>
          <p:nvPr>
            <p:ph idx="14"/>
          </p:nvPr>
        </p:nvSpPr>
        <p:spPr>
          <a:xfrm>
            <a:off x="609600" y="1124745"/>
            <a:ext cx="8955269" cy="4992555"/>
          </a:xfrm>
        </p:spPr>
        <p:txBody>
          <a:bodyPr>
            <a:normAutofit/>
          </a:bodyPr>
          <a:lstStyle>
            <a:lvl1pPr>
              <a:defRPr sz="3200">
                <a:solidFill>
                  <a:schemeClr val="tx1">
                    <a:lumMod val="75000"/>
                    <a:lumOff val="25000"/>
                  </a:schemeClr>
                </a:solidFill>
                <a:latin typeface="+mn-lt"/>
                <a:cs typeface="Segoe UI Light" panose="020B0502040204020203" pitchFamily="34" charset="0"/>
              </a:defRPr>
            </a:lvl1pPr>
            <a:lvl2pPr>
              <a:defRPr>
                <a:solidFill>
                  <a:srgbClr val="4F81BD"/>
                </a:solidFill>
                <a:latin typeface="Segoe UI Light" panose="020B0502040204020203" pitchFamily="34" charset="0"/>
                <a:cs typeface="Segoe UI Light" panose="020B0502040204020203" pitchFamily="34" charset="0"/>
              </a:defRPr>
            </a:lvl2pPr>
            <a:lvl3pPr>
              <a:defRPr>
                <a:solidFill>
                  <a:srgbClr val="4F81BD"/>
                </a:solidFill>
                <a:latin typeface="Segoe UI Light" panose="020B0502040204020203" pitchFamily="34" charset="0"/>
                <a:cs typeface="Segoe UI Light" panose="020B0502040204020203" pitchFamily="34" charset="0"/>
              </a:defRPr>
            </a:lvl3pPr>
            <a:lvl4pPr>
              <a:defRPr>
                <a:solidFill>
                  <a:srgbClr val="4F81BD"/>
                </a:solidFill>
                <a:latin typeface="Segoe UI Light" panose="020B0502040204020203" pitchFamily="34" charset="0"/>
                <a:cs typeface="Segoe UI Light" panose="020B0502040204020203" pitchFamily="34" charset="0"/>
              </a:defRPr>
            </a:lvl4pPr>
            <a:lvl5pPr>
              <a:defRPr>
                <a:solidFill>
                  <a:srgbClr val="4F81BD"/>
                </a:solidFill>
                <a:latin typeface="Segoe UI Light" panose="020B0502040204020203" pitchFamily="34" charset="0"/>
                <a:cs typeface="Segoe UI Light" panose="020B0502040204020203" pitchFamily="34" charset="0"/>
              </a:defRPr>
            </a:lvl5pPr>
          </a:lstStyle>
          <a:p>
            <a:pPr lvl="0"/>
            <a:endParaRPr lang="fr-FR" noProof="0" dirty="0" smtClean="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12" y="5987092"/>
            <a:ext cx="1045775" cy="336460"/>
          </a:xfrm>
          <a:prstGeom prst="rect">
            <a:avLst/>
          </a:prstGeom>
        </p:spPr>
      </p:pic>
    </p:spTree>
    <p:extLst>
      <p:ext uri="{BB962C8B-B14F-4D97-AF65-F5344CB8AC3E}">
        <p14:creationId xmlns:p14="http://schemas.microsoft.com/office/powerpoint/2010/main" val="36201725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Blue">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00151"/>
            <a:ext cx="5384800" cy="4917147"/>
          </a:xfrm>
        </p:spPr>
        <p:txBody>
          <a:bodyPr>
            <a:normAutofit/>
          </a:bodyPr>
          <a:lstStyle>
            <a:lvl1pPr>
              <a:defRPr sz="2667">
                <a:solidFill>
                  <a:schemeClr val="tx1">
                    <a:lumMod val="75000"/>
                    <a:lumOff val="25000"/>
                  </a:schemeClr>
                </a:solidFill>
                <a:latin typeface="+mn-lt"/>
                <a:cs typeface="Segoe UI Light" panose="020B0502040204020203" pitchFamily="34" charset="0"/>
              </a:defRPr>
            </a:lvl1pPr>
            <a:lvl2pPr>
              <a:defRPr sz="2667">
                <a:solidFill>
                  <a:schemeClr val="tx1">
                    <a:lumMod val="75000"/>
                    <a:lumOff val="25000"/>
                  </a:schemeClr>
                </a:solidFill>
                <a:latin typeface="+mn-lt"/>
                <a:cs typeface="Segoe UI Light" panose="020B0502040204020203" pitchFamily="34" charset="0"/>
              </a:defRPr>
            </a:lvl2pPr>
            <a:lvl3pPr>
              <a:defRPr sz="2400">
                <a:solidFill>
                  <a:schemeClr val="tx1">
                    <a:lumMod val="75000"/>
                    <a:lumOff val="25000"/>
                  </a:schemeClr>
                </a:solidFill>
                <a:latin typeface="+mn-lt"/>
                <a:cs typeface="Segoe UI Light" panose="020B0502040204020203" pitchFamily="34" charset="0"/>
              </a:defRPr>
            </a:lvl3pPr>
            <a:lvl4pPr>
              <a:defRPr sz="2400">
                <a:solidFill>
                  <a:schemeClr val="tx1">
                    <a:lumMod val="75000"/>
                    <a:lumOff val="25000"/>
                  </a:schemeClr>
                </a:solidFill>
                <a:latin typeface="+mn-lt"/>
                <a:cs typeface="Segoe UI Light" panose="020B0502040204020203" pitchFamily="34" charset="0"/>
              </a:defRPr>
            </a:lvl4pPr>
            <a:lvl5pPr>
              <a:defRPr sz="2133">
                <a:solidFill>
                  <a:schemeClr val="tx1">
                    <a:lumMod val="75000"/>
                    <a:lumOff val="25000"/>
                  </a:schemeClr>
                </a:solidFill>
                <a:latin typeface="+mn-lt"/>
                <a:cs typeface="Segoe UI Light" panose="020B0502040204020203" pitchFamily="34" charset="0"/>
              </a:defRPr>
            </a:lvl5pPr>
            <a:lvl6pPr>
              <a:defRPr sz="2400"/>
            </a:lvl6pPr>
            <a:lvl7pPr>
              <a:defRPr sz="2400"/>
            </a:lvl7pPr>
            <a:lvl8pPr>
              <a:defRPr sz="2400"/>
            </a:lvl8pPr>
            <a:lvl9pPr>
              <a:defRPr sz="24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4" name="Content Placeholder 3"/>
          <p:cNvSpPr>
            <a:spLocks noGrp="1"/>
          </p:cNvSpPr>
          <p:nvPr>
            <p:ph sz="half" idx="2"/>
          </p:nvPr>
        </p:nvSpPr>
        <p:spPr>
          <a:xfrm>
            <a:off x="6197600" y="1200150"/>
            <a:ext cx="5384800" cy="4917148"/>
          </a:xfrm>
        </p:spPr>
        <p:txBody>
          <a:bodyPr>
            <a:normAutofit/>
          </a:bodyPr>
          <a:lstStyle>
            <a:lvl1pPr>
              <a:defRPr sz="2667">
                <a:solidFill>
                  <a:schemeClr val="tx1">
                    <a:lumMod val="75000"/>
                    <a:lumOff val="25000"/>
                  </a:schemeClr>
                </a:solidFill>
                <a:latin typeface="+mn-lt"/>
                <a:cs typeface="Segoe UI Light" panose="020B0502040204020203" pitchFamily="34" charset="0"/>
              </a:defRPr>
            </a:lvl1pPr>
            <a:lvl2pPr>
              <a:defRPr sz="2667">
                <a:solidFill>
                  <a:schemeClr val="tx1">
                    <a:lumMod val="75000"/>
                    <a:lumOff val="25000"/>
                  </a:schemeClr>
                </a:solidFill>
                <a:latin typeface="+mn-lt"/>
                <a:cs typeface="Segoe UI Light" panose="020B0502040204020203" pitchFamily="34" charset="0"/>
              </a:defRPr>
            </a:lvl2pPr>
            <a:lvl3pPr>
              <a:defRPr sz="2400">
                <a:solidFill>
                  <a:schemeClr val="tx1">
                    <a:lumMod val="75000"/>
                    <a:lumOff val="25000"/>
                  </a:schemeClr>
                </a:solidFill>
                <a:latin typeface="+mn-lt"/>
                <a:cs typeface="Segoe UI Light" panose="020B0502040204020203" pitchFamily="34" charset="0"/>
              </a:defRPr>
            </a:lvl3pPr>
            <a:lvl4pPr>
              <a:defRPr sz="2400">
                <a:solidFill>
                  <a:schemeClr val="tx1">
                    <a:lumMod val="75000"/>
                    <a:lumOff val="25000"/>
                  </a:schemeClr>
                </a:solidFill>
                <a:latin typeface="+mn-lt"/>
                <a:cs typeface="Segoe UI Light" panose="020B0502040204020203" pitchFamily="34" charset="0"/>
              </a:defRPr>
            </a:lvl4pPr>
            <a:lvl5pPr>
              <a:defRPr sz="2133">
                <a:solidFill>
                  <a:schemeClr val="tx1">
                    <a:lumMod val="75000"/>
                    <a:lumOff val="25000"/>
                  </a:schemeClr>
                </a:solidFill>
                <a:latin typeface="+mn-lt"/>
                <a:cs typeface="Segoe UI Light" panose="020B0502040204020203" pitchFamily="34" charset="0"/>
              </a:defRPr>
            </a:lvl5pPr>
            <a:lvl6pPr>
              <a:defRPr sz="2400"/>
            </a:lvl6pPr>
            <a:lvl7pPr>
              <a:defRPr sz="2400"/>
            </a:lvl7pPr>
            <a:lvl8pPr>
              <a:defRPr sz="2400"/>
            </a:lvl8pPr>
            <a:lvl9pPr>
              <a:defRPr sz="24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8" name="Title 1"/>
          <p:cNvSpPr>
            <a:spLocks noGrp="1"/>
          </p:cNvSpPr>
          <p:nvPr>
            <p:ph type="title"/>
          </p:nvPr>
        </p:nvSpPr>
        <p:spPr>
          <a:xfrm>
            <a:off x="609600" y="275167"/>
            <a:ext cx="10959008" cy="657556"/>
          </a:xfrm>
        </p:spPr>
        <p:txBody>
          <a:bodyPr/>
          <a:lstStyle>
            <a:lvl1pPr algn="l">
              <a:defRPr sz="4800" b="0">
                <a:solidFill>
                  <a:schemeClr val="tx1">
                    <a:lumMod val="75000"/>
                    <a:lumOff val="25000"/>
                  </a:schemeClr>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12" y="5987092"/>
            <a:ext cx="1045775" cy="336460"/>
          </a:xfrm>
          <a:prstGeom prst="rect">
            <a:avLst/>
          </a:prstGeom>
        </p:spPr>
      </p:pic>
    </p:spTree>
    <p:extLst>
      <p:ext uri="{BB962C8B-B14F-4D97-AF65-F5344CB8AC3E}">
        <p14:creationId xmlns:p14="http://schemas.microsoft.com/office/powerpoint/2010/main" val="23916232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Blue">
    <p:bg>
      <p:bgPr>
        <a:solidFill>
          <a:srgbClr val="B9141A"/>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00151"/>
            <a:ext cx="5384800" cy="4917147"/>
          </a:xfrm>
        </p:spPr>
        <p:txBody>
          <a:bodyPr>
            <a:normAutofit/>
          </a:bodyPr>
          <a:lstStyle>
            <a:lvl1pPr>
              <a:defRPr sz="2667">
                <a:solidFill>
                  <a:schemeClr val="bg1"/>
                </a:solidFill>
                <a:latin typeface="+mn-lt"/>
                <a:cs typeface="Segoe UI Light" panose="020B0502040204020203" pitchFamily="34" charset="0"/>
              </a:defRPr>
            </a:lvl1pPr>
            <a:lvl2pPr>
              <a:defRPr sz="2667">
                <a:solidFill>
                  <a:schemeClr val="bg1"/>
                </a:solidFill>
                <a:latin typeface="+mn-lt"/>
                <a:cs typeface="Segoe UI Light" panose="020B0502040204020203" pitchFamily="34" charset="0"/>
              </a:defRPr>
            </a:lvl2pPr>
            <a:lvl3pPr>
              <a:defRPr sz="2400">
                <a:solidFill>
                  <a:schemeClr val="bg1"/>
                </a:solidFill>
                <a:latin typeface="+mn-lt"/>
                <a:cs typeface="Segoe UI Light" panose="020B0502040204020203" pitchFamily="34" charset="0"/>
              </a:defRPr>
            </a:lvl3pPr>
            <a:lvl4pPr>
              <a:defRPr sz="2400">
                <a:solidFill>
                  <a:schemeClr val="bg1"/>
                </a:solidFill>
                <a:latin typeface="+mn-lt"/>
                <a:cs typeface="Segoe UI Light" panose="020B0502040204020203" pitchFamily="34" charset="0"/>
              </a:defRPr>
            </a:lvl4pPr>
            <a:lvl5pPr>
              <a:defRPr sz="2133">
                <a:solidFill>
                  <a:schemeClr val="bg1"/>
                </a:solidFill>
                <a:latin typeface="+mn-lt"/>
                <a:cs typeface="Segoe UI Light" panose="020B0502040204020203" pitchFamily="34" charset="0"/>
              </a:defRPr>
            </a:lvl5pPr>
            <a:lvl6pPr>
              <a:defRPr sz="2400"/>
            </a:lvl6pPr>
            <a:lvl7pPr>
              <a:defRPr sz="2400"/>
            </a:lvl7pPr>
            <a:lvl8pPr>
              <a:defRPr sz="2400"/>
            </a:lvl8pPr>
            <a:lvl9pPr>
              <a:defRPr sz="24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4" name="Content Placeholder 3"/>
          <p:cNvSpPr>
            <a:spLocks noGrp="1"/>
          </p:cNvSpPr>
          <p:nvPr>
            <p:ph sz="half" idx="2"/>
          </p:nvPr>
        </p:nvSpPr>
        <p:spPr>
          <a:xfrm>
            <a:off x="6197600" y="1200150"/>
            <a:ext cx="5384800" cy="4917148"/>
          </a:xfrm>
        </p:spPr>
        <p:txBody>
          <a:bodyPr>
            <a:normAutofit/>
          </a:bodyPr>
          <a:lstStyle>
            <a:lvl1pPr>
              <a:defRPr sz="2667">
                <a:solidFill>
                  <a:schemeClr val="bg1"/>
                </a:solidFill>
                <a:latin typeface="+mn-lt"/>
                <a:cs typeface="Segoe UI Light" panose="020B0502040204020203" pitchFamily="34" charset="0"/>
              </a:defRPr>
            </a:lvl1pPr>
            <a:lvl2pPr>
              <a:defRPr sz="2667">
                <a:solidFill>
                  <a:schemeClr val="bg1"/>
                </a:solidFill>
                <a:latin typeface="+mn-lt"/>
                <a:cs typeface="Segoe UI Light" panose="020B0502040204020203" pitchFamily="34" charset="0"/>
              </a:defRPr>
            </a:lvl2pPr>
            <a:lvl3pPr>
              <a:defRPr sz="2400">
                <a:solidFill>
                  <a:schemeClr val="bg1"/>
                </a:solidFill>
                <a:latin typeface="+mn-lt"/>
                <a:cs typeface="Segoe UI Light" panose="020B0502040204020203" pitchFamily="34" charset="0"/>
              </a:defRPr>
            </a:lvl3pPr>
            <a:lvl4pPr>
              <a:defRPr sz="2400">
                <a:solidFill>
                  <a:schemeClr val="bg1"/>
                </a:solidFill>
                <a:latin typeface="+mn-lt"/>
                <a:cs typeface="Segoe UI Light" panose="020B0502040204020203" pitchFamily="34" charset="0"/>
              </a:defRPr>
            </a:lvl4pPr>
            <a:lvl5pPr>
              <a:defRPr sz="2133">
                <a:solidFill>
                  <a:schemeClr val="bg1"/>
                </a:solidFill>
                <a:latin typeface="+mn-lt"/>
                <a:cs typeface="Segoe UI Light" panose="020B0502040204020203" pitchFamily="34" charset="0"/>
              </a:defRPr>
            </a:lvl5pPr>
            <a:lvl6pPr>
              <a:defRPr sz="2400"/>
            </a:lvl6pPr>
            <a:lvl7pPr>
              <a:defRPr sz="2400"/>
            </a:lvl7pPr>
            <a:lvl8pPr>
              <a:defRPr sz="2400"/>
            </a:lvl8pPr>
            <a:lvl9pPr>
              <a:defRPr sz="24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8" name="Title 1"/>
          <p:cNvSpPr>
            <a:spLocks noGrp="1"/>
          </p:cNvSpPr>
          <p:nvPr>
            <p:ph type="title"/>
          </p:nvPr>
        </p:nvSpPr>
        <p:spPr>
          <a:xfrm>
            <a:off x="609600" y="275167"/>
            <a:ext cx="10959008" cy="657556"/>
          </a:xfrm>
        </p:spPr>
        <p:txBody>
          <a:bodyPr/>
          <a:lstStyle>
            <a:lvl1pPr algn="l">
              <a:defRPr sz="4800" b="0">
                <a:solidFill>
                  <a:schemeClr val="bg1"/>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Tree>
    <p:extLst>
      <p:ext uri="{BB962C8B-B14F-4D97-AF65-F5344CB8AC3E}">
        <p14:creationId xmlns:p14="http://schemas.microsoft.com/office/powerpoint/2010/main" val="26272851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BLue">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124744"/>
            <a:ext cx="5386917" cy="639761"/>
          </a:xfrm>
        </p:spPr>
        <p:txBody>
          <a:bodyPr anchor="b"/>
          <a:lstStyle>
            <a:lvl1pPr marL="0" indent="0">
              <a:buNone/>
              <a:defRPr sz="2667" b="0">
                <a:solidFill>
                  <a:schemeClr val="tx1">
                    <a:lumMod val="75000"/>
                    <a:lumOff val="25000"/>
                  </a:schemeClr>
                </a:solidFill>
                <a:latin typeface="+mn-lt"/>
                <a:cs typeface="Segoe UI Light" panose="020B0502040204020203"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p:txBody>
      </p:sp>
      <p:sp>
        <p:nvSpPr>
          <p:cNvPr id="4" name="Content Placeholder 3"/>
          <p:cNvSpPr>
            <a:spLocks noGrp="1"/>
          </p:cNvSpPr>
          <p:nvPr>
            <p:ph sz="half" idx="2"/>
          </p:nvPr>
        </p:nvSpPr>
        <p:spPr>
          <a:xfrm>
            <a:off x="609600" y="1764505"/>
            <a:ext cx="5386917" cy="4352793"/>
          </a:xfrm>
        </p:spPr>
        <p:txBody>
          <a:bodyPr>
            <a:normAutofit/>
          </a:bodyPr>
          <a:lstStyle>
            <a:lvl1pPr>
              <a:defRPr sz="2667">
                <a:solidFill>
                  <a:schemeClr val="tx1">
                    <a:lumMod val="75000"/>
                    <a:lumOff val="25000"/>
                  </a:schemeClr>
                </a:solidFill>
                <a:latin typeface="+mn-lt"/>
                <a:cs typeface="Segoe UI Light" panose="020B0502040204020203" pitchFamily="34" charset="0"/>
              </a:defRPr>
            </a:lvl1pPr>
            <a:lvl2pPr>
              <a:defRPr sz="2667">
                <a:solidFill>
                  <a:schemeClr val="tx1">
                    <a:lumMod val="75000"/>
                    <a:lumOff val="25000"/>
                  </a:schemeClr>
                </a:solidFill>
                <a:latin typeface="+mn-lt"/>
                <a:cs typeface="Segoe UI Light" panose="020B0502040204020203" pitchFamily="34" charset="0"/>
              </a:defRPr>
            </a:lvl2pPr>
            <a:lvl3pPr>
              <a:defRPr sz="2400">
                <a:solidFill>
                  <a:schemeClr val="tx1">
                    <a:lumMod val="75000"/>
                    <a:lumOff val="25000"/>
                  </a:schemeClr>
                </a:solidFill>
                <a:latin typeface="+mn-lt"/>
                <a:cs typeface="Segoe UI Light" panose="020B0502040204020203" pitchFamily="34" charset="0"/>
              </a:defRPr>
            </a:lvl3pPr>
            <a:lvl4pPr>
              <a:defRPr sz="2400">
                <a:solidFill>
                  <a:schemeClr val="tx1">
                    <a:lumMod val="75000"/>
                    <a:lumOff val="25000"/>
                  </a:schemeClr>
                </a:solidFill>
                <a:latin typeface="+mn-lt"/>
                <a:cs typeface="Segoe UI Light" panose="020B0502040204020203" pitchFamily="34" charset="0"/>
              </a:defRPr>
            </a:lvl4pPr>
            <a:lvl5pPr>
              <a:defRPr sz="2133">
                <a:solidFill>
                  <a:schemeClr val="tx1">
                    <a:lumMod val="75000"/>
                    <a:lumOff val="25000"/>
                  </a:schemeClr>
                </a:solidFill>
                <a:latin typeface="+mn-lt"/>
                <a:cs typeface="Segoe UI Light" panose="020B0502040204020203" pitchFamily="34" charset="0"/>
              </a:defRPr>
            </a:lvl5pPr>
            <a:lvl6pPr>
              <a:defRPr sz="2133"/>
            </a:lvl6pPr>
            <a:lvl7pPr>
              <a:defRPr sz="2133"/>
            </a:lvl7pPr>
            <a:lvl8pPr>
              <a:defRPr sz="2133"/>
            </a:lvl8pPr>
            <a:lvl9pPr>
              <a:defRPr sz="2133"/>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5" name="Text Placeholder 4"/>
          <p:cNvSpPr>
            <a:spLocks noGrp="1"/>
          </p:cNvSpPr>
          <p:nvPr>
            <p:ph type="body" sz="quarter" idx="3"/>
          </p:nvPr>
        </p:nvSpPr>
        <p:spPr>
          <a:xfrm>
            <a:off x="6193369" y="1124744"/>
            <a:ext cx="5389033" cy="639761"/>
          </a:xfrm>
        </p:spPr>
        <p:txBody>
          <a:bodyPr anchor="b"/>
          <a:lstStyle>
            <a:lvl1pPr marL="0" indent="0">
              <a:buNone/>
              <a:defRPr sz="2667" b="0">
                <a:solidFill>
                  <a:schemeClr val="tx1">
                    <a:lumMod val="75000"/>
                    <a:lumOff val="25000"/>
                  </a:schemeClr>
                </a:solidFill>
                <a:latin typeface="+mn-lt"/>
                <a:cs typeface="Segoe UI Light" panose="020B0502040204020203"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p:txBody>
      </p:sp>
      <p:sp>
        <p:nvSpPr>
          <p:cNvPr id="6" name="Content Placeholder 5"/>
          <p:cNvSpPr>
            <a:spLocks noGrp="1"/>
          </p:cNvSpPr>
          <p:nvPr>
            <p:ph sz="quarter" idx="4"/>
          </p:nvPr>
        </p:nvSpPr>
        <p:spPr>
          <a:xfrm>
            <a:off x="6193369" y="1764505"/>
            <a:ext cx="5389033" cy="4352793"/>
          </a:xfrm>
        </p:spPr>
        <p:txBody>
          <a:bodyPr>
            <a:normAutofit/>
          </a:bodyPr>
          <a:lstStyle>
            <a:lvl1pPr>
              <a:defRPr sz="2667">
                <a:solidFill>
                  <a:schemeClr val="tx1">
                    <a:lumMod val="75000"/>
                    <a:lumOff val="25000"/>
                  </a:schemeClr>
                </a:solidFill>
                <a:latin typeface="+mn-lt"/>
                <a:cs typeface="Segoe UI Light" panose="020B0502040204020203" pitchFamily="34" charset="0"/>
              </a:defRPr>
            </a:lvl1pPr>
            <a:lvl2pPr>
              <a:defRPr sz="2667">
                <a:solidFill>
                  <a:schemeClr val="tx1">
                    <a:lumMod val="75000"/>
                    <a:lumOff val="25000"/>
                  </a:schemeClr>
                </a:solidFill>
                <a:latin typeface="+mn-lt"/>
                <a:cs typeface="Segoe UI Light" panose="020B0502040204020203" pitchFamily="34" charset="0"/>
              </a:defRPr>
            </a:lvl2pPr>
            <a:lvl3pPr>
              <a:defRPr sz="2400">
                <a:solidFill>
                  <a:schemeClr val="tx1">
                    <a:lumMod val="75000"/>
                    <a:lumOff val="25000"/>
                  </a:schemeClr>
                </a:solidFill>
                <a:latin typeface="+mn-lt"/>
                <a:cs typeface="Segoe UI Light" panose="020B0502040204020203" pitchFamily="34" charset="0"/>
              </a:defRPr>
            </a:lvl3pPr>
            <a:lvl4pPr>
              <a:defRPr sz="2400">
                <a:solidFill>
                  <a:schemeClr val="tx1">
                    <a:lumMod val="75000"/>
                    <a:lumOff val="25000"/>
                  </a:schemeClr>
                </a:solidFill>
                <a:latin typeface="+mn-lt"/>
                <a:cs typeface="Segoe UI Light" panose="020B0502040204020203" pitchFamily="34" charset="0"/>
              </a:defRPr>
            </a:lvl4pPr>
            <a:lvl5pPr>
              <a:defRPr sz="2400">
                <a:solidFill>
                  <a:schemeClr val="tx1">
                    <a:lumMod val="75000"/>
                    <a:lumOff val="25000"/>
                  </a:schemeClr>
                </a:solidFill>
                <a:latin typeface="+mn-lt"/>
                <a:cs typeface="Segoe UI Light" panose="020B0502040204020203" pitchFamily="34" charset="0"/>
              </a:defRPr>
            </a:lvl5pPr>
            <a:lvl6pPr>
              <a:defRPr sz="2133"/>
            </a:lvl6pPr>
            <a:lvl7pPr>
              <a:defRPr sz="2133"/>
            </a:lvl7pPr>
            <a:lvl8pPr>
              <a:defRPr sz="2133"/>
            </a:lvl8pPr>
            <a:lvl9pPr>
              <a:defRPr sz="2133"/>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10" name="Title 1"/>
          <p:cNvSpPr>
            <a:spLocks noGrp="1"/>
          </p:cNvSpPr>
          <p:nvPr>
            <p:ph type="title"/>
          </p:nvPr>
        </p:nvSpPr>
        <p:spPr>
          <a:xfrm>
            <a:off x="609600" y="275167"/>
            <a:ext cx="10959008" cy="657556"/>
          </a:xfrm>
        </p:spPr>
        <p:txBody>
          <a:bodyPr/>
          <a:lstStyle>
            <a:lvl1pPr algn="l">
              <a:defRPr sz="4800" b="0">
                <a:solidFill>
                  <a:schemeClr val="tx1">
                    <a:lumMod val="75000"/>
                    <a:lumOff val="25000"/>
                  </a:schemeClr>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12" y="5987092"/>
            <a:ext cx="1045775" cy="336460"/>
          </a:xfrm>
          <a:prstGeom prst="rect">
            <a:avLst/>
          </a:prstGeom>
        </p:spPr>
      </p:pic>
    </p:spTree>
    <p:extLst>
      <p:ext uri="{BB962C8B-B14F-4D97-AF65-F5344CB8AC3E}">
        <p14:creationId xmlns:p14="http://schemas.microsoft.com/office/powerpoint/2010/main" val="37433063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Blue">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p:nvPr>
        </p:nvSpPr>
        <p:spPr>
          <a:xfrm>
            <a:off x="609600" y="275167"/>
            <a:ext cx="11247040" cy="657556"/>
          </a:xfrm>
        </p:spPr>
        <p:txBody>
          <a:bodyPr/>
          <a:lstStyle>
            <a:lvl1pPr algn="l">
              <a:defRPr sz="4800" b="0">
                <a:solidFill>
                  <a:schemeClr val="tx1"/>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12" y="5987092"/>
            <a:ext cx="1045775" cy="336460"/>
          </a:xfrm>
          <a:prstGeom prst="rect">
            <a:avLst/>
          </a:prstGeom>
        </p:spPr>
      </p:pic>
    </p:spTree>
    <p:extLst>
      <p:ext uri="{BB962C8B-B14F-4D97-AF65-F5344CB8AC3E}">
        <p14:creationId xmlns:p14="http://schemas.microsoft.com/office/powerpoint/2010/main" val="4954844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185987"/>
            <a:ext cx="10972800" cy="84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p>
        </p:txBody>
      </p:sp>
      <p:sp>
        <p:nvSpPr>
          <p:cNvPr id="1027" name="Text Placeholder 2"/>
          <p:cNvSpPr>
            <a:spLocks noGrp="1"/>
          </p:cNvSpPr>
          <p:nvPr>
            <p:ph type="body" idx="1"/>
          </p:nvPr>
        </p:nvSpPr>
        <p:spPr bwMode="auto">
          <a:xfrm>
            <a:off x="609600" y="1232452"/>
            <a:ext cx="10972800" cy="500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smtClean="0"/>
          </a:p>
        </p:txBody>
      </p:sp>
      <p:sp>
        <p:nvSpPr>
          <p:cNvPr id="7" name="Rectangle 6"/>
          <p:cNvSpPr/>
          <p:nvPr userDrawn="1"/>
        </p:nvSpPr>
        <p:spPr>
          <a:xfrm>
            <a:off x="0" y="6405331"/>
            <a:ext cx="12192000" cy="452669"/>
          </a:xfrm>
          <a:prstGeom prst="rect">
            <a:avLst/>
          </a:prstGeom>
          <a:solidFill>
            <a:srgbClr val="B9141A"/>
          </a:solidFill>
          <a:ln>
            <a:noFill/>
          </a:ln>
          <a:extLst/>
        </p:spPr>
        <p:txBody>
          <a:bodyPr vert="horz" wrap="square" lIns="121920" tIns="60960" rIns="121920" bIns="60960" numCol="1" anchor="t" anchorCtr="0" compatLnSpc="1">
            <a:prstTxWarp prst="textNoShape">
              <a:avLst/>
            </a:prstTxWarp>
          </a:bodyPr>
          <a:lstStyle/>
          <a:p>
            <a:pPr algn="r" eaLnBrk="0" fontAlgn="base" hangingPunct="0">
              <a:spcBef>
                <a:spcPct val="20000"/>
              </a:spcBef>
              <a:spcAft>
                <a:spcPct val="0"/>
              </a:spcAft>
            </a:pPr>
            <a:r>
              <a:rPr lang="fr-FR" sz="1867" dirty="0" smtClean="0">
                <a:solidFill>
                  <a:schemeClr val="bg1"/>
                </a:solidFill>
                <a:latin typeface="+mn-lt"/>
                <a:cs typeface="Segoe UI Light" panose="020B0502040204020203" pitchFamily="34" charset="0"/>
              </a:rPr>
              <a:t>#JSS2013</a:t>
            </a:r>
            <a:endParaRPr lang="fr-FR" sz="1867" dirty="0">
              <a:solidFill>
                <a:schemeClr val="bg1"/>
              </a:solidFill>
              <a:latin typeface="+mn-lt"/>
              <a:cs typeface="Segoe UI Light" panose="020B0502040204020203" pitchFamily="34" charset="0"/>
            </a:endParaRPr>
          </a:p>
        </p:txBody>
      </p:sp>
      <p:pic>
        <p:nvPicPr>
          <p:cNvPr id="5" name="Picture 4"/>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0104251" y="5752909"/>
            <a:ext cx="2087749" cy="652422"/>
          </a:xfrm>
          <a:prstGeom prst="rect">
            <a:avLst/>
          </a:prstGeom>
        </p:spPr>
      </p:pic>
    </p:spTree>
    <p:extLst>
      <p:ext uri="{BB962C8B-B14F-4D97-AF65-F5344CB8AC3E}">
        <p14:creationId xmlns:p14="http://schemas.microsoft.com/office/powerpoint/2010/main" val="1915846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2" r:id="rId13"/>
    <p:sldLayoutId id="2147483673" r:id="rId14"/>
    <p:sldLayoutId id="2147483674" r:id="rId15"/>
    <p:sldLayoutId id="2147483676" r:id="rId16"/>
    <p:sldLayoutId id="2147483677" r:id="rId17"/>
    <p:sldLayoutId id="2147483678" r:id="rId18"/>
    <p:sldLayoutId id="2147483679" r:id="rId19"/>
    <p:sldLayoutId id="2147483680" r:id="rId20"/>
  </p:sldLayoutIdLst>
  <p:timing>
    <p:tnLst>
      <p:par>
        <p:cTn id="1" dur="indefinite" restart="never" nodeType="tmRoot"/>
      </p:par>
    </p:tnLst>
  </p:timing>
  <p:txStyles>
    <p:titleStyle>
      <a:lvl1pPr algn="l" rtl="0" eaLnBrk="0" fontAlgn="base" hangingPunct="0">
        <a:spcBef>
          <a:spcPct val="0"/>
        </a:spcBef>
        <a:spcAft>
          <a:spcPct val="0"/>
        </a:spcAft>
        <a:defRPr lang="en-US" sz="4800" b="0" kern="1200" cap="none" spc="-133" baseline="0" dirty="0" smtClean="0">
          <a:ln w="3175">
            <a:noFill/>
          </a:ln>
          <a:solidFill>
            <a:schemeClr val="tx1">
              <a:lumMod val="75000"/>
              <a:lumOff val="25000"/>
            </a:schemeClr>
          </a:solidFill>
          <a:effectLst/>
          <a:latin typeface="+mj-lt"/>
          <a:ea typeface="+mn-ea"/>
          <a:cs typeface="Arial" charset="0"/>
        </a:defRPr>
      </a:lvl1pPr>
      <a:lvl2pPr algn="ctr" rtl="0" eaLnBrk="0" fontAlgn="base" hangingPunct="0">
        <a:spcBef>
          <a:spcPct val="0"/>
        </a:spcBef>
        <a:spcAft>
          <a:spcPct val="0"/>
        </a:spcAft>
        <a:defRPr sz="5867">
          <a:solidFill>
            <a:schemeClr val="tx1"/>
          </a:solidFill>
          <a:latin typeface="Calibri" panose="020F0502020204030204" pitchFamily="34" charset="0"/>
        </a:defRPr>
      </a:lvl2pPr>
      <a:lvl3pPr algn="ctr" rtl="0" eaLnBrk="0" fontAlgn="base" hangingPunct="0">
        <a:spcBef>
          <a:spcPct val="0"/>
        </a:spcBef>
        <a:spcAft>
          <a:spcPct val="0"/>
        </a:spcAft>
        <a:defRPr sz="5867">
          <a:solidFill>
            <a:schemeClr val="tx1"/>
          </a:solidFill>
          <a:latin typeface="Calibri" panose="020F0502020204030204" pitchFamily="34" charset="0"/>
        </a:defRPr>
      </a:lvl3pPr>
      <a:lvl4pPr algn="ctr" rtl="0" eaLnBrk="0" fontAlgn="base" hangingPunct="0">
        <a:spcBef>
          <a:spcPct val="0"/>
        </a:spcBef>
        <a:spcAft>
          <a:spcPct val="0"/>
        </a:spcAft>
        <a:defRPr sz="5867">
          <a:solidFill>
            <a:schemeClr val="tx1"/>
          </a:solidFill>
          <a:latin typeface="Calibri" panose="020F0502020204030204" pitchFamily="34" charset="0"/>
        </a:defRPr>
      </a:lvl4pPr>
      <a:lvl5pPr algn="ctr" rtl="0" eaLnBrk="0" fontAlgn="base" hangingPunct="0">
        <a:spcBef>
          <a:spcPct val="0"/>
        </a:spcBef>
        <a:spcAft>
          <a:spcPct val="0"/>
        </a:spcAft>
        <a:defRPr sz="5867">
          <a:solidFill>
            <a:schemeClr val="tx1"/>
          </a:solidFill>
          <a:latin typeface="Calibri" panose="020F0502020204030204" pitchFamily="34" charset="0"/>
        </a:defRPr>
      </a:lvl5pPr>
      <a:lvl6pPr marL="609585" algn="ctr" rtl="0" fontAlgn="base">
        <a:spcBef>
          <a:spcPct val="0"/>
        </a:spcBef>
        <a:spcAft>
          <a:spcPct val="0"/>
        </a:spcAft>
        <a:defRPr sz="5867">
          <a:solidFill>
            <a:schemeClr val="tx1"/>
          </a:solidFill>
          <a:latin typeface="Calibri" panose="020F0502020204030204" pitchFamily="34" charset="0"/>
        </a:defRPr>
      </a:lvl6pPr>
      <a:lvl7pPr marL="1219170" algn="ctr" rtl="0" fontAlgn="base">
        <a:spcBef>
          <a:spcPct val="0"/>
        </a:spcBef>
        <a:spcAft>
          <a:spcPct val="0"/>
        </a:spcAft>
        <a:defRPr sz="5867">
          <a:solidFill>
            <a:schemeClr val="tx1"/>
          </a:solidFill>
          <a:latin typeface="Calibri" panose="020F0502020204030204" pitchFamily="34" charset="0"/>
        </a:defRPr>
      </a:lvl7pPr>
      <a:lvl8pPr marL="1828754" algn="ctr" rtl="0" fontAlgn="base">
        <a:spcBef>
          <a:spcPct val="0"/>
        </a:spcBef>
        <a:spcAft>
          <a:spcPct val="0"/>
        </a:spcAft>
        <a:defRPr sz="5867">
          <a:solidFill>
            <a:schemeClr val="tx1"/>
          </a:solidFill>
          <a:latin typeface="Calibri" panose="020F0502020204030204" pitchFamily="34" charset="0"/>
        </a:defRPr>
      </a:lvl8pPr>
      <a:lvl9pPr marL="2438339" algn="ctr" rtl="0" fontAlgn="base">
        <a:spcBef>
          <a:spcPct val="0"/>
        </a:spcBef>
        <a:spcAft>
          <a:spcPct val="0"/>
        </a:spcAft>
        <a:defRPr sz="5867">
          <a:solidFill>
            <a:schemeClr val="tx1"/>
          </a:solidFill>
          <a:latin typeface="Calibri" panose="020F050202020403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lumMod val="75000"/>
              <a:lumOff val="25000"/>
            </a:schemeClr>
          </a:solidFill>
          <a:latin typeface="+mj-lt"/>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200" kern="1200">
          <a:solidFill>
            <a:schemeClr val="tx1">
              <a:lumMod val="75000"/>
              <a:lumOff val="25000"/>
            </a:schemeClr>
          </a:solidFill>
          <a:latin typeface="+mn-lt"/>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lumMod val="75000"/>
              <a:lumOff val="25000"/>
            </a:schemeClr>
          </a:solidFill>
          <a:latin typeface="+mn-lt"/>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lumMod val="75000"/>
              <a:lumOff val="25000"/>
            </a:schemeClr>
          </a:solidFill>
          <a:latin typeface="+mn-lt"/>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lumMod val="75000"/>
              <a:lumOff val="25000"/>
            </a:schemeClr>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hyperlink" Target="http://aka.ms/DeploySQLDB2Azure" TargetMode="External"/><Relationship Id="rId2" Type="http://schemas.openxmlformats.org/officeDocument/2006/relationships/hyperlink" Target="http://technet.microsoft.com/en-us/evalcenter/dn205290.aspx" TargetMode="Externa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hyperlink" Target="http://aka.ms/DBDansStockageAzure"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hyperlink" Target="http://msdn.microsoft.com/en-us/library/windowsazure/dn528853.aspx" TargetMode="Externa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http://&#160;nomduserveur&#160;&#187;.cloudapp.net"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hyperlink" Target="http://aka.ms/MSBI"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hyperlink" Target="http://aka.ms/ScriptPS" TargetMode="Externa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20.xml"/><Relationship Id="rId7" Type="http://schemas.openxmlformats.org/officeDocument/2006/relationships/image" Target="../media/image2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notesSlide" Target="../notesSlides/notesSlide9.xml"/></Relationships>
</file>

<file path=ppt/slides/_rels/slide31.xml.rels><?xml version="1.0" encoding="UTF-8" standalone="yes"?>
<Relationships xmlns="http://schemas.openxmlformats.org/package/2006/relationships"><Relationship Id="rId2" Type="http://schemas.openxmlformats.org/officeDocument/2006/relationships/hyperlink" Target="http://aka.ms/Gateway" TargetMode="Externa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msdn.microsoft.com/en-us/library/jj720558.aspx" TargetMode="External"/><Relationship Id="rId2" Type="http://schemas.openxmlformats.org/officeDocument/2006/relationships/hyperlink" Target="http://support.microsoft.com/kb/2790947" TargetMode="External"/><Relationship Id="rId1" Type="http://schemas.openxmlformats.org/officeDocument/2006/relationships/slideLayout" Target="../slideLayouts/slideLayout1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672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SQL Server </a:t>
            </a:r>
            <a:r>
              <a:rPr lang="en-US" dirty="0" smtClean="0"/>
              <a:t>: </a:t>
            </a:r>
            <a:r>
              <a:rPr lang="en-US" dirty="0" err="1" smtClean="0"/>
              <a:t>Sauvegarde</a:t>
            </a:r>
            <a:r>
              <a:rPr lang="en-US" dirty="0"/>
              <a:t> </a:t>
            </a:r>
            <a:r>
              <a:rPr lang="en-US" dirty="0" err="1" smtClean="0"/>
              <a:t>dans</a:t>
            </a:r>
            <a:r>
              <a:rPr lang="en-US" dirty="0" smtClean="0"/>
              <a:t> </a:t>
            </a:r>
            <a:r>
              <a:rPr lang="en-US" dirty="0"/>
              <a:t>un </a:t>
            </a:r>
            <a:r>
              <a:rPr lang="en-US" dirty="0" err="1"/>
              <a:t>stockage</a:t>
            </a:r>
            <a:r>
              <a:rPr lang="en-US" dirty="0"/>
              <a:t> Windows Azure </a:t>
            </a:r>
            <a:endParaRPr lang="fr-FR" dirty="0"/>
          </a:p>
        </p:txBody>
      </p:sp>
      <p:sp>
        <p:nvSpPr>
          <p:cNvPr id="4" name="Content Placeholder 3"/>
          <p:cNvSpPr>
            <a:spLocks noGrp="1"/>
          </p:cNvSpPr>
          <p:nvPr>
            <p:ph idx="1"/>
          </p:nvPr>
        </p:nvSpPr>
        <p:spPr>
          <a:xfrm>
            <a:off x="380037" y="1648391"/>
            <a:ext cx="10974917" cy="4527021"/>
          </a:xfrm>
        </p:spPr>
        <p:txBody>
          <a:bodyPr/>
          <a:lstStyle/>
          <a:p>
            <a:r>
              <a:rPr lang="fr-FR" sz="3600" dirty="0" smtClean="0"/>
              <a:t>Côté </a:t>
            </a:r>
            <a:r>
              <a:rPr lang="fr-FR" sz="3600" dirty="0"/>
              <a:t>SQL </a:t>
            </a:r>
            <a:r>
              <a:rPr lang="fr-FR" sz="3600" dirty="0" smtClean="0"/>
              <a:t>Server </a:t>
            </a:r>
            <a:r>
              <a:rPr lang="fr-FR" sz="3600" dirty="0"/>
              <a:t>sur site </a:t>
            </a:r>
            <a:r>
              <a:rPr lang="fr-FR" sz="3600" dirty="0" smtClean="0"/>
              <a:t>:</a:t>
            </a:r>
          </a:p>
          <a:p>
            <a:pPr lvl="1"/>
            <a:r>
              <a:rPr lang="fr-FR" sz="2400" dirty="0" smtClean="0"/>
              <a:t>Nécessite </a:t>
            </a:r>
            <a:r>
              <a:rPr lang="fr-FR" sz="2400" dirty="0"/>
              <a:t>la création d’un compte dans </a:t>
            </a:r>
            <a:r>
              <a:rPr lang="fr-FR" sz="2400" dirty="0" smtClean="0"/>
              <a:t>« SQL </a:t>
            </a:r>
            <a:r>
              <a:rPr lang="fr-FR" sz="2400" dirty="0"/>
              <a:t>Server Management </a:t>
            </a:r>
            <a:r>
              <a:rPr lang="fr-FR" sz="2400" dirty="0" smtClean="0"/>
              <a:t>Studio »(SSMS).</a:t>
            </a:r>
          </a:p>
          <a:p>
            <a:pPr lvl="1"/>
            <a:r>
              <a:rPr lang="fr-FR" sz="2400" dirty="0" smtClean="0"/>
              <a:t>Sauvegarde/Restauration </a:t>
            </a:r>
            <a:r>
              <a:rPr lang="fr-FR" sz="2400" dirty="0"/>
              <a:t>depuis </a:t>
            </a:r>
            <a:r>
              <a:rPr lang="fr-FR" sz="2400" dirty="0" smtClean="0"/>
              <a:t>SSMS :</a:t>
            </a:r>
          </a:p>
          <a:p>
            <a:pPr lvl="2"/>
            <a:r>
              <a:rPr lang="fr-FR" sz="2400" dirty="0" smtClean="0"/>
              <a:t>En T-SQL. Exemple de sauvegarde :</a:t>
            </a:r>
          </a:p>
          <a:p>
            <a:pPr lvl="2"/>
            <a:endParaRPr lang="fr-FR" sz="2400" dirty="0"/>
          </a:p>
          <a:p>
            <a:pPr marL="817530" lvl="2" indent="0">
              <a:buNone/>
            </a:pPr>
            <a:r>
              <a:rPr lang="fr-FR" sz="1800" i="1" dirty="0"/>
              <a:t>BACKUP DATABASE[</a:t>
            </a:r>
            <a:r>
              <a:rPr lang="fr-FR" sz="1800" i="1" dirty="0" err="1"/>
              <a:t>franmer</a:t>
            </a:r>
            <a:r>
              <a:rPr lang="fr-FR" sz="1800" i="1" dirty="0"/>
              <a:t>]</a:t>
            </a:r>
          </a:p>
          <a:p>
            <a:pPr marL="817530" lvl="2" indent="0">
              <a:buNone/>
            </a:pPr>
            <a:r>
              <a:rPr lang="fr-FR" sz="1800" i="1" dirty="0">
                <a:solidFill>
                  <a:srgbClr val="FF0000"/>
                </a:solidFill>
              </a:rPr>
              <a:t>TO URL </a:t>
            </a:r>
            <a:r>
              <a:rPr lang="fr-FR" sz="1800" i="1" dirty="0"/>
              <a:t>= 'http://franmer.blob.core.windows.net/</a:t>
            </a:r>
            <a:r>
              <a:rPr lang="fr-FR" sz="1800" i="1" dirty="0" err="1"/>
              <a:t>sql</a:t>
            </a:r>
            <a:r>
              <a:rPr lang="fr-FR" sz="1800" i="1" dirty="0"/>
              <a:t>/</a:t>
            </a:r>
            <a:r>
              <a:rPr lang="fr-FR" sz="1800" i="1" dirty="0" err="1"/>
              <a:t>franmer.bak</a:t>
            </a:r>
            <a:r>
              <a:rPr lang="fr-FR" sz="1800" i="1" dirty="0"/>
              <a:t>'</a:t>
            </a:r>
          </a:p>
          <a:p>
            <a:pPr marL="817530" lvl="2" indent="0">
              <a:buNone/>
            </a:pPr>
            <a:r>
              <a:rPr lang="fr-FR" sz="1800" i="1" dirty="0"/>
              <a:t>WITH CREDENTIAL = '</a:t>
            </a:r>
            <a:r>
              <a:rPr lang="fr-FR" sz="1800" i="1" dirty="0" err="1"/>
              <a:t>AzureBackup</a:t>
            </a:r>
            <a:r>
              <a:rPr lang="fr-FR" sz="1800" i="1" dirty="0"/>
              <a:t>‘, COMPRESSION</a:t>
            </a:r>
          </a:p>
          <a:p>
            <a:pPr marL="817530" lvl="2" indent="0">
              <a:buNone/>
            </a:pPr>
            <a:endParaRPr lang="fr-FR" sz="1400" i="1"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810500" y="2730500"/>
            <a:ext cx="4381500" cy="3302000"/>
          </a:xfrm>
          <a:prstGeom prst="rect">
            <a:avLst/>
          </a:prstGeom>
          <a:noFill/>
          <a:ln>
            <a:noFill/>
          </a:ln>
        </p:spPr>
      </p:pic>
    </p:spTree>
    <p:extLst>
      <p:ext uri="{BB962C8B-B14F-4D97-AF65-F5344CB8AC3E}">
        <p14:creationId xmlns:p14="http://schemas.microsoft.com/office/powerpoint/2010/main" val="4282460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Server : </a:t>
            </a:r>
            <a:r>
              <a:rPr lang="en-US" dirty="0" err="1"/>
              <a:t>Sauvegarde</a:t>
            </a:r>
            <a:r>
              <a:rPr lang="en-US" dirty="0"/>
              <a:t> </a:t>
            </a:r>
            <a:r>
              <a:rPr lang="en-US" dirty="0" err="1"/>
              <a:t>dans</a:t>
            </a:r>
            <a:r>
              <a:rPr lang="en-US" dirty="0"/>
              <a:t> un </a:t>
            </a:r>
            <a:r>
              <a:rPr lang="en-US" dirty="0" err="1"/>
              <a:t>stockage</a:t>
            </a:r>
            <a:r>
              <a:rPr lang="en-US" dirty="0"/>
              <a:t> Windows Azure </a:t>
            </a:r>
            <a:endParaRPr lang="fr-FR" dirty="0"/>
          </a:p>
        </p:txBody>
      </p:sp>
      <p:sp>
        <p:nvSpPr>
          <p:cNvPr id="3" name="Content Placeholder 2"/>
          <p:cNvSpPr>
            <a:spLocks noGrp="1"/>
          </p:cNvSpPr>
          <p:nvPr>
            <p:ph idx="1"/>
          </p:nvPr>
        </p:nvSpPr>
        <p:spPr>
          <a:xfrm>
            <a:off x="518583" y="1651000"/>
            <a:ext cx="5132917" cy="2598883"/>
          </a:xfrm>
        </p:spPr>
        <p:txBody>
          <a:bodyPr/>
          <a:lstStyle/>
          <a:p>
            <a:r>
              <a:rPr lang="fr-FR" sz="3600" dirty="0" smtClean="0"/>
              <a:t>Depuis SQL 2014</a:t>
            </a:r>
          </a:p>
          <a:p>
            <a:pPr lvl="1"/>
            <a:r>
              <a:rPr lang="fr-FR" sz="2800" dirty="0" smtClean="0"/>
              <a:t>Disponible depuis l’interface</a:t>
            </a:r>
          </a:p>
          <a:p>
            <a:pPr lvl="1"/>
            <a:r>
              <a:rPr lang="fr-FR" sz="2800" dirty="0" smtClean="0"/>
              <a:t>Chiffrement</a:t>
            </a:r>
            <a:endParaRPr lang="fr-FR" sz="2800" dirty="0"/>
          </a:p>
        </p:txBody>
      </p:sp>
      <p:pic>
        <p:nvPicPr>
          <p:cNvPr id="4" name="Picture 3"/>
          <p:cNvPicPr>
            <a:picLocks noChangeAspect="1"/>
          </p:cNvPicPr>
          <p:nvPr/>
        </p:nvPicPr>
        <p:blipFill>
          <a:blip r:embed="rId2"/>
          <a:stretch>
            <a:fillRect/>
          </a:stretch>
        </p:blipFill>
        <p:spPr>
          <a:xfrm>
            <a:off x="6165621" y="1651001"/>
            <a:ext cx="5588000" cy="4593167"/>
          </a:xfrm>
          <a:prstGeom prst="rect">
            <a:avLst/>
          </a:prstGeom>
        </p:spPr>
      </p:pic>
      <p:sp>
        <p:nvSpPr>
          <p:cNvPr id="5" name="Rectangle 4"/>
          <p:cNvSpPr/>
          <p:nvPr/>
        </p:nvSpPr>
        <p:spPr>
          <a:xfrm>
            <a:off x="523173" y="4249883"/>
            <a:ext cx="5642448" cy="1374864"/>
          </a:xfrm>
          <a:prstGeom prst="rect">
            <a:avLst/>
          </a:prstGeom>
        </p:spPr>
        <p:txBody>
          <a:bodyPr wrap="square">
            <a:spAutoFit/>
          </a:bodyPr>
          <a:lstStyle/>
          <a:p>
            <a:pPr marL="285739" lvl="2" indent="-285739">
              <a:buChar char="•"/>
            </a:pPr>
            <a:r>
              <a:rPr lang="fr-FR" sz="3000" dirty="0">
                <a:solidFill>
                  <a:schemeClr val="accent2"/>
                </a:solidFill>
              </a:rPr>
              <a:t>Utilisez la compression</a:t>
            </a:r>
          </a:p>
          <a:p>
            <a:pPr marL="761970" lvl="3" indent="-285739"/>
            <a:r>
              <a:rPr lang="fr-FR" sz="2667" dirty="0"/>
              <a:t>Réduit la facture au niveau du stockage dans Azure </a:t>
            </a:r>
            <a:r>
              <a:rPr lang="fr-FR" sz="2667" dirty="0">
                <a:sym typeface="Wingdings" panose="05000000000000000000" pitchFamily="2" charset="2"/>
              </a:rPr>
              <a:t>!</a:t>
            </a:r>
            <a:endParaRPr lang="fr-FR" sz="2000" dirty="0"/>
          </a:p>
        </p:txBody>
      </p:sp>
      <p:sp>
        <p:nvSpPr>
          <p:cNvPr id="6" name="Rounded Rectangle 5"/>
          <p:cNvSpPr/>
          <p:nvPr/>
        </p:nvSpPr>
        <p:spPr>
          <a:xfrm>
            <a:off x="8492836" y="4558145"/>
            <a:ext cx="2189019" cy="3879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3888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fr-FR" dirty="0" smtClean="0"/>
              <a:t>Sauvegarde dans un blob Azure</a:t>
            </a:r>
            <a:endParaRPr lang="fr-FR" dirty="0"/>
          </a:p>
        </p:txBody>
      </p:sp>
    </p:spTree>
    <p:extLst>
      <p:ext uri="{BB962C8B-B14F-4D97-AF65-F5344CB8AC3E}">
        <p14:creationId xmlns:p14="http://schemas.microsoft.com/office/powerpoint/2010/main" val="118418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 </a:t>
            </a:r>
            <a:r>
              <a:rPr lang="en-US" dirty="0" err="1" smtClean="0"/>
              <a:t>Déploiement</a:t>
            </a:r>
            <a:r>
              <a:rPr lang="en-US" dirty="0" smtClean="0"/>
              <a:t> </a:t>
            </a:r>
            <a:r>
              <a:rPr lang="en-US" dirty="0" err="1" smtClean="0"/>
              <a:t>dans</a:t>
            </a:r>
            <a:r>
              <a:rPr lang="en-US" dirty="0" smtClean="0"/>
              <a:t> </a:t>
            </a:r>
            <a:r>
              <a:rPr lang="en-US" dirty="0" err="1" smtClean="0"/>
              <a:t>une</a:t>
            </a:r>
            <a:r>
              <a:rPr lang="en-US" dirty="0" smtClean="0"/>
              <a:t> machine </a:t>
            </a:r>
            <a:r>
              <a:rPr lang="en-US" dirty="0" err="1" smtClean="0"/>
              <a:t>virtuelle</a:t>
            </a:r>
            <a:r>
              <a:rPr lang="en-US" dirty="0" smtClean="0"/>
              <a:t> Azure </a:t>
            </a:r>
            <a:endParaRPr lang="fr-FR" dirty="0"/>
          </a:p>
        </p:txBody>
      </p:sp>
      <p:sp>
        <p:nvSpPr>
          <p:cNvPr id="7" name="Content Placeholder 6"/>
          <p:cNvSpPr>
            <a:spLocks noGrp="1"/>
          </p:cNvSpPr>
          <p:nvPr>
            <p:ph idx="1"/>
          </p:nvPr>
        </p:nvSpPr>
        <p:spPr>
          <a:xfrm>
            <a:off x="518584" y="1595580"/>
            <a:ext cx="6698326" cy="5539509"/>
          </a:xfrm>
        </p:spPr>
        <p:txBody>
          <a:bodyPr/>
          <a:lstStyle/>
          <a:p>
            <a:r>
              <a:rPr lang="fr-FR" sz="3200" dirty="0"/>
              <a:t>Disponible depuis SQL 2014 :</a:t>
            </a:r>
          </a:p>
          <a:p>
            <a:pPr lvl="1"/>
            <a:r>
              <a:rPr lang="fr-FR" sz="2000" dirty="0">
                <a:hlinkClick r:id="rId2"/>
              </a:rPr>
              <a:t>http://technet.microsoft.com/en-us/evalcenter/dn205290.aspx</a:t>
            </a:r>
            <a:endParaRPr lang="fr-FR" sz="2000" dirty="0"/>
          </a:p>
          <a:p>
            <a:r>
              <a:rPr lang="fr-FR" sz="3200" dirty="0"/>
              <a:t>Nécessite:</a:t>
            </a:r>
          </a:p>
          <a:p>
            <a:pPr lvl="1"/>
            <a:r>
              <a:rPr lang="fr-FR" sz="2800" dirty="0" smtClean="0"/>
              <a:t>La création d’une machine virtuelle depuis le portail Azure (</a:t>
            </a:r>
            <a:r>
              <a:rPr lang="fr-FR" sz="2000" dirty="0"/>
              <a:t>SQL Server Cloud Adapter</a:t>
            </a:r>
            <a:r>
              <a:rPr lang="fr-FR" sz="2800" dirty="0" smtClean="0"/>
              <a:t>)</a:t>
            </a:r>
          </a:p>
          <a:p>
            <a:pPr lvl="1"/>
            <a:r>
              <a:rPr lang="fr-FR" sz="2800" dirty="0" smtClean="0"/>
              <a:t>D’un point de terminaison </a:t>
            </a:r>
            <a:r>
              <a:rPr lang="fr-FR" sz="2800" b="1" dirty="0" smtClean="0"/>
              <a:t>11435</a:t>
            </a:r>
          </a:p>
          <a:p>
            <a:r>
              <a:rPr lang="fr-FR" sz="3200" dirty="0"/>
              <a:t>Paramétrage complet :</a:t>
            </a:r>
          </a:p>
          <a:p>
            <a:pPr lvl="1"/>
            <a:r>
              <a:rPr lang="fr-FR" sz="2800" dirty="0">
                <a:hlinkClick r:id="rId3"/>
              </a:rPr>
              <a:t>http://aka.ms/DeploySQLDB2Azure</a:t>
            </a:r>
            <a:endParaRPr lang="fr-FR" sz="2800" dirty="0"/>
          </a:p>
          <a:p>
            <a:pPr lvl="1"/>
            <a:endParaRPr lang="fr-FR" sz="1800" dirty="0"/>
          </a:p>
          <a:p>
            <a:pPr lvl="1"/>
            <a:endParaRPr lang="fr-FR" sz="2800" dirty="0" smtClean="0"/>
          </a:p>
          <a:p>
            <a:pPr lvl="1"/>
            <a:endParaRPr lang="fr-FR" sz="2800" dirty="0" smtClean="0"/>
          </a:p>
        </p:txBody>
      </p:sp>
      <p:sp>
        <p:nvSpPr>
          <p:cNvPr id="4" name="Content Placeholder 2"/>
          <p:cNvSpPr txBox="1">
            <a:spLocks/>
          </p:cNvSpPr>
          <p:nvPr/>
        </p:nvSpPr>
        <p:spPr>
          <a:xfrm>
            <a:off x="698500" y="1624264"/>
            <a:ext cx="11303000" cy="5057511"/>
          </a:xfrm>
          <a:prstGeom prst="rect">
            <a:avLst/>
          </a:prstGeom>
        </p:spPr>
        <p:txBody>
          <a:bodyPr/>
          <a:lstStyle>
            <a:lvl1pPr marL="342900" indent="-342900" algn="l" defTabSz="1306513" rtl="0" eaLnBrk="0" fontAlgn="base" hangingPunct="0">
              <a:spcBef>
                <a:spcPct val="20000"/>
              </a:spcBef>
              <a:spcAft>
                <a:spcPct val="0"/>
              </a:spcAft>
              <a:buChar char="•"/>
              <a:defRPr sz="3600">
                <a:solidFill>
                  <a:schemeClr val="accent2"/>
                </a:solidFill>
                <a:latin typeface="+mn-lt"/>
                <a:ea typeface="+mn-ea"/>
                <a:cs typeface="+mn-cs"/>
              </a:defRPr>
            </a:lvl1pPr>
            <a:lvl2pPr marL="652463" indent="-325438" algn="l" defTabSz="1306513" rtl="0" eaLnBrk="0" fontAlgn="base" hangingPunct="0">
              <a:spcBef>
                <a:spcPct val="20000"/>
              </a:spcBef>
              <a:spcAft>
                <a:spcPct val="0"/>
              </a:spcAft>
              <a:buClr>
                <a:schemeClr val="accent2"/>
              </a:buClr>
              <a:buChar char="•"/>
              <a:defRPr sz="2900">
                <a:solidFill>
                  <a:schemeClr val="tx1"/>
                </a:solidFill>
                <a:latin typeface="+mn-lt"/>
                <a:cs typeface="+mn-cs"/>
              </a:defRPr>
            </a:lvl2pPr>
            <a:lvl3pPr marL="1306513" indent="-327025" algn="l" defTabSz="1306513" rtl="0" eaLnBrk="0" fontAlgn="base" hangingPunct="0">
              <a:spcBef>
                <a:spcPct val="20000"/>
              </a:spcBef>
              <a:spcAft>
                <a:spcPct val="0"/>
              </a:spcAft>
              <a:buClr>
                <a:schemeClr val="accent2"/>
              </a:buClr>
              <a:buFont typeface="Segoe UI" pitchFamily="34" charset="0"/>
              <a:buChar char="–"/>
              <a:defRPr sz="2600">
                <a:solidFill>
                  <a:schemeClr val="tx1"/>
                </a:solidFill>
                <a:latin typeface="+mn-lt"/>
                <a:cs typeface="+mn-cs"/>
              </a:defRPr>
            </a:lvl3pPr>
            <a:lvl4pPr marL="1878013" indent="-244475" algn="l" defTabSz="1306513" rtl="0" eaLnBrk="0" fontAlgn="base" hangingPunct="0">
              <a:spcBef>
                <a:spcPct val="20000"/>
              </a:spcBef>
              <a:spcAft>
                <a:spcPct val="0"/>
              </a:spcAft>
              <a:buChar char="•"/>
              <a:defRPr sz="2300">
                <a:solidFill>
                  <a:schemeClr val="tx1"/>
                </a:solidFill>
                <a:latin typeface="+mn-lt"/>
                <a:cs typeface="+mn-cs"/>
              </a:defRPr>
            </a:lvl4pPr>
            <a:lvl5pPr marL="2286000" indent="-163513" algn="l" defTabSz="1306513" rtl="0" eaLnBrk="0" fontAlgn="base" hangingPunct="0">
              <a:spcBef>
                <a:spcPct val="20000"/>
              </a:spcBef>
              <a:spcAft>
                <a:spcPct val="0"/>
              </a:spcAft>
              <a:buChar char="•"/>
              <a:defRPr sz="2300">
                <a:solidFill>
                  <a:schemeClr val="tx1"/>
                </a:solidFill>
                <a:latin typeface="+mn-lt"/>
                <a:cs typeface="+mn-cs"/>
              </a:defRPr>
            </a:lvl5pPr>
            <a:lvl6pPr marL="2743200" indent="-163513" algn="l" defTabSz="1306513" rtl="0" fontAlgn="base">
              <a:spcBef>
                <a:spcPct val="20000"/>
              </a:spcBef>
              <a:spcAft>
                <a:spcPct val="0"/>
              </a:spcAft>
              <a:buChar char="•"/>
              <a:defRPr sz="2300">
                <a:solidFill>
                  <a:schemeClr val="tx1"/>
                </a:solidFill>
                <a:latin typeface="+mn-lt"/>
                <a:cs typeface="+mn-cs"/>
              </a:defRPr>
            </a:lvl6pPr>
            <a:lvl7pPr marL="3200400" indent="-163513" algn="l" defTabSz="1306513" rtl="0" fontAlgn="base">
              <a:spcBef>
                <a:spcPct val="20000"/>
              </a:spcBef>
              <a:spcAft>
                <a:spcPct val="0"/>
              </a:spcAft>
              <a:buChar char="•"/>
              <a:defRPr sz="2300">
                <a:solidFill>
                  <a:schemeClr val="tx1"/>
                </a:solidFill>
                <a:latin typeface="+mn-lt"/>
                <a:cs typeface="+mn-cs"/>
              </a:defRPr>
            </a:lvl7pPr>
            <a:lvl8pPr marL="3657600" indent="-163513" algn="l" defTabSz="1306513" rtl="0" fontAlgn="base">
              <a:spcBef>
                <a:spcPct val="20000"/>
              </a:spcBef>
              <a:spcAft>
                <a:spcPct val="0"/>
              </a:spcAft>
              <a:buChar char="•"/>
              <a:defRPr sz="2300">
                <a:solidFill>
                  <a:schemeClr val="tx1"/>
                </a:solidFill>
                <a:latin typeface="+mn-lt"/>
                <a:cs typeface="+mn-cs"/>
              </a:defRPr>
            </a:lvl8pPr>
            <a:lvl9pPr marL="4114800" indent="-163513" algn="l" defTabSz="1306513" rtl="0" fontAlgn="base">
              <a:spcBef>
                <a:spcPct val="20000"/>
              </a:spcBef>
              <a:spcAft>
                <a:spcPct val="0"/>
              </a:spcAft>
              <a:buChar char="•"/>
              <a:defRPr sz="2300">
                <a:solidFill>
                  <a:schemeClr val="tx1"/>
                </a:solidFill>
                <a:latin typeface="+mn-lt"/>
                <a:cs typeface="+mn-cs"/>
              </a:defRPr>
            </a:lvl9pPr>
          </a:lstStyle>
          <a:p>
            <a:endParaRPr lang="fr-FR" sz="3000" kern="0" dirty="0"/>
          </a:p>
        </p:txBody>
      </p:sp>
      <p:pic>
        <p:nvPicPr>
          <p:cNvPr id="5" name="Picture 4"/>
          <p:cNvPicPr>
            <a:picLocks noChangeAspect="1"/>
          </p:cNvPicPr>
          <p:nvPr/>
        </p:nvPicPr>
        <p:blipFill>
          <a:blip r:embed="rId4"/>
          <a:stretch>
            <a:fillRect/>
          </a:stretch>
        </p:blipFill>
        <p:spPr>
          <a:xfrm>
            <a:off x="7187078" y="2667000"/>
            <a:ext cx="4821893" cy="18495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5479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fr-FR" dirty="0" smtClean="0"/>
              <a:t>Déploiement dans une VM Azure</a:t>
            </a:r>
            <a:endParaRPr lang="fr-FR" dirty="0"/>
          </a:p>
        </p:txBody>
      </p:sp>
    </p:spTree>
    <p:extLst>
      <p:ext uri="{BB962C8B-B14F-4D97-AF65-F5344CB8AC3E}">
        <p14:creationId xmlns:p14="http://schemas.microsoft.com/office/powerpoint/2010/main" val="761959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SQL Server : Intégration avec le stockage Azure</a:t>
            </a:r>
            <a:endParaRPr lang="fr-FR" dirty="0"/>
          </a:p>
        </p:txBody>
      </p:sp>
      <p:sp>
        <p:nvSpPr>
          <p:cNvPr id="5" name="Content Placeholder 4"/>
          <p:cNvSpPr>
            <a:spLocks noGrp="1"/>
          </p:cNvSpPr>
          <p:nvPr>
            <p:ph idx="1"/>
          </p:nvPr>
        </p:nvSpPr>
        <p:spPr>
          <a:xfrm>
            <a:off x="518583" y="1651000"/>
            <a:ext cx="5767917" cy="4735945"/>
          </a:xfrm>
        </p:spPr>
        <p:txBody>
          <a:bodyPr/>
          <a:lstStyle/>
          <a:p>
            <a:r>
              <a:rPr lang="fr-FR" sz="3200" dirty="0" smtClean="0"/>
              <a:t>Utilisation d’un compte de stockage de Windows Azure :</a:t>
            </a:r>
          </a:p>
          <a:p>
            <a:pPr lvl="1"/>
            <a:r>
              <a:rPr lang="fr-FR" sz="2000" dirty="0" smtClean="0"/>
              <a:t>Pour les fichiers de données</a:t>
            </a:r>
          </a:p>
          <a:p>
            <a:pPr lvl="1"/>
            <a:r>
              <a:rPr lang="fr-FR" sz="2000" dirty="0" smtClean="0"/>
              <a:t>Pour les fichiers de journaux de transactions</a:t>
            </a:r>
          </a:p>
          <a:p>
            <a:r>
              <a:rPr lang="fr-FR" sz="3200" dirty="0" smtClean="0"/>
              <a:t>Scénarios :</a:t>
            </a:r>
          </a:p>
          <a:p>
            <a:pPr lvl="1"/>
            <a:r>
              <a:rPr lang="fr-FR" sz="2000" dirty="0" smtClean="0"/>
              <a:t>Migration</a:t>
            </a:r>
          </a:p>
          <a:p>
            <a:pPr lvl="1"/>
            <a:r>
              <a:rPr lang="fr-FR" sz="2000" dirty="0" smtClean="0"/>
              <a:t>SQL dans VM Azure et fichiers dans un stockage Azure</a:t>
            </a:r>
          </a:p>
          <a:p>
            <a:pPr lvl="1"/>
            <a:r>
              <a:rPr lang="fr-FR" sz="2000" dirty="0" smtClean="0"/>
              <a:t>Plan de reprises d’activités</a:t>
            </a:r>
          </a:p>
          <a:p>
            <a:pPr lvl="1"/>
            <a:r>
              <a:rPr lang="fr-FR" sz="2000" dirty="0" smtClean="0"/>
              <a:t>Sécurité : Certificat TDE* séparée des données. </a:t>
            </a:r>
            <a:endParaRPr lang="fr-FR" sz="2000" dirty="0"/>
          </a:p>
        </p:txBody>
      </p:sp>
      <p:pic>
        <p:nvPicPr>
          <p:cNvPr id="6" name="Picture 5"/>
          <p:cNvPicPr>
            <a:picLocks noChangeAspect="1"/>
          </p:cNvPicPr>
          <p:nvPr/>
        </p:nvPicPr>
        <p:blipFill>
          <a:blip r:embed="rId2"/>
          <a:stretch>
            <a:fillRect/>
          </a:stretch>
        </p:blipFill>
        <p:spPr>
          <a:xfrm>
            <a:off x="6141102" y="1861127"/>
            <a:ext cx="5831722" cy="3930073"/>
          </a:xfrm>
          <a:prstGeom prst="rect">
            <a:avLst/>
          </a:prstGeom>
        </p:spPr>
      </p:pic>
      <p:sp>
        <p:nvSpPr>
          <p:cNvPr id="7" name="TextBox 6"/>
          <p:cNvSpPr txBox="1"/>
          <p:nvPr/>
        </p:nvSpPr>
        <p:spPr>
          <a:xfrm>
            <a:off x="8615218" y="6442365"/>
            <a:ext cx="3026341" cy="338554"/>
          </a:xfrm>
          <a:prstGeom prst="rect">
            <a:avLst/>
          </a:prstGeom>
          <a:noFill/>
        </p:spPr>
        <p:txBody>
          <a:bodyPr wrap="none" rtlCol="0">
            <a:spAutoFit/>
          </a:bodyPr>
          <a:lstStyle/>
          <a:p>
            <a:r>
              <a:rPr lang="fr-FR" sz="1600" b="1" dirty="0"/>
              <a:t>*Transparent Data </a:t>
            </a:r>
            <a:r>
              <a:rPr lang="fr-FR" sz="1600" b="1" dirty="0" err="1"/>
              <a:t>Encryption</a:t>
            </a:r>
            <a:endParaRPr lang="fr-FR" sz="1600" b="1" dirty="0"/>
          </a:p>
        </p:txBody>
      </p:sp>
    </p:spTree>
    <p:extLst>
      <p:ext uri="{BB962C8B-B14F-4D97-AF65-F5344CB8AC3E}">
        <p14:creationId xmlns:p14="http://schemas.microsoft.com/office/powerpoint/2010/main" val="3610427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SQL Server : Intégration avec le stockage Azure</a:t>
            </a:r>
          </a:p>
        </p:txBody>
      </p:sp>
      <p:sp>
        <p:nvSpPr>
          <p:cNvPr id="3" name="Content Placeholder 2"/>
          <p:cNvSpPr>
            <a:spLocks noGrp="1"/>
          </p:cNvSpPr>
          <p:nvPr>
            <p:ph idx="1"/>
          </p:nvPr>
        </p:nvSpPr>
        <p:spPr/>
        <p:txBody>
          <a:bodyPr/>
          <a:lstStyle/>
          <a:p>
            <a:r>
              <a:rPr lang="fr-FR" sz="3600" dirty="0" smtClean="0"/>
              <a:t>Les grandes étapes :</a:t>
            </a:r>
          </a:p>
          <a:p>
            <a:pPr lvl="1"/>
            <a:r>
              <a:rPr lang="fr-FR" sz="2400" dirty="0" smtClean="0"/>
              <a:t>Côté Azure :</a:t>
            </a:r>
          </a:p>
          <a:p>
            <a:pPr lvl="2"/>
            <a:r>
              <a:rPr lang="fr-FR" sz="2400" dirty="0" smtClean="0"/>
              <a:t>Création d’un compte de stockage et d’un container</a:t>
            </a:r>
          </a:p>
          <a:p>
            <a:pPr lvl="2"/>
            <a:r>
              <a:rPr lang="fr-FR" sz="2400" dirty="0" smtClean="0"/>
              <a:t>Définition d’une « Policy » et d’une « </a:t>
            </a:r>
            <a:r>
              <a:rPr lang="fr-FR" sz="2400" dirty="0" err="1" smtClean="0"/>
              <a:t>Shared</a:t>
            </a:r>
            <a:r>
              <a:rPr lang="fr-FR" sz="2400" dirty="0" smtClean="0"/>
              <a:t> Access Signature » sur le compte de stockage</a:t>
            </a:r>
          </a:p>
          <a:p>
            <a:pPr lvl="1"/>
            <a:r>
              <a:rPr lang="fr-FR" sz="2400" dirty="0" smtClean="0"/>
              <a:t>Côté SQL Server Management Studio (SSMS):</a:t>
            </a:r>
          </a:p>
          <a:p>
            <a:pPr lvl="2"/>
            <a:r>
              <a:rPr lang="fr-FR" sz="2400" dirty="0" smtClean="0"/>
              <a:t>Création d’un « </a:t>
            </a:r>
            <a:r>
              <a:rPr lang="fr-FR" sz="2400" dirty="0" err="1" smtClean="0"/>
              <a:t>Credential</a:t>
            </a:r>
            <a:r>
              <a:rPr lang="fr-FR" sz="2400" dirty="0" smtClean="0"/>
              <a:t> » référençant le compte de stockage</a:t>
            </a:r>
          </a:p>
          <a:p>
            <a:pPr lvl="2"/>
            <a:r>
              <a:rPr lang="fr-FR" sz="2400" dirty="0" smtClean="0"/>
              <a:t>Création de la base de données avec le ou les fichiers dans Azure</a:t>
            </a:r>
          </a:p>
          <a:p>
            <a:pPr marL="285739" lvl="1" indent="-285739"/>
            <a:r>
              <a:rPr lang="fr-FR" sz="2400" dirty="0" smtClean="0"/>
              <a:t> </a:t>
            </a:r>
            <a:r>
              <a:rPr lang="fr-FR" sz="2400" dirty="0">
                <a:hlinkClick r:id="rId2"/>
              </a:rPr>
              <a:t>http://</a:t>
            </a:r>
            <a:r>
              <a:rPr lang="fr-FR" sz="2400" dirty="0" smtClean="0">
                <a:hlinkClick r:id="rId2"/>
              </a:rPr>
              <a:t>aka.ms/DBDansStockageAzure</a:t>
            </a:r>
            <a:endParaRPr lang="fr-FR" sz="2400" dirty="0" smtClean="0"/>
          </a:p>
          <a:p>
            <a:pPr marL="285739" lvl="1" indent="-285739"/>
            <a:endParaRPr lang="fr-FR" sz="2400" dirty="0" smtClean="0"/>
          </a:p>
          <a:p>
            <a:pPr lvl="1"/>
            <a:endParaRPr lang="fr-FR" sz="2400" dirty="0"/>
          </a:p>
        </p:txBody>
      </p:sp>
    </p:spTree>
    <p:extLst>
      <p:ext uri="{BB962C8B-B14F-4D97-AF65-F5344CB8AC3E}">
        <p14:creationId xmlns:p14="http://schemas.microsoft.com/office/powerpoint/2010/main" val="2679891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fr-FR" dirty="0" smtClean="0"/>
              <a:t>Intégration stockage Azure</a:t>
            </a:r>
            <a:endParaRPr lang="fr-FR" dirty="0"/>
          </a:p>
        </p:txBody>
      </p:sp>
    </p:spTree>
    <p:extLst>
      <p:ext uri="{BB962C8B-B14F-4D97-AF65-F5344CB8AC3E}">
        <p14:creationId xmlns:p14="http://schemas.microsoft.com/office/powerpoint/2010/main" val="609886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5000" dirty="0"/>
              <a:t>SQL Server &amp; machines </a:t>
            </a:r>
            <a:r>
              <a:rPr lang="en-US" sz="5000" dirty="0" err="1"/>
              <a:t>virtuelles</a:t>
            </a:r>
            <a:r>
              <a:rPr lang="en-US" sz="5000" dirty="0"/>
              <a:t> (</a:t>
            </a:r>
            <a:r>
              <a:rPr lang="en-US" sz="5000" dirty="0" err="1"/>
              <a:t>IaaS</a:t>
            </a:r>
            <a:r>
              <a:rPr lang="en-US" sz="5000" dirty="0"/>
              <a:t> Azure)</a:t>
            </a:r>
          </a:p>
        </p:txBody>
      </p:sp>
    </p:spTree>
    <p:extLst>
      <p:ext uri="{BB962C8B-B14F-4D97-AF65-F5344CB8AC3E}">
        <p14:creationId xmlns:p14="http://schemas.microsoft.com/office/powerpoint/2010/main" val="1819750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SQL Server et Windows Azure VM</a:t>
            </a:r>
            <a:endParaRPr lang="en-US" dirty="0"/>
          </a:p>
        </p:txBody>
      </p:sp>
      <p:sp>
        <p:nvSpPr>
          <p:cNvPr id="3" name="Text Placeholder 2"/>
          <p:cNvSpPr>
            <a:spLocks noGrp="1"/>
          </p:cNvSpPr>
          <p:nvPr>
            <p:ph idx="1"/>
          </p:nvPr>
        </p:nvSpPr>
        <p:spPr/>
        <p:txBody>
          <a:bodyPr/>
          <a:lstStyle/>
          <a:p>
            <a:r>
              <a:rPr lang="fr-FR" sz="3600" dirty="0" smtClean="0"/>
              <a:t>Versions supportées</a:t>
            </a:r>
          </a:p>
          <a:p>
            <a:pPr lvl="1"/>
            <a:r>
              <a:rPr lang="fr-FR" sz="2400" dirty="0" smtClean="0"/>
              <a:t>SQL Server 2012, 2008 R2, 2008</a:t>
            </a:r>
          </a:p>
          <a:p>
            <a:r>
              <a:rPr lang="fr-FR" sz="3600" dirty="0" smtClean="0"/>
              <a:t>Fonctionnalités supportées</a:t>
            </a:r>
          </a:p>
          <a:p>
            <a:pPr lvl="1"/>
            <a:r>
              <a:rPr lang="fr-FR" sz="2400" dirty="0" smtClean="0"/>
              <a:t>Toutes les fonctionnalités supportées à l’exception du </a:t>
            </a:r>
            <a:r>
              <a:rPr lang="fr-FR" sz="2400" dirty="0" err="1" smtClean="0"/>
              <a:t>failover</a:t>
            </a:r>
            <a:r>
              <a:rPr lang="fr-FR" sz="2400" dirty="0" smtClean="0"/>
              <a:t> </a:t>
            </a:r>
            <a:r>
              <a:rPr lang="fr-FR" sz="2400" dirty="0" err="1" smtClean="0"/>
              <a:t>clustering</a:t>
            </a:r>
            <a:endParaRPr lang="fr-FR" sz="2400" dirty="0" smtClean="0"/>
          </a:p>
          <a:p>
            <a:r>
              <a:rPr lang="fr-FR" sz="3600" dirty="0" smtClean="0"/>
              <a:t>SQL Server </a:t>
            </a:r>
            <a:r>
              <a:rPr lang="fr-FR" sz="3600" dirty="0" err="1" smtClean="0"/>
              <a:t>provisioning</a:t>
            </a:r>
            <a:endParaRPr lang="fr-FR" sz="3600" dirty="0" smtClean="0"/>
          </a:p>
          <a:p>
            <a:pPr lvl="1"/>
            <a:r>
              <a:rPr lang="fr-FR" sz="2400" dirty="0" smtClean="0"/>
              <a:t>Installation directement à partir d’Azure (en se basant sur une image OS seul, création des serveurs à partir de la galerie d’images, </a:t>
            </a:r>
            <a:r>
              <a:rPr lang="fr-FR" sz="2400" dirty="0" err="1" smtClean="0"/>
              <a:t>uploder</a:t>
            </a:r>
            <a:r>
              <a:rPr lang="fr-FR" sz="2400" dirty="0" smtClean="0"/>
              <a:t> sa propre machine virtuelle (VHD)</a:t>
            </a:r>
          </a:p>
        </p:txBody>
      </p:sp>
    </p:spTree>
    <p:extLst>
      <p:ext uri="{BB962C8B-B14F-4D97-AF65-F5344CB8AC3E}">
        <p14:creationId xmlns:p14="http://schemas.microsoft.com/office/powerpoint/2010/main" val="3493120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999232"/>
            <a:ext cx="8750968" cy="2985433"/>
          </a:xfrm>
          <a:prstGeom prst="rect">
            <a:avLst/>
          </a:prstGeom>
          <a:noFill/>
        </p:spPr>
        <p:txBody>
          <a:bodyPr wrap="square" rtlCol="0">
            <a:spAutoFit/>
          </a:bodyPr>
          <a:lstStyle/>
          <a:p>
            <a:r>
              <a:rPr lang="fr-FR" sz="4800" dirty="0" smtClean="0">
                <a:solidFill>
                  <a:schemeClr val="bg1"/>
                </a:solidFill>
              </a:rPr>
              <a:t>SQL 2014 et intégration Azure</a:t>
            </a:r>
          </a:p>
          <a:p>
            <a:pPr marL="268288"/>
            <a:r>
              <a:rPr lang="fr-FR" sz="2800" dirty="0" smtClean="0">
                <a:solidFill>
                  <a:schemeClr val="bg1"/>
                </a:solidFill>
              </a:rPr>
              <a:t>Franck Mercier</a:t>
            </a:r>
          </a:p>
          <a:p>
            <a:pPr marL="268288"/>
            <a:r>
              <a:rPr lang="fr-FR" sz="2800" i="1" dirty="0" smtClean="0">
                <a:solidFill>
                  <a:schemeClr val="bg1"/>
                </a:solidFill>
              </a:rPr>
              <a:t>Architecte Solutions</a:t>
            </a:r>
          </a:p>
          <a:p>
            <a:pPr marL="268288"/>
            <a:r>
              <a:rPr lang="fr-FR" sz="2800" i="1" dirty="0" smtClean="0">
                <a:solidFill>
                  <a:schemeClr val="bg1"/>
                </a:solidFill>
              </a:rPr>
              <a:t>Microsoft</a:t>
            </a:r>
          </a:p>
          <a:p>
            <a:pPr marL="268288"/>
            <a:r>
              <a:rPr lang="fr-FR" sz="2800" i="1" dirty="0" smtClean="0">
                <a:solidFill>
                  <a:schemeClr val="bg1"/>
                </a:solidFill>
              </a:rPr>
              <a:t>    @</a:t>
            </a:r>
            <a:r>
              <a:rPr lang="fr-FR" sz="2800" i="1" dirty="0" err="1" smtClean="0">
                <a:solidFill>
                  <a:schemeClr val="bg1"/>
                </a:solidFill>
              </a:rPr>
              <a:t>franmerMS</a:t>
            </a:r>
            <a:endParaRPr lang="fr-FR" sz="2800" i="1" dirty="0" smtClean="0">
              <a:solidFill>
                <a:schemeClr val="bg1"/>
              </a:solidFill>
            </a:endParaRPr>
          </a:p>
          <a:p>
            <a:pPr marL="268288"/>
            <a:r>
              <a:rPr lang="fr-FR" sz="2800" i="1" dirty="0" smtClean="0">
                <a:solidFill>
                  <a:schemeClr val="bg1"/>
                </a:solidFill>
              </a:rPr>
              <a:t>http://aka.ms/franck</a:t>
            </a:r>
          </a:p>
        </p:txBody>
      </p:sp>
      <p:sp>
        <p:nvSpPr>
          <p:cNvPr id="3" name="Freeform 13"/>
          <p:cNvSpPr>
            <a:spLocks noEditPoints="1"/>
          </p:cNvSpPr>
          <p:nvPr/>
        </p:nvSpPr>
        <p:spPr bwMode="black">
          <a:xfrm>
            <a:off x="945453" y="5081954"/>
            <a:ext cx="414424" cy="381000"/>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11A7D8"/>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1732" tIns="30866" rIns="61732" bIns="30866" numCol="1" rtlCol="0" anchor="ctr" anchorCtr="0" compatLnSpc="1">
            <a:prstTxWarp prst="textNoShape">
              <a:avLst/>
            </a:prstTxWarp>
          </a:bodyPr>
          <a:lstStyle/>
          <a:p>
            <a:pPr defTabSz="555606"/>
            <a:endParaRPr lang="en-US" sz="1400" spc="-92">
              <a:solidFill>
                <a:srgbClr val="FFFFFF">
                  <a:lumMod val="50000"/>
                </a:srgbClr>
              </a:solidFill>
              <a:latin typeface="Segoe UI Light" pitchFamily="34" charset="0"/>
            </a:endParaRPr>
          </a:p>
        </p:txBody>
      </p:sp>
    </p:spTree>
    <p:extLst>
      <p:ext uri="{BB962C8B-B14F-4D97-AF65-F5344CB8AC3E}">
        <p14:creationId xmlns:p14="http://schemas.microsoft.com/office/powerpoint/2010/main" val="889881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0" y="508000"/>
            <a:ext cx="10350500" cy="793750"/>
          </a:xfrm>
        </p:spPr>
        <p:txBody>
          <a:bodyPr/>
          <a:lstStyle/>
          <a:p>
            <a:r>
              <a:rPr lang="fr-FR" dirty="0" smtClean="0"/>
              <a:t>Taille des machines virtuelles et éditions SQL Server</a:t>
            </a:r>
            <a:endParaRPr lang="fr-FR" dirty="0"/>
          </a:p>
        </p:txBody>
      </p:sp>
      <p:sp>
        <p:nvSpPr>
          <p:cNvPr id="3" name="TextBox 2"/>
          <p:cNvSpPr txBox="1"/>
          <p:nvPr/>
        </p:nvSpPr>
        <p:spPr>
          <a:xfrm>
            <a:off x="2186061" y="6242457"/>
            <a:ext cx="8329032" cy="615543"/>
          </a:xfrm>
          <a:prstGeom prst="rect">
            <a:avLst/>
          </a:prstGeom>
          <a:solidFill>
            <a:schemeClr val="accent2"/>
          </a:solidFill>
          <a:ln w="38100">
            <a:solidFill>
              <a:srgbClr val="026287"/>
            </a:solidFill>
          </a:ln>
        </p:spPr>
        <p:txBody>
          <a:bodyPr wrap="square" lIns="121883" tIns="121883" rIns="121883" bIns="121883" rtlCol="0">
            <a:spAutoFit/>
          </a:bodyPr>
          <a:lstStyle/>
          <a:p>
            <a:pPr algn="ctr" defTabSz="913490">
              <a:lnSpc>
                <a:spcPct val="90000"/>
              </a:lnSpc>
              <a:spcBef>
                <a:spcPct val="20000"/>
              </a:spcBef>
              <a:buSzPct val="80000"/>
            </a:pPr>
            <a:r>
              <a:rPr lang="fr-FR" sz="2667" b="1" dirty="0">
                <a:solidFill>
                  <a:schemeClr val="bg1"/>
                </a:solidFill>
              </a:rPr>
              <a:t>Chaque disque persistant jusqu’à 1 To</a:t>
            </a:r>
          </a:p>
        </p:txBody>
      </p:sp>
      <p:graphicFrame>
        <p:nvGraphicFramePr>
          <p:cNvPr id="7" name="Table 6"/>
          <p:cNvGraphicFramePr>
            <a:graphicFrameLocks noGrp="1"/>
          </p:cNvGraphicFramePr>
          <p:nvPr>
            <p:extLst>
              <p:ext uri="{D42A27DB-BD31-4B8C-83A1-F6EECF244321}">
                <p14:modId xmlns:p14="http://schemas.microsoft.com/office/powerpoint/2010/main" val="2036753983"/>
              </p:ext>
            </p:extLst>
          </p:nvPr>
        </p:nvGraphicFramePr>
        <p:xfrm>
          <a:off x="380998" y="1479703"/>
          <a:ext cx="11478492" cy="4609776"/>
        </p:xfrm>
        <a:graphic>
          <a:graphicData uri="http://schemas.openxmlformats.org/drawingml/2006/table">
            <a:tbl>
              <a:tblPr>
                <a:tableStyleId>{3C2FFA5D-87B4-456A-9821-1D502468CF0F}</a:tableStyleId>
              </a:tblPr>
              <a:tblGrid>
                <a:gridCol w="1913082"/>
                <a:gridCol w="1913082"/>
                <a:gridCol w="1913082"/>
                <a:gridCol w="1913082"/>
                <a:gridCol w="1913082"/>
                <a:gridCol w="1913082"/>
              </a:tblGrid>
              <a:tr h="1295400">
                <a:tc>
                  <a:txBody>
                    <a:bodyPr/>
                    <a:lstStyle/>
                    <a:p>
                      <a:endParaRPr lang="fr-FR" sz="2000" b="1" dirty="0" smtClean="0"/>
                    </a:p>
                    <a:p>
                      <a:r>
                        <a:rPr lang="fr-FR" sz="2000" b="1" dirty="0" smtClean="0"/>
                        <a:t>Taille</a:t>
                      </a:r>
                      <a:r>
                        <a:rPr lang="fr-FR" sz="2000" b="1" dirty="0"/>
                        <a:t/>
                      </a:r>
                      <a:br>
                        <a:rPr lang="fr-FR" sz="2000" b="1" dirty="0"/>
                      </a:br>
                      <a:endParaRPr lang="fr-FR" sz="2000" b="1" dirty="0"/>
                    </a:p>
                  </a:txBody>
                  <a:tcPr marL="76200" marR="76200" marT="38100" marB="38100" anchor="ctr"/>
                </a:tc>
                <a:tc>
                  <a:txBody>
                    <a:bodyPr/>
                    <a:lstStyle/>
                    <a:p>
                      <a:r>
                        <a:rPr lang="fr-FR" sz="2000" b="1" dirty="0"/>
                        <a:t>CPU </a:t>
                      </a:r>
                      <a:br>
                        <a:rPr lang="fr-FR" sz="2000" b="1" dirty="0"/>
                      </a:br>
                      <a:r>
                        <a:rPr lang="fr-FR" sz="2000" b="1" dirty="0" smtClean="0"/>
                        <a:t>Nb </a:t>
                      </a:r>
                      <a:r>
                        <a:rPr lang="fr-FR" sz="2000" b="1" dirty="0" err="1" smtClean="0"/>
                        <a:t>coeur</a:t>
                      </a:r>
                      <a:endParaRPr lang="fr-FR" sz="2000" b="1" dirty="0"/>
                    </a:p>
                  </a:txBody>
                  <a:tcPr marL="76200" marR="76200" marT="38100" marB="38100" anchor="ctr"/>
                </a:tc>
                <a:tc>
                  <a:txBody>
                    <a:bodyPr/>
                    <a:lstStyle/>
                    <a:p>
                      <a:r>
                        <a:rPr lang="fr-FR" sz="2000" b="1" dirty="0" err="1" smtClean="0"/>
                        <a:t>Memoire</a:t>
                      </a:r>
                      <a:endParaRPr lang="fr-FR" sz="2000" b="1" dirty="0"/>
                    </a:p>
                  </a:txBody>
                  <a:tcPr marL="76200" marR="76200" marT="38100" marB="38100" anchor="ctr"/>
                </a:tc>
                <a:tc>
                  <a:txBody>
                    <a:bodyPr/>
                    <a:lstStyle/>
                    <a:p>
                      <a:r>
                        <a:rPr lang="en-US" sz="2000" b="1" dirty="0"/>
                        <a:t>Max. data disks</a:t>
                      </a:r>
                      <a:br>
                        <a:rPr lang="en-US" sz="2000" b="1" dirty="0"/>
                      </a:br>
                      <a:r>
                        <a:rPr lang="en-US" sz="2000" b="1" dirty="0"/>
                        <a:t>(1 TB </a:t>
                      </a:r>
                      <a:r>
                        <a:rPr lang="en-US" sz="2000" b="1" dirty="0" smtClean="0"/>
                        <a:t>par</a:t>
                      </a:r>
                      <a:r>
                        <a:rPr lang="en-US" sz="2000" b="1" baseline="0" dirty="0" smtClean="0"/>
                        <a:t> </a:t>
                      </a:r>
                      <a:r>
                        <a:rPr lang="en-US" sz="2000" b="1" baseline="0" dirty="0" err="1" smtClean="0"/>
                        <a:t>disque</a:t>
                      </a:r>
                      <a:r>
                        <a:rPr lang="en-US" sz="2000" b="1" dirty="0" smtClean="0"/>
                        <a:t>) </a:t>
                      </a:r>
                      <a:endParaRPr lang="en-US" sz="2000" b="1" dirty="0"/>
                    </a:p>
                  </a:txBody>
                  <a:tcPr marL="76200" marR="76200" marT="38100" marB="38100" anchor="ctr"/>
                </a:tc>
                <a:tc>
                  <a:txBody>
                    <a:bodyPr/>
                    <a:lstStyle/>
                    <a:p>
                      <a:r>
                        <a:rPr lang="it-IT" sz="2000" b="1" dirty="0"/>
                        <a:t>Max. IOPS</a:t>
                      </a:r>
                      <a:br>
                        <a:rPr lang="it-IT" sz="2000" b="1" dirty="0"/>
                      </a:br>
                      <a:r>
                        <a:rPr lang="it-IT" sz="2000" b="1" dirty="0"/>
                        <a:t>(500 </a:t>
                      </a:r>
                      <a:r>
                        <a:rPr lang="it-IT" sz="2000" b="1" dirty="0" smtClean="0"/>
                        <a:t>par disque) </a:t>
                      </a:r>
                      <a:endParaRPr lang="it-IT" sz="2000" b="1" dirty="0"/>
                    </a:p>
                  </a:txBody>
                  <a:tcPr marL="76200" marR="76200" marT="38100" marB="38100" anchor="ctr"/>
                </a:tc>
                <a:tc>
                  <a:txBody>
                    <a:bodyPr/>
                    <a:lstStyle/>
                    <a:p>
                      <a:r>
                        <a:rPr lang="it-IT" sz="2000" b="1" dirty="0" smtClean="0"/>
                        <a:t>Edition</a:t>
                      </a:r>
                      <a:r>
                        <a:rPr lang="it-IT" sz="2000" b="1" baseline="0" dirty="0" smtClean="0"/>
                        <a:t> SQL</a:t>
                      </a:r>
                      <a:endParaRPr lang="it-IT" sz="2000" b="1" dirty="0"/>
                    </a:p>
                  </a:txBody>
                  <a:tcPr marL="76200" marR="76200" marT="38100" marB="38100" anchor="ctr"/>
                </a:tc>
              </a:tr>
              <a:tr h="414297">
                <a:tc>
                  <a:txBody>
                    <a:bodyPr/>
                    <a:lstStyle/>
                    <a:p>
                      <a:r>
                        <a:rPr lang="fr-FR" sz="2000"/>
                        <a:t>ExtraSmall </a:t>
                      </a:r>
                      <a:endParaRPr lang="fr-FR" sz="2000" b="0"/>
                    </a:p>
                  </a:txBody>
                  <a:tcPr marL="76200" marR="76200" marT="38100" marB="38100" anchor="ctr"/>
                </a:tc>
                <a:tc>
                  <a:txBody>
                    <a:bodyPr/>
                    <a:lstStyle/>
                    <a:p>
                      <a:r>
                        <a:rPr lang="fr-FR" sz="2000"/>
                        <a:t>Shared</a:t>
                      </a:r>
                    </a:p>
                  </a:txBody>
                  <a:tcPr marL="76200" marR="76200" marT="38100" marB="38100" anchor="ctr"/>
                </a:tc>
                <a:tc>
                  <a:txBody>
                    <a:bodyPr/>
                    <a:lstStyle/>
                    <a:p>
                      <a:r>
                        <a:rPr lang="fr-FR" sz="2000"/>
                        <a:t>768 MB</a:t>
                      </a:r>
                    </a:p>
                  </a:txBody>
                  <a:tcPr marL="76200" marR="76200" marT="38100" marB="38100" anchor="ctr"/>
                </a:tc>
                <a:tc>
                  <a:txBody>
                    <a:bodyPr/>
                    <a:lstStyle/>
                    <a:p>
                      <a:r>
                        <a:rPr lang="fr-FR" sz="2000"/>
                        <a:t>1</a:t>
                      </a:r>
                    </a:p>
                  </a:txBody>
                  <a:tcPr marL="76200" marR="76200" marT="38100" marB="38100" anchor="ctr"/>
                </a:tc>
                <a:tc>
                  <a:txBody>
                    <a:bodyPr/>
                    <a:lstStyle/>
                    <a:p>
                      <a:r>
                        <a:rPr lang="fr-FR" sz="2000"/>
                        <a:t>1x500</a:t>
                      </a:r>
                    </a:p>
                  </a:txBody>
                  <a:tcPr marL="76200" marR="76200" marT="38100" marB="38100" anchor="ctr"/>
                </a:tc>
                <a:tc>
                  <a:txBody>
                    <a:bodyPr/>
                    <a:lstStyle/>
                    <a:p>
                      <a:r>
                        <a:rPr lang="fr-FR" sz="2000" dirty="0" smtClean="0"/>
                        <a:t>Express</a:t>
                      </a:r>
                      <a:endParaRPr lang="fr-FR" sz="2000" dirty="0"/>
                    </a:p>
                  </a:txBody>
                  <a:tcPr marL="76200" marR="76200" marT="38100" marB="38100" anchor="ctr"/>
                </a:tc>
              </a:tr>
              <a:tr h="414297">
                <a:tc>
                  <a:txBody>
                    <a:bodyPr/>
                    <a:lstStyle/>
                    <a:p>
                      <a:r>
                        <a:rPr lang="fr-FR" sz="2000"/>
                        <a:t>Small </a:t>
                      </a:r>
                      <a:endParaRPr lang="fr-FR" sz="2000" b="0"/>
                    </a:p>
                  </a:txBody>
                  <a:tcPr marL="76200" marR="76200" marT="38100" marB="38100" anchor="ctr"/>
                </a:tc>
                <a:tc>
                  <a:txBody>
                    <a:bodyPr/>
                    <a:lstStyle/>
                    <a:p>
                      <a:r>
                        <a:rPr lang="fr-FR" sz="2000"/>
                        <a:t>1</a:t>
                      </a:r>
                    </a:p>
                  </a:txBody>
                  <a:tcPr marL="76200" marR="76200" marT="38100" marB="38100" anchor="ctr"/>
                </a:tc>
                <a:tc>
                  <a:txBody>
                    <a:bodyPr/>
                    <a:lstStyle/>
                    <a:p>
                      <a:r>
                        <a:rPr lang="fr-FR" sz="2000"/>
                        <a:t>1.75 GB</a:t>
                      </a:r>
                    </a:p>
                  </a:txBody>
                  <a:tcPr marL="76200" marR="76200" marT="38100" marB="38100" anchor="ctr"/>
                </a:tc>
                <a:tc>
                  <a:txBody>
                    <a:bodyPr/>
                    <a:lstStyle/>
                    <a:p>
                      <a:r>
                        <a:rPr lang="fr-FR" sz="2000"/>
                        <a:t>2</a:t>
                      </a:r>
                    </a:p>
                  </a:txBody>
                  <a:tcPr marL="76200" marR="76200" marT="38100" marB="38100" anchor="ctr"/>
                </a:tc>
                <a:tc>
                  <a:txBody>
                    <a:bodyPr/>
                    <a:lstStyle/>
                    <a:p>
                      <a:r>
                        <a:rPr lang="fr-FR" sz="2000"/>
                        <a:t>2x500</a:t>
                      </a:r>
                    </a:p>
                  </a:txBody>
                  <a:tcPr marL="76200" marR="76200" marT="38100" marB="38100" anchor="ctr"/>
                </a:tc>
                <a:tc>
                  <a:txBody>
                    <a:bodyPr/>
                    <a:lstStyle/>
                    <a:p>
                      <a:r>
                        <a:rPr lang="fr-FR" sz="2000" dirty="0" smtClean="0"/>
                        <a:t>Toutes</a:t>
                      </a:r>
                      <a:endParaRPr lang="fr-FR" sz="2000" dirty="0"/>
                    </a:p>
                  </a:txBody>
                  <a:tcPr marL="76200" marR="76200" marT="38100" marB="38100" anchor="ctr"/>
                </a:tc>
              </a:tr>
              <a:tr h="414297">
                <a:tc>
                  <a:txBody>
                    <a:bodyPr/>
                    <a:lstStyle/>
                    <a:p>
                      <a:r>
                        <a:rPr lang="fr-FR" sz="2000"/>
                        <a:t>Medium </a:t>
                      </a:r>
                      <a:endParaRPr lang="fr-FR" sz="2000" b="0"/>
                    </a:p>
                  </a:txBody>
                  <a:tcPr marL="76200" marR="76200" marT="38100" marB="38100" anchor="ctr"/>
                </a:tc>
                <a:tc>
                  <a:txBody>
                    <a:bodyPr/>
                    <a:lstStyle/>
                    <a:p>
                      <a:r>
                        <a:rPr lang="fr-FR" sz="2000"/>
                        <a:t>2</a:t>
                      </a:r>
                    </a:p>
                  </a:txBody>
                  <a:tcPr marL="76200" marR="76200" marT="38100" marB="38100" anchor="ctr"/>
                </a:tc>
                <a:tc>
                  <a:txBody>
                    <a:bodyPr/>
                    <a:lstStyle/>
                    <a:p>
                      <a:r>
                        <a:rPr lang="fr-FR" sz="2000"/>
                        <a:t>3.5 GB</a:t>
                      </a:r>
                    </a:p>
                  </a:txBody>
                  <a:tcPr marL="76200" marR="76200" marT="38100" marB="38100" anchor="ctr"/>
                </a:tc>
                <a:tc>
                  <a:txBody>
                    <a:bodyPr/>
                    <a:lstStyle/>
                    <a:p>
                      <a:r>
                        <a:rPr lang="fr-FR" sz="2000"/>
                        <a:t>4</a:t>
                      </a:r>
                    </a:p>
                  </a:txBody>
                  <a:tcPr marL="76200" marR="76200" marT="38100" marB="38100" anchor="ctr"/>
                </a:tc>
                <a:tc>
                  <a:txBody>
                    <a:bodyPr/>
                    <a:lstStyle/>
                    <a:p>
                      <a:r>
                        <a:rPr lang="fr-FR" sz="2000"/>
                        <a:t>4x500</a:t>
                      </a:r>
                    </a:p>
                  </a:txBody>
                  <a:tcPr marL="76200" marR="76200" marT="38100" marB="381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t>Toutes</a:t>
                      </a:r>
                      <a:endParaRPr lang="fr-FR" sz="2000" dirty="0"/>
                    </a:p>
                  </a:txBody>
                  <a:tcPr marL="76200" marR="76200" marT="38100" marB="38100" anchor="ctr"/>
                </a:tc>
              </a:tr>
              <a:tr h="414297">
                <a:tc>
                  <a:txBody>
                    <a:bodyPr/>
                    <a:lstStyle/>
                    <a:p>
                      <a:r>
                        <a:rPr lang="fr-FR" sz="2000"/>
                        <a:t>Large </a:t>
                      </a:r>
                      <a:endParaRPr lang="fr-FR" sz="2000" b="0"/>
                    </a:p>
                  </a:txBody>
                  <a:tcPr marL="76200" marR="76200" marT="38100" marB="38100" anchor="ctr"/>
                </a:tc>
                <a:tc>
                  <a:txBody>
                    <a:bodyPr/>
                    <a:lstStyle/>
                    <a:p>
                      <a:r>
                        <a:rPr lang="fr-FR" sz="2000"/>
                        <a:t>4</a:t>
                      </a:r>
                    </a:p>
                  </a:txBody>
                  <a:tcPr marL="76200" marR="76200" marT="38100" marB="38100" anchor="ctr"/>
                </a:tc>
                <a:tc>
                  <a:txBody>
                    <a:bodyPr/>
                    <a:lstStyle/>
                    <a:p>
                      <a:r>
                        <a:rPr lang="fr-FR" sz="2000"/>
                        <a:t>7 GB</a:t>
                      </a:r>
                    </a:p>
                  </a:txBody>
                  <a:tcPr marL="76200" marR="76200" marT="38100" marB="38100" anchor="ctr"/>
                </a:tc>
                <a:tc>
                  <a:txBody>
                    <a:bodyPr/>
                    <a:lstStyle/>
                    <a:p>
                      <a:r>
                        <a:rPr lang="fr-FR" sz="2000"/>
                        <a:t>8</a:t>
                      </a:r>
                    </a:p>
                  </a:txBody>
                  <a:tcPr marL="76200" marR="76200" marT="38100" marB="38100" anchor="ctr"/>
                </a:tc>
                <a:tc>
                  <a:txBody>
                    <a:bodyPr/>
                    <a:lstStyle/>
                    <a:p>
                      <a:r>
                        <a:rPr lang="fr-FR" sz="2000"/>
                        <a:t>8x500</a:t>
                      </a:r>
                    </a:p>
                  </a:txBody>
                  <a:tcPr marL="76200" marR="76200" marT="38100" marB="381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t>Toutes</a:t>
                      </a:r>
                      <a:endParaRPr lang="fr-FR" sz="2000" dirty="0"/>
                    </a:p>
                  </a:txBody>
                  <a:tcPr marL="76200" marR="76200" marT="38100" marB="38100" anchor="ctr"/>
                </a:tc>
              </a:tr>
              <a:tr h="414297">
                <a:tc>
                  <a:txBody>
                    <a:bodyPr/>
                    <a:lstStyle/>
                    <a:p>
                      <a:r>
                        <a:rPr lang="fr-FR" sz="2000" dirty="0" err="1"/>
                        <a:t>ExtraLarge</a:t>
                      </a:r>
                      <a:r>
                        <a:rPr lang="fr-FR" sz="2000" dirty="0"/>
                        <a:t> </a:t>
                      </a:r>
                      <a:endParaRPr lang="fr-FR" sz="2000" b="0" dirty="0"/>
                    </a:p>
                  </a:txBody>
                  <a:tcPr marL="76200" marR="76200" marT="38100" marB="38100" anchor="ctr"/>
                </a:tc>
                <a:tc>
                  <a:txBody>
                    <a:bodyPr/>
                    <a:lstStyle/>
                    <a:p>
                      <a:r>
                        <a:rPr lang="fr-FR" sz="2000"/>
                        <a:t>8</a:t>
                      </a:r>
                    </a:p>
                  </a:txBody>
                  <a:tcPr marL="76200" marR="76200" marT="38100" marB="38100" anchor="ctr"/>
                </a:tc>
                <a:tc>
                  <a:txBody>
                    <a:bodyPr/>
                    <a:lstStyle/>
                    <a:p>
                      <a:r>
                        <a:rPr lang="fr-FR" sz="2000"/>
                        <a:t>14 GB</a:t>
                      </a:r>
                    </a:p>
                  </a:txBody>
                  <a:tcPr marL="76200" marR="76200" marT="38100" marB="38100" anchor="ctr"/>
                </a:tc>
                <a:tc>
                  <a:txBody>
                    <a:bodyPr/>
                    <a:lstStyle/>
                    <a:p>
                      <a:r>
                        <a:rPr lang="fr-FR" sz="2000"/>
                        <a:t>16</a:t>
                      </a:r>
                    </a:p>
                  </a:txBody>
                  <a:tcPr marL="76200" marR="76200" marT="38100" marB="38100" anchor="ctr"/>
                </a:tc>
                <a:tc>
                  <a:txBody>
                    <a:bodyPr/>
                    <a:lstStyle/>
                    <a:p>
                      <a:r>
                        <a:rPr lang="fr-FR" sz="2000"/>
                        <a:t>16x500</a:t>
                      </a:r>
                    </a:p>
                  </a:txBody>
                  <a:tcPr marL="76200" marR="76200" marT="38100" marB="381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t>Toutes</a:t>
                      </a:r>
                      <a:endParaRPr lang="fr-FR" sz="2000" dirty="0"/>
                    </a:p>
                  </a:txBody>
                  <a:tcPr marL="76200" marR="76200" marT="38100" marB="38100" anchor="ctr"/>
                </a:tc>
              </a:tr>
              <a:tr h="414297">
                <a:tc>
                  <a:txBody>
                    <a:bodyPr/>
                    <a:lstStyle/>
                    <a:p>
                      <a:r>
                        <a:rPr lang="fr-FR" sz="2000" b="0" dirty="0" smtClean="0"/>
                        <a:t>A5</a:t>
                      </a:r>
                      <a:endParaRPr lang="fr-FR" sz="2000" b="0" dirty="0"/>
                    </a:p>
                  </a:txBody>
                  <a:tcPr marL="76200" marR="76200" marT="38100" marB="38100" anchor="ctr"/>
                </a:tc>
                <a:tc>
                  <a:txBody>
                    <a:bodyPr/>
                    <a:lstStyle/>
                    <a:p>
                      <a:r>
                        <a:rPr lang="fr-FR" sz="2000" dirty="0" smtClean="0"/>
                        <a:t>2</a:t>
                      </a:r>
                      <a:endParaRPr lang="fr-FR" sz="2000" dirty="0"/>
                    </a:p>
                  </a:txBody>
                  <a:tcPr marL="76200" marR="76200" marT="38100" marB="38100" anchor="ctr"/>
                </a:tc>
                <a:tc>
                  <a:txBody>
                    <a:bodyPr/>
                    <a:lstStyle/>
                    <a:p>
                      <a:r>
                        <a:rPr lang="fr-FR" sz="2000" dirty="0" smtClean="0"/>
                        <a:t>14 GB</a:t>
                      </a:r>
                      <a:endParaRPr lang="fr-FR" sz="2000" dirty="0"/>
                    </a:p>
                  </a:txBody>
                  <a:tcPr marL="76200" marR="76200" marT="38100" marB="38100" anchor="ctr"/>
                </a:tc>
                <a:tc>
                  <a:txBody>
                    <a:bodyPr/>
                    <a:lstStyle/>
                    <a:p>
                      <a:r>
                        <a:rPr lang="fr-FR" sz="2000" dirty="0" smtClean="0"/>
                        <a:t>4</a:t>
                      </a:r>
                      <a:endParaRPr lang="fr-FR" sz="2000" dirty="0"/>
                    </a:p>
                  </a:txBody>
                  <a:tcPr marL="76200" marR="76200" marT="38100" marB="38100" anchor="ctr"/>
                </a:tc>
                <a:tc>
                  <a:txBody>
                    <a:bodyPr/>
                    <a:lstStyle/>
                    <a:p>
                      <a:r>
                        <a:rPr lang="fr-FR" sz="2000" dirty="0" smtClean="0"/>
                        <a:t>4x500</a:t>
                      </a:r>
                      <a:endParaRPr lang="fr-FR" sz="2000" dirty="0"/>
                    </a:p>
                  </a:txBody>
                  <a:tcPr marL="76200" marR="76200" marT="38100" marB="381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t>Toutes</a:t>
                      </a:r>
                      <a:endParaRPr lang="fr-FR" sz="2000" dirty="0"/>
                    </a:p>
                  </a:txBody>
                  <a:tcPr marL="76200" marR="76200" marT="38100" marB="38100" anchor="ctr"/>
                </a:tc>
              </a:tr>
              <a:tr h="414297">
                <a:tc>
                  <a:txBody>
                    <a:bodyPr/>
                    <a:lstStyle/>
                    <a:p>
                      <a:r>
                        <a:rPr lang="fr-FR" sz="2000" dirty="0"/>
                        <a:t>A6 </a:t>
                      </a:r>
                      <a:endParaRPr lang="fr-FR" sz="2000" b="0" dirty="0"/>
                    </a:p>
                  </a:txBody>
                  <a:tcPr marL="76200" marR="76200" marT="38100" marB="38100" anchor="ctr"/>
                </a:tc>
                <a:tc>
                  <a:txBody>
                    <a:bodyPr/>
                    <a:lstStyle/>
                    <a:p>
                      <a:r>
                        <a:rPr lang="fr-FR" sz="2000"/>
                        <a:t>4</a:t>
                      </a:r>
                    </a:p>
                  </a:txBody>
                  <a:tcPr marL="76200" marR="76200" marT="38100" marB="38100" anchor="ctr"/>
                </a:tc>
                <a:tc>
                  <a:txBody>
                    <a:bodyPr/>
                    <a:lstStyle/>
                    <a:p>
                      <a:r>
                        <a:rPr lang="fr-FR" sz="2000"/>
                        <a:t>28 GB</a:t>
                      </a:r>
                    </a:p>
                  </a:txBody>
                  <a:tcPr marL="76200" marR="76200" marT="38100" marB="38100" anchor="ctr"/>
                </a:tc>
                <a:tc>
                  <a:txBody>
                    <a:bodyPr/>
                    <a:lstStyle/>
                    <a:p>
                      <a:r>
                        <a:rPr lang="fr-FR" sz="2000"/>
                        <a:t>8</a:t>
                      </a:r>
                    </a:p>
                  </a:txBody>
                  <a:tcPr marL="76200" marR="76200" marT="38100" marB="38100" anchor="ctr"/>
                </a:tc>
                <a:tc>
                  <a:txBody>
                    <a:bodyPr/>
                    <a:lstStyle/>
                    <a:p>
                      <a:r>
                        <a:rPr lang="fr-FR" sz="2000"/>
                        <a:t>8x500</a:t>
                      </a:r>
                    </a:p>
                  </a:txBody>
                  <a:tcPr marL="76200" marR="76200" marT="38100" marB="381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t>Toutes</a:t>
                      </a:r>
                      <a:endParaRPr lang="fr-FR" sz="2000" dirty="0"/>
                    </a:p>
                  </a:txBody>
                  <a:tcPr marL="76200" marR="76200" marT="38100" marB="38100" anchor="ctr"/>
                </a:tc>
              </a:tr>
              <a:tr h="414297">
                <a:tc>
                  <a:txBody>
                    <a:bodyPr/>
                    <a:lstStyle/>
                    <a:p>
                      <a:r>
                        <a:rPr lang="fr-FR" sz="2000" dirty="0"/>
                        <a:t>A7 </a:t>
                      </a:r>
                      <a:endParaRPr lang="fr-FR" sz="2000" b="0" dirty="0"/>
                    </a:p>
                  </a:txBody>
                  <a:tcPr marL="76200" marR="76200" marT="38100" marB="38100" anchor="ctr"/>
                </a:tc>
                <a:tc>
                  <a:txBody>
                    <a:bodyPr/>
                    <a:lstStyle/>
                    <a:p>
                      <a:r>
                        <a:rPr lang="fr-FR" sz="2000" dirty="0"/>
                        <a:t>8</a:t>
                      </a:r>
                    </a:p>
                  </a:txBody>
                  <a:tcPr marL="76200" marR="76200" marT="38100" marB="38100" anchor="ctr"/>
                </a:tc>
                <a:tc>
                  <a:txBody>
                    <a:bodyPr/>
                    <a:lstStyle/>
                    <a:p>
                      <a:r>
                        <a:rPr lang="fr-FR" sz="2000"/>
                        <a:t>56 GB</a:t>
                      </a:r>
                    </a:p>
                  </a:txBody>
                  <a:tcPr marL="76200" marR="76200" marT="38100" marB="38100" anchor="ctr"/>
                </a:tc>
                <a:tc>
                  <a:txBody>
                    <a:bodyPr/>
                    <a:lstStyle/>
                    <a:p>
                      <a:r>
                        <a:rPr lang="fr-FR" sz="2000"/>
                        <a:t>16</a:t>
                      </a:r>
                    </a:p>
                  </a:txBody>
                  <a:tcPr marL="76200" marR="76200" marT="38100" marB="38100" anchor="ctr"/>
                </a:tc>
                <a:tc>
                  <a:txBody>
                    <a:bodyPr/>
                    <a:lstStyle/>
                    <a:p>
                      <a:r>
                        <a:rPr lang="fr-FR" sz="2000" dirty="0"/>
                        <a:t>16x500</a:t>
                      </a:r>
                    </a:p>
                  </a:txBody>
                  <a:tcPr marL="76200" marR="76200" marT="38100" marB="381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t>Toutes</a:t>
                      </a:r>
                      <a:endParaRPr lang="fr-FR" sz="2000" dirty="0"/>
                    </a:p>
                  </a:txBody>
                  <a:tcPr marL="76200" marR="76200" marT="38100" marB="38100" anchor="ctr"/>
                </a:tc>
              </a:tr>
            </a:tbl>
          </a:graphicData>
        </a:graphic>
      </p:graphicFrame>
      <p:sp>
        <p:nvSpPr>
          <p:cNvPr id="6" name="Rounded Rectangle 5"/>
          <p:cNvSpPr/>
          <p:nvPr/>
        </p:nvSpPr>
        <p:spPr bwMode="auto">
          <a:xfrm>
            <a:off x="9925630" y="1884230"/>
            <a:ext cx="1841500" cy="4206875"/>
          </a:xfrm>
          <a:prstGeom prst="roundRect">
            <a:avLst/>
          </a:prstGeom>
          <a:noFill/>
          <a:ln w="50800" cap="flat" cmpd="sng" algn="ctr">
            <a:solidFill>
              <a:srgbClr val="FF0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1088717" fontAlgn="base">
              <a:spcBef>
                <a:spcPct val="0"/>
              </a:spcBef>
              <a:spcAft>
                <a:spcPct val="0"/>
              </a:spcAft>
            </a:pPr>
            <a:endParaRPr lang="fr-FR" sz="2083">
              <a:latin typeface="Segoe UI" pitchFamily="34" charset="0"/>
              <a:cs typeface="Arial" charset="0"/>
            </a:endParaRPr>
          </a:p>
        </p:txBody>
      </p:sp>
    </p:spTree>
    <p:extLst>
      <p:ext uri="{BB962C8B-B14F-4D97-AF65-F5344CB8AC3E}">
        <p14:creationId xmlns:p14="http://schemas.microsoft.com/office/powerpoint/2010/main" val="4134692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Best Practice : Installation d’un serveur SQL</a:t>
            </a:r>
            <a:endParaRPr lang="fr-FR" dirty="0"/>
          </a:p>
        </p:txBody>
      </p:sp>
      <p:sp>
        <p:nvSpPr>
          <p:cNvPr id="5" name="Content Placeholder 4"/>
          <p:cNvSpPr>
            <a:spLocks noGrp="1"/>
          </p:cNvSpPr>
          <p:nvPr>
            <p:ph idx="1"/>
          </p:nvPr>
        </p:nvSpPr>
        <p:spPr>
          <a:xfrm>
            <a:off x="518583" y="1651000"/>
            <a:ext cx="11228917" cy="4527021"/>
          </a:xfrm>
        </p:spPr>
        <p:txBody>
          <a:bodyPr/>
          <a:lstStyle/>
          <a:p>
            <a:r>
              <a:rPr lang="fr-FR" sz="3333" dirty="0"/>
              <a:t>Création de 2 disques de données:</a:t>
            </a:r>
          </a:p>
          <a:p>
            <a:pPr lvl="1"/>
            <a:r>
              <a:rPr lang="fr-FR" sz="2667" dirty="0"/>
              <a:t>1 disque pour les données SQL et 1 disque pour les logs SQL</a:t>
            </a:r>
          </a:p>
          <a:p>
            <a:r>
              <a:rPr lang="fr-FR" sz="3333" dirty="0"/>
              <a:t>Réglez la base </a:t>
            </a:r>
            <a:r>
              <a:rPr lang="fr-FR" sz="3333" dirty="0" err="1"/>
              <a:t>TempDB</a:t>
            </a:r>
            <a:endParaRPr lang="fr-FR" sz="3333" dirty="0"/>
          </a:p>
          <a:p>
            <a:pPr lvl="1"/>
            <a:r>
              <a:rPr lang="fr-FR" sz="2667" dirty="0"/>
              <a:t>1 fichier </a:t>
            </a:r>
            <a:r>
              <a:rPr lang="fr-FR" sz="2667" dirty="0" err="1"/>
              <a:t>TempDB</a:t>
            </a:r>
            <a:r>
              <a:rPr lang="fr-FR" sz="2667" dirty="0"/>
              <a:t> par </a:t>
            </a:r>
            <a:r>
              <a:rPr lang="fr-FR" sz="2667" b="1" dirty="0"/>
              <a:t>nb cœur/4 </a:t>
            </a:r>
            <a:r>
              <a:rPr lang="fr-FR" sz="2667" dirty="0"/>
              <a:t>dans la limite de </a:t>
            </a:r>
            <a:r>
              <a:rPr lang="fr-FR" sz="2667" b="1" dirty="0"/>
              <a:t>8</a:t>
            </a:r>
          </a:p>
          <a:p>
            <a:pPr lvl="1"/>
            <a:r>
              <a:rPr lang="fr-FR" sz="2667" dirty="0"/>
              <a:t>Tous les fichiers doivent avoir la même taille et pas d’Auto-</a:t>
            </a:r>
            <a:r>
              <a:rPr lang="fr-FR" sz="2667" dirty="0" err="1"/>
              <a:t>Growth</a:t>
            </a:r>
            <a:endParaRPr lang="fr-FR" sz="2667" dirty="0"/>
          </a:p>
          <a:p>
            <a:r>
              <a:rPr lang="fr-FR" sz="3333" dirty="0" smtClean="0"/>
              <a:t>Scénarios:</a:t>
            </a:r>
          </a:p>
          <a:p>
            <a:pPr lvl="1"/>
            <a:r>
              <a:rPr lang="fr-FR" sz="2667" dirty="0"/>
              <a:t>Tous les scénarios « moteur » excepté le Fail Over </a:t>
            </a:r>
            <a:r>
              <a:rPr lang="fr-FR" sz="2667" dirty="0" err="1"/>
              <a:t>Clustering</a:t>
            </a:r>
            <a:endParaRPr lang="fr-FR" sz="2667" dirty="0"/>
          </a:p>
          <a:p>
            <a:pPr lvl="1"/>
            <a:r>
              <a:rPr lang="fr-FR" sz="2667" dirty="0"/>
              <a:t>Tous les scénarios Business </a:t>
            </a:r>
            <a:r>
              <a:rPr lang="fr-FR" sz="2667" dirty="0" err="1"/>
              <a:t>Intteligence</a:t>
            </a:r>
            <a:endParaRPr lang="fr-FR" sz="2667" dirty="0"/>
          </a:p>
          <a:p>
            <a:pPr lvl="1"/>
            <a:endParaRPr lang="fr-FR" dirty="0" smtClean="0"/>
          </a:p>
        </p:txBody>
      </p:sp>
    </p:spTree>
    <p:extLst>
      <p:ext uri="{BB962C8B-B14F-4D97-AF65-F5344CB8AC3E}">
        <p14:creationId xmlns:p14="http://schemas.microsoft.com/office/powerpoint/2010/main" val="1132660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fr-FR" dirty="0" smtClean="0"/>
              <a:t>BI Hybride : Quelles solutions disponibles?</a:t>
            </a:r>
            <a:endParaRPr lang="fr-FR" dirty="0"/>
          </a:p>
        </p:txBody>
      </p:sp>
    </p:spTree>
    <p:extLst>
      <p:ext uri="{BB962C8B-B14F-4D97-AF65-F5344CB8AC3E}">
        <p14:creationId xmlns:p14="http://schemas.microsoft.com/office/powerpoint/2010/main" val="996757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smtClean="0"/>
              <a:t>SQL Server : BI Hybride avec Azure Reporting Services</a:t>
            </a:r>
            <a:endParaRPr lang="fr-FR" dirty="0"/>
          </a:p>
        </p:txBody>
      </p:sp>
      <p:sp>
        <p:nvSpPr>
          <p:cNvPr id="8" name="Content Placeholder 7"/>
          <p:cNvSpPr>
            <a:spLocks noGrp="1"/>
          </p:cNvSpPr>
          <p:nvPr>
            <p:ph idx="1"/>
          </p:nvPr>
        </p:nvSpPr>
        <p:spPr>
          <a:xfrm>
            <a:off x="518583" y="1577553"/>
            <a:ext cx="11419417" cy="4635500"/>
          </a:xfrm>
        </p:spPr>
        <p:txBody>
          <a:bodyPr/>
          <a:lstStyle/>
          <a:p>
            <a:r>
              <a:rPr lang="fr-FR" sz="3200" dirty="0"/>
              <a:t>Azure SQL </a:t>
            </a:r>
            <a:r>
              <a:rPr lang="fr-FR" sz="3200" dirty="0" err="1"/>
              <a:t>Reporting</a:t>
            </a:r>
            <a:r>
              <a:rPr lang="fr-FR" sz="3200" dirty="0"/>
              <a:t>:</a:t>
            </a:r>
          </a:p>
          <a:p>
            <a:pPr lvl="1"/>
            <a:r>
              <a:rPr lang="fr-FR" sz="2000" dirty="0"/>
              <a:t>Le service AZURE de SQL </a:t>
            </a:r>
            <a:r>
              <a:rPr lang="fr-FR" sz="2000" dirty="0" err="1"/>
              <a:t>Reporting</a:t>
            </a:r>
            <a:r>
              <a:rPr lang="fr-FR" sz="2000" dirty="0"/>
              <a:t> Services</a:t>
            </a:r>
          </a:p>
          <a:p>
            <a:pPr lvl="1"/>
            <a:r>
              <a:rPr lang="fr-FR" sz="2000" dirty="0" smtClean="0"/>
              <a:t>Service </a:t>
            </a:r>
            <a:r>
              <a:rPr lang="fr-FR" sz="2000" dirty="0"/>
              <a:t>de rapport de masse</a:t>
            </a:r>
          </a:p>
          <a:p>
            <a:pPr lvl="1"/>
            <a:r>
              <a:rPr lang="fr-FR" sz="2000" dirty="0"/>
              <a:t>Création avec « Report </a:t>
            </a:r>
            <a:r>
              <a:rPr lang="fr-FR" sz="2000" dirty="0" err="1"/>
              <a:t>Builder</a:t>
            </a:r>
            <a:r>
              <a:rPr lang="fr-FR" sz="2000" dirty="0"/>
              <a:t> »</a:t>
            </a:r>
          </a:p>
          <a:p>
            <a:pPr lvl="1"/>
            <a:r>
              <a:rPr lang="fr-FR" sz="2000" dirty="0"/>
              <a:t>Connexion à </a:t>
            </a:r>
            <a:r>
              <a:rPr lang="fr-FR" sz="2000" dirty="0" smtClean="0"/>
              <a:t>Windows Azure </a:t>
            </a:r>
            <a:r>
              <a:rPr lang="fr-FR" sz="2000" dirty="0"/>
              <a:t>SQL </a:t>
            </a:r>
            <a:r>
              <a:rPr lang="fr-FR" sz="2000" dirty="0" err="1"/>
              <a:t>Database</a:t>
            </a:r>
            <a:endParaRPr lang="fr-FR" sz="2000" dirty="0"/>
          </a:p>
          <a:p>
            <a:pPr lvl="1"/>
            <a:r>
              <a:rPr lang="fr-FR" sz="2000" dirty="0"/>
              <a:t>Export au format </a:t>
            </a:r>
            <a:r>
              <a:rPr lang="fr-FR" sz="2000" dirty="0" smtClean="0"/>
              <a:t>Excel, </a:t>
            </a:r>
            <a:r>
              <a:rPr lang="fr-FR" sz="2000" dirty="0"/>
              <a:t>PDF, Word,……</a:t>
            </a:r>
          </a:p>
          <a:p>
            <a:r>
              <a:rPr lang="fr-FR" sz="3200" b="1" dirty="0" smtClean="0">
                <a:solidFill>
                  <a:srgbClr val="FF0000"/>
                </a:solidFill>
              </a:rPr>
              <a:t>Sera arrêté le 31/10/2014</a:t>
            </a:r>
          </a:p>
          <a:p>
            <a:pPr lvl="1"/>
            <a:r>
              <a:rPr lang="fr-FR" sz="2000" dirty="0">
                <a:hlinkClick r:id="rId2"/>
              </a:rPr>
              <a:t>http://</a:t>
            </a:r>
            <a:r>
              <a:rPr lang="fr-FR" sz="2000" dirty="0" smtClean="0">
                <a:hlinkClick r:id="rId2"/>
              </a:rPr>
              <a:t>msdn.microsoft.com/en-us/library/windowsazure/dn528853.aspx</a:t>
            </a:r>
            <a:endParaRPr lang="fr-FR" sz="2000" dirty="0" smtClean="0"/>
          </a:p>
          <a:p>
            <a:pPr lvl="1"/>
            <a:endParaRPr lang="fr-FR" sz="2000" dirty="0"/>
          </a:p>
          <a:p>
            <a:pPr marL="0" indent="0">
              <a:buNone/>
            </a:pPr>
            <a:endParaRPr lang="fr-FR" sz="3200" dirty="0"/>
          </a:p>
        </p:txBody>
      </p:sp>
    </p:spTree>
    <p:extLst>
      <p:ext uri="{BB962C8B-B14F-4D97-AF65-F5344CB8AC3E}">
        <p14:creationId xmlns:p14="http://schemas.microsoft.com/office/powerpoint/2010/main" val="1583879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 calcmode="lin" valueType="num">
                                      <p:cBhvr additive="base">
                                        <p:cTn id="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anim calcmode="lin" valueType="num">
                                      <p:cBhvr additive="base">
                                        <p:cTn id="1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smtClean="0"/>
              <a:t>SQL Server : Et le reste de la BI?</a:t>
            </a:r>
            <a:endParaRPr lang="fr-FR" dirty="0"/>
          </a:p>
        </p:txBody>
      </p:sp>
      <p:sp>
        <p:nvSpPr>
          <p:cNvPr id="5" name="Content Placeholder 4"/>
          <p:cNvSpPr>
            <a:spLocks noGrp="1"/>
          </p:cNvSpPr>
          <p:nvPr>
            <p:ph idx="1"/>
          </p:nvPr>
        </p:nvSpPr>
        <p:spPr>
          <a:xfrm>
            <a:off x="518583" y="1651000"/>
            <a:ext cx="10974917" cy="4635500"/>
          </a:xfrm>
        </p:spPr>
        <p:txBody>
          <a:bodyPr/>
          <a:lstStyle/>
          <a:p>
            <a:r>
              <a:rPr lang="fr-FR" sz="2800" dirty="0" err="1"/>
              <a:t>Analysis</a:t>
            </a:r>
            <a:r>
              <a:rPr lang="fr-FR" sz="2800" dirty="0"/>
              <a:t> Services, Power Pivot et Power </a:t>
            </a:r>
            <a:r>
              <a:rPr lang="fr-FR" sz="2800" dirty="0" err="1"/>
              <a:t>View</a:t>
            </a:r>
            <a:r>
              <a:rPr lang="fr-FR" sz="2800" dirty="0"/>
              <a:t>… Et RS</a:t>
            </a:r>
          </a:p>
          <a:p>
            <a:pPr lvl="1"/>
            <a:r>
              <a:rPr lang="fr-FR" sz="2400" dirty="0" smtClean="0"/>
              <a:t>Non disponible en services </a:t>
            </a:r>
            <a:r>
              <a:rPr lang="fr-FR" sz="2400" dirty="0" err="1" smtClean="0"/>
              <a:t>SaaS</a:t>
            </a:r>
            <a:r>
              <a:rPr lang="fr-FR" sz="2400" dirty="0" smtClean="0"/>
              <a:t> et </a:t>
            </a:r>
            <a:r>
              <a:rPr lang="fr-FR" sz="2400" dirty="0" err="1" smtClean="0"/>
              <a:t>PaaS</a:t>
            </a:r>
            <a:endParaRPr lang="fr-FR" sz="2400" dirty="0" smtClean="0"/>
          </a:p>
          <a:p>
            <a:pPr lvl="1"/>
            <a:r>
              <a:rPr lang="fr-FR" sz="2400" dirty="0" smtClean="0"/>
              <a:t>Solution =&gt; </a:t>
            </a:r>
            <a:r>
              <a:rPr lang="fr-FR" sz="2400" b="1" dirty="0" smtClean="0"/>
              <a:t>Windows Azure Virtual Machine (</a:t>
            </a:r>
            <a:r>
              <a:rPr lang="fr-FR" sz="2400" b="1" dirty="0" err="1" smtClean="0"/>
              <a:t>IaaS</a:t>
            </a:r>
            <a:r>
              <a:rPr lang="fr-FR" sz="2400" b="1" dirty="0" smtClean="0"/>
              <a:t>)</a:t>
            </a:r>
          </a:p>
          <a:p>
            <a:r>
              <a:rPr lang="fr-FR" sz="2800" dirty="0"/>
              <a:t>Accessible depuis l’extérieure :  </a:t>
            </a:r>
          </a:p>
          <a:p>
            <a:pPr lvl="1"/>
            <a:r>
              <a:rPr lang="fr-FR" sz="2400" dirty="0" smtClean="0"/>
              <a:t>Adresse : </a:t>
            </a:r>
            <a:r>
              <a:rPr lang="fr-FR" sz="2400" dirty="0" smtClean="0">
                <a:hlinkClick r:id="rId3"/>
              </a:rPr>
              <a:t>http:// </a:t>
            </a:r>
            <a:r>
              <a:rPr lang="fr-FR" sz="2400" dirty="0" smtClean="0"/>
              <a:t>«</a:t>
            </a:r>
            <a:r>
              <a:rPr lang="fr-FR" sz="2400" dirty="0" err="1" smtClean="0">
                <a:hlinkClick r:id="rId3"/>
              </a:rPr>
              <a:t>nomduserveur</a:t>
            </a:r>
            <a:r>
              <a:rPr lang="fr-FR" sz="2400" dirty="0" smtClean="0">
                <a:hlinkClick r:id="rId3"/>
              </a:rPr>
              <a:t> ».cloudapp.net</a:t>
            </a:r>
            <a:endParaRPr lang="fr-FR" sz="2400" dirty="0" smtClean="0"/>
          </a:p>
          <a:p>
            <a:pPr lvl="1"/>
            <a:r>
              <a:rPr lang="fr-FR" sz="2400" dirty="0" smtClean="0"/>
              <a:t>Paramétrage du </a:t>
            </a:r>
            <a:r>
              <a:rPr lang="fr-FR" sz="2400" dirty="0" err="1" smtClean="0"/>
              <a:t>EndPoint</a:t>
            </a:r>
            <a:r>
              <a:rPr lang="fr-FR" sz="2400" dirty="0" smtClean="0"/>
              <a:t> 80/80 dans le portal</a:t>
            </a:r>
          </a:p>
          <a:p>
            <a:pPr lvl="1"/>
            <a:r>
              <a:rPr lang="fr-FR" sz="2400" dirty="0" smtClean="0"/>
              <a:t>Paramétrage de l’« </a:t>
            </a:r>
            <a:r>
              <a:rPr lang="fr-FR" sz="2400" dirty="0" err="1" smtClean="0"/>
              <a:t>Alternate</a:t>
            </a:r>
            <a:r>
              <a:rPr lang="fr-FR" sz="2400" dirty="0" smtClean="0"/>
              <a:t> Access </a:t>
            </a:r>
            <a:r>
              <a:rPr lang="fr-FR" sz="2400" dirty="0" err="1" smtClean="0"/>
              <a:t>Mapping</a:t>
            </a:r>
            <a:r>
              <a:rPr lang="fr-FR" sz="2400" dirty="0" smtClean="0"/>
              <a:t> » dans l’</a:t>
            </a:r>
            <a:r>
              <a:rPr lang="fr-FR" sz="2400" dirty="0" err="1" smtClean="0"/>
              <a:t>admin</a:t>
            </a:r>
            <a:r>
              <a:rPr lang="fr-FR" sz="2400" dirty="0" smtClean="0"/>
              <a:t> SharePoint</a:t>
            </a:r>
          </a:p>
          <a:p>
            <a:r>
              <a:rPr lang="fr-FR" sz="2800" dirty="0"/>
              <a:t>Testez la BI dans le </a:t>
            </a:r>
            <a:r>
              <a:rPr lang="fr-FR" sz="2800" dirty="0" err="1"/>
              <a:t>cloud</a:t>
            </a:r>
            <a:r>
              <a:rPr lang="fr-FR" sz="2800" dirty="0"/>
              <a:t> :</a:t>
            </a:r>
          </a:p>
          <a:p>
            <a:pPr lvl="1"/>
            <a:r>
              <a:rPr lang="fr-FR" sz="2400" i="1" dirty="0">
                <a:hlinkClick r:id="rId4"/>
              </a:rPr>
              <a:t>http://aka.ms/MSBI</a:t>
            </a:r>
            <a:endParaRPr lang="fr-FR" sz="2400" i="1" dirty="0"/>
          </a:p>
          <a:p>
            <a:pPr lvl="1"/>
            <a:endParaRPr lang="fr-FR" sz="2400" dirty="0" smtClean="0"/>
          </a:p>
          <a:p>
            <a:pPr marL="272510" lvl="1" indent="0">
              <a:buNone/>
            </a:pPr>
            <a:endParaRPr lang="fr-FR" sz="2400" dirty="0"/>
          </a:p>
        </p:txBody>
      </p:sp>
    </p:spTree>
    <p:extLst>
      <p:ext uri="{BB962C8B-B14F-4D97-AF65-F5344CB8AC3E}">
        <p14:creationId xmlns:p14="http://schemas.microsoft.com/office/powerpoint/2010/main" val="1385956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fr-FR" dirty="0" smtClean="0"/>
              <a:t>BI hybride : Azure </a:t>
            </a:r>
            <a:r>
              <a:rPr lang="fr-FR" dirty="0" err="1" smtClean="0"/>
              <a:t>IaaS</a:t>
            </a:r>
            <a:r>
              <a:rPr lang="fr-FR" dirty="0" smtClean="0"/>
              <a:t> </a:t>
            </a:r>
            <a:endParaRPr lang="fr-FR" dirty="0"/>
          </a:p>
        </p:txBody>
      </p:sp>
    </p:spTree>
    <p:extLst>
      <p:ext uri="{BB962C8B-B14F-4D97-AF65-F5344CB8AC3E}">
        <p14:creationId xmlns:p14="http://schemas.microsoft.com/office/powerpoint/2010/main" val="3959057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fr-FR" dirty="0" smtClean="0"/>
              <a:t>Automatisation des déploiements</a:t>
            </a:r>
            <a:endParaRPr lang="fr-FR" dirty="0"/>
          </a:p>
        </p:txBody>
      </p:sp>
    </p:spTree>
    <p:extLst>
      <p:ext uri="{BB962C8B-B14F-4D97-AF65-F5344CB8AC3E}">
        <p14:creationId xmlns:p14="http://schemas.microsoft.com/office/powerpoint/2010/main" val="31496242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smtClean="0"/>
              <a:t>Déploiement automatique d’une infrastructure hybride</a:t>
            </a:r>
            <a:endParaRPr lang="fr-FR" dirty="0"/>
          </a:p>
        </p:txBody>
      </p:sp>
      <p:sp>
        <p:nvSpPr>
          <p:cNvPr id="4" name="Content Placeholder 3"/>
          <p:cNvSpPr>
            <a:spLocks noGrp="1"/>
          </p:cNvSpPr>
          <p:nvPr>
            <p:ph idx="1"/>
          </p:nvPr>
        </p:nvSpPr>
        <p:spPr>
          <a:xfrm>
            <a:off x="518583" y="1651000"/>
            <a:ext cx="11482917" cy="4527021"/>
          </a:xfrm>
        </p:spPr>
        <p:txBody>
          <a:bodyPr/>
          <a:lstStyle/>
          <a:p>
            <a:r>
              <a:rPr lang="fr-FR" sz="3600" dirty="0" smtClean="0"/>
              <a:t>La base des déploiements est souvent la même</a:t>
            </a:r>
          </a:p>
          <a:p>
            <a:pPr lvl="1"/>
            <a:r>
              <a:rPr lang="fr-FR" sz="2400" dirty="0" smtClean="0"/>
              <a:t>Un réseau avec un VPN site à Site configuré</a:t>
            </a:r>
          </a:p>
          <a:p>
            <a:pPr lvl="1"/>
            <a:r>
              <a:rPr lang="fr-FR" sz="2400" dirty="0" smtClean="0"/>
              <a:t>Déploiement des serveurs et intégration dans un domaine</a:t>
            </a:r>
          </a:p>
          <a:p>
            <a:pPr lvl="1"/>
            <a:r>
              <a:rPr lang="fr-FR" sz="2400" dirty="0" smtClean="0"/>
              <a:t>Installation d’un ou plusieurs serveurs de bases de données SQL</a:t>
            </a:r>
          </a:p>
          <a:p>
            <a:pPr lvl="1"/>
            <a:r>
              <a:rPr lang="fr-FR" sz="2400" dirty="0" smtClean="0"/>
              <a:t>Installation d’un ou plusieurs serveurs SharePoint</a:t>
            </a:r>
          </a:p>
          <a:p>
            <a:r>
              <a:rPr lang="fr-FR" sz="3600" dirty="0" smtClean="0"/>
              <a:t>Windows Azure et </a:t>
            </a:r>
            <a:r>
              <a:rPr lang="fr-FR" sz="3600" dirty="0" err="1" smtClean="0"/>
              <a:t>PowerShell</a:t>
            </a:r>
            <a:endParaRPr lang="fr-FR" sz="3600" dirty="0" smtClean="0"/>
          </a:p>
          <a:p>
            <a:pPr lvl="1"/>
            <a:r>
              <a:rPr lang="fr-FR" sz="2400" dirty="0" smtClean="0"/>
              <a:t>Permet l’automatisation de nombreuses tâches de déploiement</a:t>
            </a:r>
          </a:p>
          <a:p>
            <a:pPr lvl="1"/>
            <a:r>
              <a:rPr lang="fr-FR" sz="2400" dirty="0" smtClean="0"/>
              <a:t>Possibilité d’invoquer des commandes </a:t>
            </a:r>
            <a:r>
              <a:rPr lang="fr-FR" sz="2400" dirty="0" err="1" smtClean="0"/>
              <a:t>PowerShell</a:t>
            </a:r>
            <a:r>
              <a:rPr lang="fr-FR" sz="2400" dirty="0" smtClean="0"/>
              <a:t> dans les machines virtuelles afin d’installer et paramétrer des fonctionnalités serveurs</a:t>
            </a:r>
          </a:p>
          <a:p>
            <a:pPr lvl="1"/>
            <a:r>
              <a:rPr lang="fr-FR" sz="2000" b="1" dirty="0">
                <a:hlinkClick r:id="rId2"/>
              </a:rPr>
              <a:t>Exemple : </a:t>
            </a:r>
            <a:r>
              <a:rPr lang="fr-FR" sz="2000" dirty="0">
                <a:hlinkClick r:id="rId2"/>
              </a:rPr>
              <a:t>http://aka.ms/ScriptPS</a:t>
            </a:r>
            <a:endParaRPr lang="fr-FR" sz="2000" dirty="0"/>
          </a:p>
          <a:p>
            <a:pPr lvl="1"/>
            <a:endParaRPr lang="fr-FR" sz="2400" dirty="0" smtClean="0"/>
          </a:p>
          <a:p>
            <a:pPr lvl="1"/>
            <a:endParaRPr lang="fr-FR" sz="2400" dirty="0" smtClean="0"/>
          </a:p>
          <a:p>
            <a:endParaRPr lang="fr-FR" sz="3600" dirty="0"/>
          </a:p>
        </p:txBody>
      </p:sp>
    </p:spTree>
    <p:extLst>
      <p:ext uri="{BB962C8B-B14F-4D97-AF65-F5344CB8AC3E}">
        <p14:creationId xmlns:p14="http://schemas.microsoft.com/office/powerpoint/2010/main" val="35968424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a:xfrm>
            <a:off x="10259510" y="1651000"/>
            <a:ext cx="1793948" cy="4635500"/>
          </a:xfrm>
          <a:prstGeom prst="rect">
            <a:avLst/>
          </a:pr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467" dirty="0"/>
          </a:p>
        </p:txBody>
      </p:sp>
      <p:sp>
        <p:nvSpPr>
          <p:cNvPr id="79" name="TextBox 78"/>
          <p:cNvSpPr txBox="1"/>
          <p:nvPr/>
        </p:nvSpPr>
        <p:spPr>
          <a:xfrm>
            <a:off x="10502080" y="1696095"/>
            <a:ext cx="1360181" cy="605422"/>
          </a:xfrm>
          <a:prstGeom prst="rect">
            <a:avLst/>
          </a:prstGeom>
          <a:noFill/>
        </p:spPr>
        <p:txBody>
          <a:bodyPr wrap="none" rtlCol="0">
            <a:spAutoFit/>
          </a:bodyPr>
          <a:lstStyle/>
          <a:p>
            <a:pPr algn="ctr"/>
            <a:r>
              <a:rPr lang="fr-FR" sz="1667" dirty="0">
                <a:solidFill>
                  <a:schemeClr val="accent1"/>
                </a:solidFill>
                <a:latin typeface="+mj-lt"/>
              </a:rPr>
              <a:t>Infrastructure</a:t>
            </a:r>
          </a:p>
          <a:p>
            <a:pPr algn="ctr"/>
            <a:r>
              <a:rPr lang="fr-FR" sz="1667" dirty="0">
                <a:solidFill>
                  <a:schemeClr val="accent1"/>
                </a:solidFill>
                <a:latin typeface="+mj-lt"/>
              </a:rPr>
              <a:t>Sur site</a:t>
            </a:r>
          </a:p>
        </p:txBody>
      </p:sp>
      <p:sp>
        <p:nvSpPr>
          <p:cNvPr id="2" name="Title 1"/>
          <p:cNvSpPr>
            <a:spLocks noGrp="1"/>
          </p:cNvSpPr>
          <p:nvPr>
            <p:ph type="title"/>
          </p:nvPr>
        </p:nvSpPr>
        <p:spPr/>
        <p:txBody>
          <a:bodyPr/>
          <a:lstStyle/>
          <a:p>
            <a:r>
              <a:rPr lang="fr-FR" dirty="0"/>
              <a:t>Déploiement automatique d’une infrastructure hybride</a:t>
            </a:r>
          </a:p>
        </p:txBody>
      </p:sp>
      <p:sp>
        <p:nvSpPr>
          <p:cNvPr id="3" name="Content Placeholder 2"/>
          <p:cNvSpPr>
            <a:spLocks noGrp="1"/>
          </p:cNvSpPr>
          <p:nvPr>
            <p:ph idx="1"/>
          </p:nvPr>
        </p:nvSpPr>
        <p:spPr/>
        <p:txBody>
          <a:bodyPr/>
          <a:lstStyle/>
          <a:p>
            <a:r>
              <a:rPr lang="fr-FR" sz="3200" dirty="0" smtClean="0"/>
              <a:t>Déploiement par script de l’infrastructure suivante :</a:t>
            </a:r>
          </a:p>
          <a:p>
            <a:pPr lvl="1"/>
            <a:r>
              <a:rPr lang="fr-FR" sz="2000" dirty="0" smtClean="0"/>
              <a:t>Le réseau virtuel et le VPN sont déjà présents</a:t>
            </a:r>
            <a:endParaRPr lang="fr-FR" sz="2000" dirty="0"/>
          </a:p>
        </p:txBody>
      </p:sp>
      <p:pic>
        <p:nvPicPr>
          <p:cNvPr id="4" name="Content Placeholder 9"/>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bwMode="auto">
          <a:xfrm>
            <a:off x="4722371" y="3892702"/>
            <a:ext cx="865629" cy="123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bwMode="auto">
          <a:xfrm>
            <a:off x="6064831" y="4718729"/>
            <a:ext cx="983669" cy="120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667500" y="3138208"/>
            <a:ext cx="790627" cy="96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013142" y="5809596"/>
            <a:ext cx="1084464" cy="323165"/>
          </a:xfrm>
          <a:prstGeom prst="rect">
            <a:avLst/>
          </a:prstGeom>
          <a:noFill/>
        </p:spPr>
        <p:txBody>
          <a:bodyPr wrap="none" rtlCol="0">
            <a:spAutoFit/>
          </a:bodyPr>
          <a:lstStyle/>
          <a:p>
            <a:r>
              <a:rPr lang="fr-FR" sz="1500" dirty="0">
                <a:latin typeface="+mj-lt"/>
              </a:rPr>
              <a:t>SQL Server</a:t>
            </a:r>
          </a:p>
        </p:txBody>
      </p:sp>
      <p:sp>
        <p:nvSpPr>
          <p:cNvPr id="10" name="TextBox 9"/>
          <p:cNvSpPr txBox="1"/>
          <p:nvPr/>
        </p:nvSpPr>
        <p:spPr>
          <a:xfrm>
            <a:off x="6331751" y="4001394"/>
            <a:ext cx="1502142" cy="502573"/>
          </a:xfrm>
          <a:prstGeom prst="rect">
            <a:avLst/>
          </a:prstGeom>
          <a:noFill/>
        </p:spPr>
        <p:txBody>
          <a:bodyPr wrap="none" rtlCol="0">
            <a:spAutoFit/>
          </a:bodyPr>
          <a:lstStyle/>
          <a:p>
            <a:r>
              <a:rPr lang="fr-FR" sz="1333" dirty="0">
                <a:latin typeface="+mj-lt"/>
              </a:rPr>
              <a:t>Domain Controller</a:t>
            </a:r>
          </a:p>
          <a:p>
            <a:r>
              <a:rPr lang="fr-FR" sz="1333" dirty="0">
                <a:latin typeface="+mj-lt"/>
              </a:rPr>
              <a:t>(Active Directory)</a:t>
            </a:r>
          </a:p>
        </p:txBody>
      </p:sp>
      <p:sp>
        <p:nvSpPr>
          <p:cNvPr id="11" name="TextBox 10"/>
          <p:cNvSpPr txBox="1"/>
          <p:nvPr/>
        </p:nvSpPr>
        <p:spPr>
          <a:xfrm>
            <a:off x="4624563" y="5029125"/>
            <a:ext cx="1551050" cy="297454"/>
          </a:xfrm>
          <a:prstGeom prst="rect">
            <a:avLst/>
          </a:prstGeom>
          <a:noFill/>
        </p:spPr>
        <p:txBody>
          <a:bodyPr wrap="square" rtlCol="0">
            <a:spAutoFit/>
          </a:bodyPr>
          <a:lstStyle/>
          <a:p>
            <a:r>
              <a:rPr lang="fr-FR" sz="1333" dirty="0">
                <a:latin typeface="+mj-lt"/>
              </a:rPr>
              <a:t>Ferme SharePoint</a:t>
            </a:r>
          </a:p>
        </p:txBody>
      </p:sp>
      <p:sp>
        <p:nvSpPr>
          <p:cNvPr id="16" name="TextBox 15"/>
          <p:cNvSpPr txBox="1"/>
          <p:nvPr/>
        </p:nvSpPr>
        <p:spPr>
          <a:xfrm>
            <a:off x="8170242" y="4366773"/>
            <a:ext cx="1577483" cy="348878"/>
          </a:xfrm>
          <a:prstGeom prst="rect">
            <a:avLst/>
          </a:prstGeom>
          <a:noFill/>
        </p:spPr>
        <p:txBody>
          <a:bodyPr wrap="none" rtlCol="0">
            <a:spAutoFit/>
          </a:bodyPr>
          <a:lstStyle/>
          <a:p>
            <a:r>
              <a:rPr lang="fr-FR" sz="1667" dirty="0">
                <a:latin typeface="+mj-lt"/>
              </a:rPr>
              <a:t>Virtual Network</a:t>
            </a:r>
          </a:p>
        </p:txBody>
      </p:sp>
      <p:grpSp>
        <p:nvGrpSpPr>
          <p:cNvPr id="17" name="Group 16"/>
          <p:cNvGrpSpPr/>
          <p:nvPr/>
        </p:nvGrpSpPr>
        <p:grpSpPr bwMode="black">
          <a:xfrm>
            <a:off x="2879798" y="4200485"/>
            <a:ext cx="1057202" cy="802172"/>
            <a:chOff x="7010400" y="2133600"/>
            <a:chExt cx="1379538" cy="1065213"/>
          </a:xfrm>
          <a:solidFill>
            <a:schemeClr val="tx1"/>
          </a:solidFill>
        </p:grpSpPr>
        <p:sp>
          <p:nvSpPr>
            <p:cNvPr id="18" name="Freeform 17"/>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19" name="Freeform 18"/>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20" name="Freeform 19"/>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21" name="Freeform 20"/>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22" name="Freeform 21"/>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23" name="Freeform 22"/>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24" name="Freeform 23"/>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25" name="Freeform 24"/>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26" name="Freeform 25"/>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27" name="Freeform 26"/>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28" name="Freeform 27"/>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29" name="Freeform 28"/>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30" name="Freeform 29"/>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31" name="Freeform 30"/>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32" name="Freeform 31"/>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33" name="Freeform 32"/>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34" name="Freeform 33"/>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35" name="Freeform 34"/>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36" name="Freeform 35"/>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37" name="Freeform 36"/>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38" name="Freeform 37"/>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39" name="Freeform 38"/>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40" name="Freeform 39"/>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41" name="Freeform 40"/>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42" name="Freeform 41"/>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43" name="Freeform 42"/>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44" name="Freeform 43"/>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45" name="Freeform 44"/>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46" name="Freeform 45"/>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47" name="Freeform 46"/>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48" name="Freeform 47"/>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49" name="Freeform 48"/>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50" name="Freeform 49"/>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51" name="Freeform 50"/>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52" name="Freeform 51"/>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53" name="Freeform 52"/>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54" name="Freeform 53"/>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55" name="Freeform 54"/>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56" name="Freeform 55"/>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57" name="Freeform 56"/>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58" name="Freeform 57"/>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59" name="Freeform 58"/>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60" name="Freeform 59"/>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61" name="Freeform 60"/>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62" name="Freeform 61"/>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63" name="Freeform 62"/>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sp>
          <p:nvSpPr>
            <p:cNvPr id="64" name="Freeform 63"/>
            <p:cNvSpPr>
              <a:spLocks noEditPoints="1"/>
            </p:cNvSpPr>
            <p:nvPr/>
          </p:nvSpPr>
          <p:spPr bwMode="black">
            <a:xfrm>
              <a:off x="7108824" y="2208212"/>
              <a:ext cx="1198562"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932651" rtl="0" eaLnBrk="1" latinLnBrk="0" hangingPunct="1">
                <a:defRPr sz="1800" kern="1200">
                  <a:solidFill>
                    <a:schemeClr val="tx1"/>
                  </a:solidFill>
                  <a:latin typeface="+mn-lt"/>
                  <a:ea typeface="+mn-ea"/>
                  <a:cs typeface="+mn-cs"/>
                </a:defRPr>
              </a:lvl1pPr>
              <a:lvl2pPr marL="466325" algn="l" defTabSz="932651" rtl="0" eaLnBrk="1" latinLnBrk="0" hangingPunct="1">
                <a:defRPr sz="1800" kern="1200">
                  <a:solidFill>
                    <a:schemeClr val="tx1"/>
                  </a:solidFill>
                  <a:latin typeface="+mn-lt"/>
                  <a:ea typeface="+mn-ea"/>
                  <a:cs typeface="+mn-cs"/>
                </a:defRPr>
              </a:lvl2pPr>
              <a:lvl3pPr marL="932651" algn="l" defTabSz="932651" rtl="0" eaLnBrk="1" latinLnBrk="0" hangingPunct="1">
                <a:defRPr sz="1800" kern="1200">
                  <a:solidFill>
                    <a:schemeClr val="tx1"/>
                  </a:solidFill>
                  <a:latin typeface="+mn-lt"/>
                  <a:ea typeface="+mn-ea"/>
                  <a:cs typeface="+mn-cs"/>
                </a:defRPr>
              </a:lvl3pPr>
              <a:lvl4pPr marL="1398976" algn="l" defTabSz="932651" rtl="0" eaLnBrk="1" latinLnBrk="0" hangingPunct="1">
                <a:defRPr sz="1800" kern="1200">
                  <a:solidFill>
                    <a:schemeClr val="tx1"/>
                  </a:solidFill>
                  <a:latin typeface="+mn-lt"/>
                  <a:ea typeface="+mn-ea"/>
                  <a:cs typeface="+mn-cs"/>
                </a:defRPr>
              </a:lvl4pPr>
              <a:lvl5pPr marL="1865301" algn="l" defTabSz="932651" rtl="0" eaLnBrk="1" latinLnBrk="0" hangingPunct="1">
                <a:defRPr sz="1800" kern="1200">
                  <a:solidFill>
                    <a:schemeClr val="tx1"/>
                  </a:solidFill>
                  <a:latin typeface="+mn-lt"/>
                  <a:ea typeface="+mn-ea"/>
                  <a:cs typeface="+mn-cs"/>
                </a:defRPr>
              </a:lvl5pPr>
              <a:lvl6pPr marL="2331627" algn="l" defTabSz="932651" rtl="0" eaLnBrk="1" latinLnBrk="0" hangingPunct="1">
                <a:defRPr sz="1800" kern="1200">
                  <a:solidFill>
                    <a:schemeClr val="tx1"/>
                  </a:solidFill>
                  <a:latin typeface="+mn-lt"/>
                  <a:ea typeface="+mn-ea"/>
                  <a:cs typeface="+mn-cs"/>
                </a:defRPr>
              </a:lvl6pPr>
              <a:lvl7pPr marL="2797952" algn="l" defTabSz="932651" rtl="0" eaLnBrk="1" latinLnBrk="0" hangingPunct="1">
                <a:defRPr sz="1800" kern="1200">
                  <a:solidFill>
                    <a:schemeClr val="tx1"/>
                  </a:solidFill>
                  <a:latin typeface="+mn-lt"/>
                  <a:ea typeface="+mn-ea"/>
                  <a:cs typeface="+mn-cs"/>
                </a:defRPr>
              </a:lvl7pPr>
              <a:lvl8pPr marL="3264277" algn="l" defTabSz="932651" rtl="0" eaLnBrk="1" latinLnBrk="0" hangingPunct="1">
                <a:defRPr sz="1800" kern="1200">
                  <a:solidFill>
                    <a:schemeClr val="tx1"/>
                  </a:solidFill>
                  <a:latin typeface="+mn-lt"/>
                  <a:ea typeface="+mn-ea"/>
                  <a:cs typeface="+mn-cs"/>
                </a:defRPr>
              </a:lvl8pPr>
              <a:lvl9pPr marL="3730604" algn="l" defTabSz="932651" rtl="0" eaLnBrk="1" latinLnBrk="0" hangingPunct="1">
                <a:defRPr sz="1800" kern="1200">
                  <a:solidFill>
                    <a:schemeClr val="tx1"/>
                  </a:solidFill>
                  <a:latin typeface="+mn-lt"/>
                  <a:ea typeface="+mn-ea"/>
                  <a:cs typeface="+mn-cs"/>
                </a:defRPr>
              </a:lvl9pPr>
            </a:lstStyle>
            <a:p>
              <a:pPr defTabSz="1243364"/>
              <a:endParaRPr lang="en-US" sz="1600">
                <a:solidFill>
                  <a:srgbClr val="505050"/>
                </a:solidFill>
              </a:endParaRPr>
            </a:p>
          </p:txBody>
        </p:sp>
      </p:grpSp>
      <p:sp>
        <p:nvSpPr>
          <p:cNvPr id="65" name="TextBox 64"/>
          <p:cNvSpPr txBox="1"/>
          <p:nvPr/>
        </p:nvSpPr>
        <p:spPr>
          <a:xfrm>
            <a:off x="2464928" y="5044734"/>
            <a:ext cx="1783950" cy="297454"/>
          </a:xfrm>
          <a:prstGeom prst="rect">
            <a:avLst/>
          </a:prstGeom>
          <a:noFill/>
        </p:spPr>
        <p:txBody>
          <a:bodyPr wrap="none" rtlCol="0">
            <a:spAutoFit/>
          </a:bodyPr>
          <a:lstStyle/>
          <a:p>
            <a:r>
              <a:rPr lang="fr-FR" sz="1333" dirty="0">
                <a:latin typeface="+mj-lt"/>
              </a:rPr>
              <a:t>Points de terminaisons</a:t>
            </a:r>
          </a:p>
        </p:txBody>
      </p:sp>
      <p:cxnSp>
        <p:nvCxnSpPr>
          <p:cNvPr id="66" name="Straight Connector 65"/>
          <p:cNvCxnSpPr/>
          <p:nvPr/>
        </p:nvCxnSpPr>
        <p:spPr>
          <a:xfrm flipV="1">
            <a:off x="8636000" y="3628369"/>
            <a:ext cx="2474323" cy="221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9360363" y="4293096"/>
            <a:ext cx="134414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908548" y="3717032"/>
            <a:ext cx="2117706" cy="502766"/>
          </a:xfrm>
          <a:prstGeom prst="rect">
            <a:avLst/>
          </a:prstGeom>
          <a:solidFill>
            <a:schemeClr val="bg1"/>
          </a:solidFill>
          <a:ln>
            <a:solidFill>
              <a:schemeClr val="bg1"/>
            </a:solidFill>
          </a:ln>
        </p:spPr>
        <p:txBody>
          <a:bodyPr wrap="square" rtlCol="0">
            <a:spAutoFit/>
          </a:bodyPr>
          <a:lstStyle/>
          <a:p>
            <a:r>
              <a:rPr lang="fr-FR" sz="2667" dirty="0">
                <a:solidFill>
                  <a:schemeClr val="accent1"/>
                </a:solidFill>
                <a:latin typeface="+mj-lt"/>
              </a:rPr>
              <a:t>Tunnel VPN</a:t>
            </a:r>
          </a:p>
        </p:txBody>
      </p:sp>
      <p:sp>
        <p:nvSpPr>
          <p:cNvPr id="69" name="Cloud 68"/>
          <p:cNvSpPr/>
          <p:nvPr/>
        </p:nvSpPr>
        <p:spPr bwMode="auto">
          <a:xfrm>
            <a:off x="3312290" y="3064929"/>
            <a:ext cx="6149211" cy="3113092"/>
          </a:xfrm>
          <a:prstGeom prst="cloud">
            <a:avLst/>
          </a:prstGeom>
          <a:no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1088717" fontAlgn="base">
              <a:spcBef>
                <a:spcPct val="0"/>
              </a:spcBef>
              <a:spcAft>
                <a:spcPct val="0"/>
              </a:spcAft>
            </a:pPr>
            <a:endParaRPr lang="fr-FR" sz="2083">
              <a:latin typeface="Segoe UI" pitchFamily="34" charset="0"/>
              <a:cs typeface="Arial" charset="0"/>
            </a:endParaRPr>
          </a:p>
        </p:txBody>
      </p:sp>
      <p:pic>
        <p:nvPicPr>
          <p:cNvPr id="70" name="Content Placeholder 9"/>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bwMode="auto">
          <a:xfrm>
            <a:off x="5103371" y="3873500"/>
            <a:ext cx="865629" cy="123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Content Placeholder 5"/>
          <p:cNvPicPr>
            <a:picLocks noChangeAspect="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10790828" y="2321893"/>
            <a:ext cx="983669" cy="120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Content Placeholder 5"/>
          <p:cNvPicPr>
            <a:picLocks noChangeAspect="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10837979" y="3596399"/>
            <a:ext cx="983669" cy="120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Content Placeholder 5"/>
          <p:cNvPicPr>
            <a:picLocks noChangeAspect="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10889529" y="4917109"/>
            <a:ext cx="983669" cy="120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Rounded Rectangle 75"/>
          <p:cNvSpPr/>
          <p:nvPr/>
        </p:nvSpPr>
        <p:spPr bwMode="auto">
          <a:xfrm>
            <a:off x="2423344" y="2921000"/>
            <a:ext cx="5717122" cy="3365500"/>
          </a:xfrm>
          <a:prstGeom prst="roundRect">
            <a:avLst/>
          </a:prstGeom>
          <a:noFill/>
          <a:ln w="31750" cap="flat" cmpd="sng" algn="ctr">
            <a:solidFill>
              <a:srgbClr val="FF0000"/>
            </a:solidFill>
            <a:prstDash val="dash"/>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1088717" fontAlgn="base">
              <a:spcBef>
                <a:spcPct val="0"/>
              </a:spcBef>
              <a:spcAft>
                <a:spcPct val="0"/>
              </a:spcAft>
            </a:pPr>
            <a:endParaRPr lang="fr-FR" sz="2083">
              <a:latin typeface="Segoe UI" pitchFamily="34" charset="0"/>
              <a:cs typeface="Arial" charset="0"/>
            </a:endParaRPr>
          </a:p>
        </p:txBody>
      </p:sp>
      <p:sp>
        <p:nvSpPr>
          <p:cNvPr id="77" name="Line Callout 1 (Border and Accent Bar) 76"/>
          <p:cNvSpPr/>
          <p:nvPr/>
        </p:nvSpPr>
        <p:spPr bwMode="auto">
          <a:xfrm>
            <a:off x="151049" y="4375261"/>
            <a:ext cx="1904761" cy="991785"/>
          </a:xfrm>
          <a:prstGeom prst="accentBorderCallout1">
            <a:avLst>
              <a:gd name="adj1" fmla="val 57739"/>
              <a:gd name="adj2" fmla="val 102726"/>
              <a:gd name="adj3" fmla="val 25348"/>
              <a:gd name="adj4" fmla="val 118701"/>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76200" tIns="38100" rIns="76200" bIns="38100" numCol="1" rtlCol="0" anchor="t" anchorCtr="0" compatLnSpc="1">
            <a:prstTxWarp prst="textNoShape">
              <a:avLst/>
            </a:prstTxWarp>
          </a:bodyPr>
          <a:lstStyle/>
          <a:p>
            <a:pPr defTabSz="1088717" fontAlgn="base">
              <a:spcBef>
                <a:spcPct val="0"/>
              </a:spcBef>
              <a:spcAft>
                <a:spcPct val="0"/>
              </a:spcAft>
            </a:pPr>
            <a:r>
              <a:rPr lang="fr-FR" sz="2083" dirty="0">
                <a:solidFill>
                  <a:schemeClr val="tx1"/>
                </a:solidFill>
                <a:latin typeface="Segoe UI" pitchFamily="34" charset="0"/>
                <a:cs typeface="Arial" charset="0"/>
              </a:rPr>
              <a:t>Déploiement par script </a:t>
            </a:r>
            <a:r>
              <a:rPr lang="fr-FR" sz="2083" dirty="0" err="1">
                <a:solidFill>
                  <a:schemeClr val="tx1"/>
                </a:solidFill>
                <a:latin typeface="Segoe UI" pitchFamily="34" charset="0"/>
                <a:cs typeface="Arial" charset="0"/>
              </a:rPr>
              <a:t>PowerShell</a:t>
            </a:r>
            <a:endParaRPr lang="fr-FR" sz="2083" dirty="0">
              <a:solidFill>
                <a:schemeClr val="tx1"/>
              </a:solidFill>
              <a:latin typeface="Segoe UI" pitchFamily="34" charset="0"/>
              <a:cs typeface="Arial" charset="0"/>
            </a:endParaRPr>
          </a:p>
        </p:txBody>
      </p:sp>
    </p:spTree>
    <p:extLst>
      <p:ext uri="{BB962C8B-B14F-4D97-AF65-F5344CB8AC3E}">
        <p14:creationId xmlns:p14="http://schemas.microsoft.com/office/powerpoint/2010/main" val="1386283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fr-FR" dirty="0" smtClean="0"/>
              <a:t>Bi hybride : Power BI</a:t>
            </a:r>
            <a:endParaRPr lang="fr-FR" dirty="0"/>
          </a:p>
        </p:txBody>
      </p:sp>
    </p:spTree>
    <p:extLst>
      <p:ext uri="{BB962C8B-B14F-4D97-AF65-F5344CB8AC3E}">
        <p14:creationId xmlns:p14="http://schemas.microsoft.com/office/powerpoint/2010/main" val="4093595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274" y="165439"/>
            <a:ext cx="11247040" cy="657556"/>
          </a:xfrm>
        </p:spPr>
        <p:txBody>
          <a:bodyPr/>
          <a:lstStyle/>
          <a:p>
            <a:r>
              <a:rPr lang="fr-FR" b="1" dirty="0" smtClean="0"/>
              <a:t>Merci à nos sponsors</a:t>
            </a:r>
            <a:endParaRPr lang="fr-FR" b="1" dirty="0"/>
          </a:p>
        </p:txBody>
      </p:sp>
      <p:pic>
        <p:nvPicPr>
          <p:cNvPr id="3" name="Picture 2"/>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51874" y="822995"/>
            <a:ext cx="9718589" cy="5214580"/>
          </a:xfrm>
          <a:prstGeom prst="rect">
            <a:avLst/>
          </a:prstGeom>
        </p:spPr>
      </p:pic>
    </p:spTree>
    <p:extLst>
      <p:ext uri="{BB962C8B-B14F-4D97-AF65-F5344CB8AC3E}">
        <p14:creationId xmlns:p14="http://schemas.microsoft.com/office/powerpoint/2010/main" val="10592304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18534" y="2360198"/>
            <a:ext cx="4287719" cy="2380676"/>
          </a:xfrm>
          <a:prstGeom prst="rect">
            <a:avLst/>
          </a:prstGeom>
        </p:spPr>
      </p:pic>
      <p:pic>
        <p:nvPicPr>
          <p:cNvPr id="57" name="Picture 56"/>
          <p:cNvPicPr>
            <a:picLocks noChangeAspect="1"/>
          </p:cNvPicPr>
          <p:nvPr/>
        </p:nvPicPr>
        <p:blipFill rotWithShape="1">
          <a:blip r:embed="rId6" cstate="screen">
            <a:extLst>
              <a:ext uri="{28A0092B-C50C-407E-A947-70E740481C1C}">
                <a14:useLocalDpi xmlns:a14="http://schemas.microsoft.com/office/drawing/2010/main"/>
              </a:ext>
            </a:extLst>
          </a:blip>
          <a:srcRect t="-21416"/>
          <a:stretch/>
        </p:blipFill>
        <p:spPr>
          <a:xfrm>
            <a:off x="1530599" y="2352962"/>
            <a:ext cx="4283896" cy="2387912"/>
          </a:xfrm>
          <a:prstGeom prst="rect">
            <a:avLst/>
          </a:prstGeom>
        </p:spPr>
      </p:pic>
      <p:sp>
        <p:nvSpPr>
          <p:cNvPr id="2" name="Title 1"/>
          <p:cNvSpPr>
            <a:spLocks noGrp="1"/>
          </p:cNvSpPr>
          <p:nvPr>
            <p:ph type="title"/>
          </p:nvPr>
        </p:nvSpPr>
        <p:spPr>
          <a:noFill/>
          <a:ln w="9525">
            <a:noFill/>
            <a:miter lim="800000"/>
            <a:headEnd/>
            <a:tailEnd/>
          </a:ln>
        </p:spPr>
        <p:txBody>
          <a:bodyPr vert="horz" wrap="square" lIns="108829" tIns="54415" rIns="108829" bIns="54415" numCol="1" anchor="t" anchorCtr="0" compatLnSpc="1">
            <a:prstTxWarp prst="textNoShape">
              <a:avLst/>
            </a:prstTxWarp>
          </a:bodyPr>
          <a:lstStyle/>
          <a:p>
            <a:r>
              <a:rPr lang="fr-FR" sz="3733" dirty="0"/>
              <a:t>Microsoft Power BI pour Office 365</a:t>
            </a:r>
            <a:br>
              <a:rPr lang="fr-FR" sz="3733" dirty="0"/>
            </a:br>
            <a:endParaRPr lang="fr-FR" sz="3733" dirty="0"/>
          </a:p>
        </p:txBody>
      </p:sp>
      <p:sp>
        <p:nvSpPr>
          <p:cNvPr id="43" name="Rectangle 42"/>
          <p:cNvSpPr/>
          <p:nvPr/>
        </p:nvSpPr>
        <p:spPr bwMode="auto">
          <a:xfrm>
            <a:off x="7207770" y="2352962"/>
            <a:ext cx="4306390" cy="832668"/>
          </a:xfrm>
          <a:prstGeom prst="rect">
            <a:avLst/>
          </a:prstGeom>
          <a:solidFill>
            <a:srgbClr val="FF8C00"/>
          </a:solidFill>
          <a:ln w="38100" cap="flat" cmpd="sng" algn="ctr">
            <a:noFill/>
            <a:prstDash val="solid"/>
            <a:headEnd type="none" w="med" len="med"/>
            <a:tailEnd type="none" w="med" len="med"/>
          </a:ln>
          <a:effectLst/>
        </p:spPr>
        <p:txBody>
          <a:bodyPr vert="horz" wrap="square" lIns="89643" tIns="89643" rIns="89643" bIns="89643" numCol="1" rtlCol="0" anchor="ctr" anchorCtr="0" compatLnSpc="1">
            <a:prstTxWarp prst="textNoShape">
              <a:avLst/>
            </a:prstTxWarp>
          </a:bodyPr>
          <a:lstStyle/>
          <a:p>
            <a:pPr algn="ctr" defTabSz="913918">
              <a:lnSpc>
                <a:spcPct val="90000"/>
              </a:lnSpc>
              <a:defRPr/>
            </a:pPr>
            <a:r>
              <a:rPr lang="fr-FR" sz="2667" kern="0" spc="-40" dirty="0">
                <a:gradFill>
                  <a:gsLst>
                    <a:gs pos="0">
                      <a:srgbClr val="FFFFFF"/>
                    </a:gs>
                    <a:gs pos="100000">
                      <a:srgbClr val="FFFFFF"/>
                    </a:gs>
                  </a:gsLst>
                  <a:lin ang="5400000" scaled="0"/>
                </a:gradFill>
                <a:latin typeface="Segoe UI Light" pitchFamily="34" charset="0"/>
              </a:rPr>
              <a:t>Collaboration via Office 365</a:t>
            </a:r>
          </a:p>
        </p:txBody>
      </p:sp>
      <p:sp>
        <p:nvSpPr>
          <p:cNvPr id="45" name="Rectangle 44"/>
          <p:cNvSpPr/>
          <p:nvPr/>
        </p:nvSpPr>
        <p:spPr bwMode="auto">
          <a:xfrm>
            <a:off x="1524001" y="2352961"/>
            <a:ext cx="4302839" cy="832668"/>
          </a:xfrm>
          <a:prstGeom prst="rect">
            <a:avLst/>
          </a:prstGeom>
          <a:solidFill>
            <a:schemeClr val="accent2"/>
          </a:solidFill>
          <a:ln w="38100" cap="flat" cmpd="sng" algn="ctr">
            <a:noFill/>
            <a:prstDash val="solid"/>
            <a:headEnd type="none" w="med" len="med"/>
            <a:tailEnd type="none" w="med" len="med"/>
          </a:ln>
          <a:effectLst/>
        </p:spPr>
        <p:txBody>
          <a:bodyPr vert="horz" wrap="square" lIns="89643" tIns="89643" rIns="89643" bIns="137141" numCol="1" rtlCol="0" anchor="ctr" anchorCtr="0" compatLnSpc="1">
            <a:prstTxWarp prst="textNoShape">
              <a:avLst/>
            </a:prstTxWarp>
          </a:bodyPr>
          <a:lstStyle/>
          <a:p>
            <a:pPr algn="ctr" defTabSz="913918">
              <a:lnSpc>
                <a:spcPct val="90000"/>
              </a:lnSpc>
              <a:defRPr/>
            </a:pPr>
            <a:r>
              <a:rPr lang="fr-FR" sz="2667" kern="0" spc="-40" dirty="0">
                <a:gradFill>
                  <a:gsLst>
                    <a:gs pos="0">
                      <a:srgbClr val="FFFFFF"/>
                    </a:gs>
                    <a:gs pos="100000">
                      <a:srgbClr val="FFFFFF"/>
                    </a:gs>
                  </a:gsLst>
                  <a:lin ang="5400000" scaled="0"/>
                </a:gradFill>
                <a:latin typeface="Segoe UI Light" pitchFamily="34" charset="0"/>
              </a:rPr>
              <a:t>Analyses via Excel</a:t>
            </a:r>
            <a:endParaRPr lang="fr-FR" sz="3000" kern="0" spc="-40" dirty="0">
              <a:gradFill>
                <a:gsLst>
                  <a:gs pos="0">
                    <a:srgbClr val="FFFFFF"/>
                  </a:gs>
                  <a:gs pos="100000">
                    <a:srgbClr val="FFFFFF"/>
                  </a:gs>
                </a:gsLst>
                <a:lin ang="5400000" scaled="0"/>
              </a:gradFill>
              <a:latin typeface="Segoe UI Light" pitchFamily="34" charset="0"/>
            </a:endParaRPr>
          </a:p>
        </p:txBody>
      </p:sp>
      <p:sp>
        <p:nvSpPr>
          <p:cNvPr id="37" name="Rectangle 36"/>
          <p:cNvSpPr/>
          <p:nvPr/>
        </p:nvSpPr>
        <p:spPr bwMode="auto">
          <a:xfrm>
            <a:off x="2998861" y="4878363"/>
            <a:ext cx="1344638" cy="1344638"/>
          </a:xfrm>
          <a:prstGeom prst="rect">
            <a:avLst/>
          </a:prstGeom>
          <a:solidFill>
            <a:schemeClr val="accent2"/>
          </a:solidFill>
          <a:ln w="38100" cap="flat" cmpd="sng" algn="ctr">
            <a:noFill/>
            <a:prstDash val="solid"/>
            <a:headEnd type="none" w="med" len="med"/>
            <a:tailEnd type="none" w="med" len="med"/>
          </a:ln>
          <a:effectLst/>
        </p:spPr>
        <p:txBody>
          <a:bodyPr vert="horz" wrap="square" lIns="91423" tIns="89643" rIns="91423" bIns="89643" numCol="1" rtlCol="0" anchor="t" anchorCtr="0" compatLnSpc="1">
            <a:prstTxWarp prst="textNoShape">
              <a:avLst/>
            </a:prstTxWarp>
          </a:bodyPr>
          <a:lstStyle/>
          <a:p>
            <a:pPr algn="ctr" defTabSz="913918">
              <a:lnSpc>
                <a:spcPct val="90000"/>
              </a:lnSpc>
            </a:pPr>
            <a:r>
              <a:rPr lang="fr-FR" sz="2000" kern="0" dirty="0">
                <a:solidFill>
                  <a:srgbClr val="FFFFFF"/>
                </a:solidFill>
                <a:ea typeface="Segoe UI" pitchFamily="34" charset="0"/>
                <a:cs typeface="Segoe UI" pitchFamily="34" charset="0"/>
              </a:rPr>
              <a:t>Analyser</a:t>
            </a:r>
            <a:endParaRPr lang="fr-FR" sz="2667" kern="0" dirty="0">
              <a:solidFill>
                <a:srgbClr val="FFFFFF"/>
              </a:solidFill>
              <a:ea typeface="Segoe UI" pitchFamily="34" charset="0"/>
              <a:cs typeface="Segoe UI" pitchFamily="34" charset="0"/>
            </a:endParaRPr>
          </a:p>
        </p:txBody>
      </p:sp>
      <p:grpSp>
        <p:nvGrpSpPr>
          <p:cNvPr id="30" name="Group 29"/>
          <p:cNvGrpSpPr/>
          <p:nvPr/>
        </p:nvGrpSpPr>
        <p:grpSpPr>
          <a:xfrm flipH="1">
            <a:off x="3369776" y="5313130"/>
            <a:ext cx="519363" cy="719313"/>
            <a:chOff x="1539997" y="3645051"/>
            <a:chExt cx="800271" cy="1108369"/>
          </a:xfrm>
          <a:solidFill>
            <a:schemeClr val="bg1"/>
          </a:solidFill>
        </p:grpSpPr>
        <p:sp>
          <p:nvSpPr>
            <p:cNvPr id="31" name="Rectangle 24"/>
            <p:cNvSpPr/>
            <p:nvPr/>
          </p:nvSpPr>
          <p:spPr>
            <a:xfrm>
              <a:off x="1539997" y="3645051"/>
              <a:ext cx="800271" cy="1108369"/>
            </a:xfrm>
            <a:custGeom>
              <a:avLst/>
              <a:gdLst/>
              <a:ahLst/>
              <a:cxnLst/>
              <a:rect l="l" t="t" r="r" b="b"/>
              <a:pathLst>
                <a:path w="1518158" h="2102639">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fr-FR" sz="1765" dirty="0">
                <a:solidFill>
                  <a:srgbClr val="FFFFFF"/>
                </a:solidFill>
              </a:endParaRPr>
            </a:p>
          </p:txBody>
        </p:sp>
        <p:sp>
          <p:nvSpPr>
            <p:cNvPr id="33" name="Freeform 32"/>
            <p:cNvSpPr>
              <a:spLocks noEditPoints="1"/>
            </p:cNvSpPr>
            <p:nvPr/>
          </p:nvSpPr>
          <p:spPr bwMode="black">
            <a:xfrm rot="17995606">
              <a:off x="1607408" y="3764955"/>
              <a:ext cx="429800" cy="337492"/>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3" tIns="44821" rIns="89643" bIns="44821"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fr-FR" sz="1568" dirty="0">
                <a:ln>
                  <a:solidFill>
                    <a:srgbClr val="505050">
                      <a:alpha val="0"/>
                    </a:srgbClr>
                  </a:solidFill>
                </a:ln>
                <a:solidFill>
                  <a:srgbClr val="505050"/>
                </a:solidFill>
              </a:endParaRPr>
            </a:p>
          </p:txBody>
        </p:sp>
      </p:grpSp>
      <p:sp>
        <p:nvSpPr>
          <p:cNvPr id="44" name="Rectangle 43"/>
          <p:cNvSpPr/>
          <p:nvPr/>
        </p:nvSpPr>
        <p:spPr bwMode="auto">
          <a:xfrm>
            <a:off x="4479224" y="4878363"/>
            <a:ext cx="1344638" cy="1344638"/>
          </a:xfrm>
          <a:prstGeom prst="rect">
            <a:avLst/>
          </a:prstGeom>
          <a:solidFill>
            <a:schemeClr val="accent2"/>
          </a:solidFill>
          <a:ln w="38100" cap="flat" cmpd="sng" algn="ctr">
            <a:noFill/>
            <a:prstDash val="solid"/>
            <a:headEnd type="none" w="med" len="med"/>
            <a:tailEnd type="none" w="med" len="med"/>
          </a:ln>
          <a:effectLst/>
        </p:spPr>
        <p:txBody>
          <a:bodyPr vert="horz" wrap="square" lIns="91423" tIns="89643" rIns="91423" bIns="89643" numCol="1" rtlCol="0" anchor="t" anchorCtr="0" compatLnSpc="1">
            <a:prstTxWarp prst="textNoShape">
              <a:avLst/>
            </a:prstTxWarp>
          </a:bodyPr>
          <a:lstStyle/>
          <a:p>
            <a:pPr algn="ctr" defTabSz="913918">
              <a:lnSpc>
                <a:spcPct val="90000"/>
              </a:lnSpc>
            </a:pPr>
            <a:r>
              <a:rPr lang="fr-FR" sz="2000" kern="0" dirty="0">
                <a:solidFill>
                  <a:srgbClr val="FFFFFF"/>
                </a:solidFill>
                <a:ea typeface="Segoe UI" pitchFamily="34" charset="0"/>
                <a:cs typeface="Segoe UI" pitchFamily="34" charset="0"/>
              </a:rPr>
              <a:t>Visualiser</a:t>
            </a:r>
          </a:p>
        </p:txBody>
      </p:sp>
      <p:sp>
        <p:nvSpPr>
          <p:cNvPr id="34" name="Freeform 33"/>
          <p:cNvSpPr/>
          <p:nvPr>
            <p:custDataLst>
              <p:tags r:id="rId1"/>
            </p:custDataLst>
          </p:nvPr>
        </p:nvSpPr>
        <p:spPr>
          <a:xfrm>
            <a:off x="4806985" y="5304759"/>
            <a:ext cx="682741" cy="688138"/>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bg1"/>
          </a:solidFill>
          <a:ln w="19050" cap="flat" cmpd="sng" algn="ctr">
            <a:noFill/>
            <a:prstDash val="solid"/>
          </a:ln>
          <a:effectLst/>
        </p:spPr>
        <p:txBody>
          <a:bodyPr rtlCol="0" anchor="ctr"/>
          <a:lstStyle/>
          <a:p>
            <a:pPr algn="ctr" defTabSz="896381">
              <a:defRPr/>
            </a:pPr>
            <a:endParaRPr lang="fr-FR" sz="2549" kern="0" dirty="0">
              <a:solidFill>
                <a:sysClr val="window" lastClr="FFFFFF"/>
              </a:solidFill>
              <a:latin typeface="Arial"/>
            </a:endParaRPr>
          </a:p>
        </p:txBody>
      </p:sp>
      <p:sp>
        <p:nvSpPr>
          <p:cNvPr id="47" name="Rectangle 46"/>
          <p:cNvSpPr/>
          <p:nvPr/>
        </p:nvSpPr>
        <p:spPr bwMode="auto">
          <a:xfrm>
            <a:off x="7216489" y="4878363"/>
            <a:ext cx="1344638" cy="1344638"/>
          </a:xfrm>
          <a:prstGeom prst="rect">
            <a:avLst/>
          </a:prstGeom>
          <a:solidFill>
            <a:srgbClr val="FF8C00"/>
          </a:solidFill>
          <a:ln w="38100" cap="flat" cmpd="sng" algn="ctr">
            <a:noFill/>
            <a:prstDash val="solid"/>
            <a:headEnd type="none" w="med" len="med"/>
            <a:tailEnd type="none" w="med" len="med"/>
          </a:ln>
          <a:effectLst/>
        </p:spPr>
        <p:txBody>
          <a:bodyPr vert="horz" wrap="square" lIns="91423" tIns="89643" rIns="91423" bIns="89643" numCol="1" rtlCol="0" anchor="t" anchorCtr="0" compatLnSpc="1">
            <a:prstTxWarp prst="textNoShape">
              <a:avLst/>
            </a:prstTxWarp>
          </a:bodyPr>
          <a:lstStyle/>
          <a:p>
            <a:pPr algn="ctr" defTabSz="913918">
              <a:lnSpc>
                <a:spcPct val="90000"/>
              </a:lnSpc>
            </a:pPr>
            <a:r>
              <a:rPr lang="fr-FR" sz="2000" kern="0" dirty="0">
                <a:solidFill>
                  <a:srgbClr val="FFFFFF"/>
                </a:solidFill>
                <a:ea typeface="Segoe UI" pitchFamily="34" charset="0"/>
                <a:cs typeface="Segoe UI" pitchFamily="34" charset="0"/>
              </a:rPr>
              <a:t>Partager</a:t>
            </a:r>
            <a:endParaRPr lang="fr-FR" sz="2549" kern="0" dirty="0">
              <a:solidFill>
                <a:srgbClr val="FFFFFF"/>
              </a:solidFill>
              <a:ea typeface="Segoe UI" pitchFamily="34" charset="0"/>
              <a:cs typeface="Segoe UI" pitchFamily="34" charset="0"/>
            </a:endParaRPr>
          </a:p>
        </p:txBody>
      </p:sp>
      <p:sp>
        <p:nvSpPr>
          <p:cNvPr id="35" name="Freeform 34"/>
          <p:cNvSpPr>
            <a:spLocks/>
          </p:cNvSpPr>
          <p:nvPr/>
        </p:nvSpPr>
        <p:spPr bwMode="auto">
          <a:xfrm>
            <a:off x="7478199" y="5347127"/>
            <a:ext cx="830519" cy="579158"/>
          </a:xfrm>
          <a:custGeom>
            <a:avLst/>
            <a:gdLst/>
            <a:ahLst/>
            <a:cxnLst/>
            <a:rect l="l" t="t" r="r" b="b"/>
            <a:pathLst>
              <a:path w="1822529" h="1109555">
                <a:moveTo>
                  <a:pt x="341442" y="686899"/>
                </a:moveTo>
                <a:cubicBezTo>
                  <a:pt x="376723" y="679869"/>
                  <a:pt x="419060" y="707989"/>
                  <a:pt x="433172" y="750169"/>
                </a:cubicBezTo>
                <a:cubicBezTo>
                  <a:pt x="440228" y="715019"/>
                  <a:pt x="482565" y="693929"/>
                  <a:pt x="517846" y="700959"/>
                </a:cubicBezTo>
                <a:cubicBezTo>
                  <a:pt x="553127" y="707989"/>
                  <a:pt x="581351" y="743139"/>
                  <a:pt x="581351" y="778289"/>
                </a:cubicBezTo>
                <a:cubicBezTo>
                  <a:pt x="581351" y="778283"/>
                  <a:pt x="581351" y="778218"/>
                  <a:pt x="581351" y="777410"/>
                </a:cubicBezTo>
                <a:lnTo>
                  <a:pt x="581351" y="771259"/>
                </a:lnTo>
                <a:cubicBezTo>
                  <a:pt x="588407" y="729079"/>
                  <a:pt x="630744" y="707989"/>
                  <a:pt x="673081" y="715019"/>
                </a:cubicBezTo>
                <a:cubicBezTo>
                  <a:pt x="715418" y="722049"/>
                  <a:pt x="743643" y="764229"/>
                  <a:pt x="729530" y="806408"/>
                </a:cubicBezTo>
                <a:cubicBezTo>
                  <a:pt x="729528" y="806422"/>
                  <a:pt x="729410" y="807248"/>
                  <a:pt x="722474" y="855618"/>
                </a:cubicBezTo>
                <a:cubicBezTo>
                  <a:pt x="736586" y="827498"/>
                  <a:pt x="771867" y="813438"/>
                  <a:pt x="807148" y="820468"/>
                </a:cubicBezTo>
                <a:cubicBezTo>
                  <a:pt x="842429" y="827498"/>
                  <a:pt x="870653" y="869678"/>
                  <a:pt x="863597" y="911858"/>
                </a:cubicBezTo>
                <a:cubicBezTo>
                  <a:pt x="863595" y="911868"/>
                  <a:pt x="863334" y="912973"/>
                  <a:pt x="835372" y="1031367"/>
                </a:cubicBezTo>
                <a:cubicBezTo>
                  <a:pt x="821260" y="1073546"/>
                  <a:pt x="785979" y="1094636"/>
                  <a:pt x="750699" y="1094636"/>
                </a:cubicBezTo>
                <a:lnTo>
                  <a:pt x="744602" y="1094636"/>
                </a:lnTo>
                <a:cubicBezTo>
                  <a:pt x="701306" y="1080576"/>
                  <a:pt x="680137" y="1045427"/>
                  <a:pt x="680137" y="1010277"/>
                </a:cubicBezTo>
                <a:cubicBezTo>
                  <a:pt x="666025" y="1031367"/>
                  <a:pt x="637800" y="1045427"/>
                  <a:pt x="609576" y="1045427"/>
                </a:cubicBezTo>
                <a:lnTo>
                  <a:pt x="603479" y="1045427"/>
                </a:lnTo>
                <a:cubicBezTo>
                  <a:pt x="560183" y="1031367"/>
                  <a:pt x="531958" y="989187"/>
                  <a:pt x="539014" y="954037"/>
                </a:cubicBezTo>
                <a:cubicBezTo>
                  <a:pt x="539018" y="954033"/>
                  <a:pt x="539072" y="953980"/>
                  <a:pt x="539896" y="953158"/>
                </a:cubicBezTo>
                <a:lnTo>
                  <a:pt x="546071" y="947007"/>
                </a:lnTo>
                <a:cubicBezTo>
                  <a:pt x="524902" y="968097"/>
                  <a:pt x="496678" y="982157"/>
                  <a:pt x="468453" y="982157"/>
                </a:cubicBezTo>
                <a:cubicBezTo>
                  <a:pt x="468446" y="982157"/>
                  <a:pt x="468376" y="982157"/>
                  <a:pt x="467571" y="982157"/>
                </a:cubicBezTo>
                <a:lnTo>
                  <a:pt x="461397" y="982157"/>
                </a:lnTo>
                <a:cubicBezTo>
                  <a:pt x="433172" y="975127"/>
                  <a:pt x="412004" y="954037"/>
                  <a:pt x="404948" y="925917"/>
                </a:cubicBezTo>
                <a:cubicBezTo>
                  <a:pt x="397892" y="932947"/>
                  <a:pt x="397892" y="932947"/>
                  <a:pt x="390835" y="932947"/>
                </a:cubicBezTo>
                <a:cubicBezTo>
                  <a:pt x="383779" y="932947"/>
                  <a:pt x="376723" y="932947"/>
                  <a:pt x="369667" y="932947"/>
                </a:cubicBezTo>
                <a:cubicBezTo>
                  <a:pt x="334386" y="932947"/>
                  <a:pt x="306162" y="904828"/>
                  <a:pt x="299106" y="876708"/>
                </a:cubicBezTo>
                <a:cubicBezTo>
                  <a:pt x="299102" y="876692"/>
                  <a:pt x="298837" y="875458"/>
                  <a:pt x="277937" y="778289"/>
                </a:cubicBezTo>
                <a:cubicBezTo>
                  <a:pt x="270881" y="736109"/>
                  <a:pt x="299106" y="700959"/>
                  <a:pt x="341442" y="686899"/>
                </a:cubicBezTo>
                <a:close/>
                <a:moveTo>
                  <a:pt x="362511" y="142762"/>
                </a:moveTo>
                <a:cubicBezTo>
                  <a:pt x="362554" y="142762"/>
                  <a:pt x="390795" y="142762"/>
                  <a:pt x="433141" y="142762"/>
                </a:cubicBezTo>
                <a:cubicBezTo>
                  <a:pt x="404889" y="170990"/>
                  <a:pt x="383700" y="206274"/>
                  <a:pt x="383700" y="241559"/>
                </a:cubicBezTo>
                <a:cubicBezTo>
                  <a:pt x="376637" y="276843"/>
                  <a:pt x="383700" y="305071"/>
                  <a:pt x="397826" y="333298"/>
                </a:cubicBezTo>
                <a:cubicBezTo>
                  <a:pt x="426078" y="382696"/>
                  <a:pt x="468457" y="410924"/>
                  <a:pt x="517898" y="410924"/>
                </a:cubicBezTo>
                <a:cubicBezTo>
                  <a:pt x="546150" y="417981"/>
                  <a:pt x="581465" y="410924"/>
                  <a:pt x="609717" y="396810"/>
                </a:cubicBezTo>
                <a:cubicBezTo>
                  <a:pt x="609726" y="396804"/>
                  <a:pt x="610149" y="396523"/>
                  <a:pt x="630907" y="382696"/>
                </a:cubicBezTo>
                <a:cubicBezTo>
                  <a:pt x="630927" y="382685"/>
                  <a:pt x="632883" y="381599"/>
                  <a:pt x="821609" y="276843"/>
                </a:cubicBezTo>
                <a:cubicBezTo>
                  <a:pt x="821623" y="276849"/>
                  <a:pt x="822935" y="277432"/>
                  <a:pt x="948744" y="333298"/>
                </a:cubicBezTo>
                <a:cubicBezTo>
                  <a:pt x="948758" y="333309"/>
                  <a:pt x="951606" y="335362"/>
                  <a:pt x="1506724" y="735540"/>
                </a:cubicBezTo>
                <a:cubicBezTo>
                  <a:pt x="1534976" y="756711"/>
                  <a:pt x="1542039" y="806109"/>
                  <a:pt x="1520850" y="841394"/>
                </a:cubicBezTo>
                <a:cubicBezTo>
                  <a:pt x="1506724" y="862564"/>
                  <a:pt x="1485535" y="876678"/>
                  <a:pt x="1457283" y="876678"/>
                </a:cubicBezTo>
                <a:cubicBezTo>
                  <a:pt x="1457268" y="876667"/>
                  <a:pt x="1455327" y="875252"/>
                  <a:pt x="1195950" y="686142"/>
                </a:cubicBezTo>
                <a:cubicBezTo>
                  <a:pt x="1188887" y="679085"/>
                  <a:pt x="1181824" y="686142"/>
                  <a:pt x="1174761" y="693199"/>
                </a:cubicBezTo>
                <a:cubicBezTo>
                  <a:pt x="1174761" y="700256"/>
                  <a:pt x="1174761" y="707313"/>
                  <a:pt x="1181824" y="714370"/>
                </a:cubicBezTo>
                <a:cubicBezTo>
                  <a:pt x="1181837" y="714379"/>
                  <a:pt x="1183505" y="715545"/>
                  <a:pt x="1393715" y="862564"/>
                </a:cubicBezTo>
                <a:cubicBezTo>
                  <a:pt x="1393715" y="883735"/>
                  <a:pt x="1393715" y="904906"/>
                  <a:pt x="1379589" y="926076"/>
                </a:cubicBezTo>
                <a:cubicBezTo>
                  <a:pt x="1365463" y="947247"/>
                  <a:pt x="1337211" y="961361"/>
                  <a:pt x="1316022" y="961361"/>
                </a:cubicBezTo>
                <a:cubicBezTo>
                  <a:pt x="1316007" y="961350"/>
                  <a:pt x="1314082" y="959908"/>
                  <a:pt x="1061752" y="770825"/>
                </a:cubicBezTo>
                <a:cubicBezTo>
                  <a:pt x="1054689" y="770825"/>
                  <a:pt x="1040563" y="770825"/>
                  <a:pt x="1040563" y="777882"/>
                </a:cubicBezTo>
                <a:cubicBezTo>
                  <a:pt x="1033500" y="784939"/>
                  <a:pt x="1033500" y="791995"/>
                  <a:pt x="1040563" y="799052"/>
                </a:cubicBezTo>
                <a:cubicBezTo>
                  <a:pt x="1040576" y="799061"/>
                  <a:pt x="1042204" y="800199"/>
                  <a:pt x="1252454" y="947247"/>
                </a:cubicBezTo>
                <a:cubicBezTo>
                  <a:pt x="1252454" y="968418"/>
                  <a:pt x="1252454" y="989588"/>
                  <a:pt x="1238328" y="1010759"/>
                </a:cubicBezTo>
                <a:cubicBezTo>
                  <a:pt x="1224202" y="1031930"/>
                  <a:pt x="1203013" y="1038986"/>
                  <a:pt x="1174761" y="1038986"/>
                </a:cubicBezTo>
                <a:cubicBezTo>
                  <a:pt x="1174742" y="1038973"/>
                  <a:pt x="1172878" y="1037684"/>
                  <a:pt x="991122" y="911962"/>
                </a:cubicBezTo>
                <a:cubicBezTo>
                  <a:pt x="984059" y="904906"/>
                  <a:pt x="976996" y="904906"/>
                  <a:pt x="969933" y="911962"/>
                </a:cubicBezTo>
                <a:cubicBezTo>
                  <a:pt x="969933" y="919019"/>
                  <a:pt x="969933" y="926076"/>
                  <a:pt x="976996" y="933133"/>
                </a:cubicBezTo>
                <a:cubicBezTo>
                  <a:pt x="977008" y="933143"/>
                  <a:pt x="978180" y="934021"/>
                  <a:pt x="1090004" y="1017816"/>
                </a:cubicBezTo>
                <a:cubicBezTo>
                  <a:pt x="1097067" y="1038986"/>
                  <a:pt x="1090004" y="1060157"/>
                  <a:pt x="1082941" y="1074271"/>
                </a:cubicBezTo>
                <a:cubicBezTo>
                  <a:pt x="1061752" y="1095441"/>
                  <a:pt x="1040563" y="1109555"/>
                  <a:pt x="1019374" y="1109555"/>
                </a:cubicBezTo>
                <a:cubicBezTo>
                  <a:pt x="1019361" y="1109546"/>
                  <a:pt x="1018089" y="1108628"/>
                  <a:pt x="892239" y="1017816"/>
                </a:cubicBezTo>
                <a:cubicBezTo>
                  <a:pt x="892243" y="1017797"/>
                  <a:pt x="892533" y="1016447"/>
                  <a:pt x="913428" y="919019"/>
                </a:cubicBezTo>
                <a:cubicBezTo>
                  <a:pt x="913428" y="918992"/>
                  <a:pt x="913428" y="911948"/>
                  <a:pt x="913428" y="904906"/>
                </a:cubicBezTo>
                <a:cubicBezTo>
                  <a:pt x="920491" y="841394"/>
                  <a:pt x="878113" y="784939"/>
                  <a:pt x="814546" y="770825"/>
                </a:cubicBezTo>
                <a:cubicBezTo>
                  <a:pt x="807483" y="763768"/>
                  <a:pt x="807483" y="763768"/>
                  <a:pt x="800420" y="763768"/>
                </a:cubicBezTo>
                <a:cubicBezTo>
                  <a:pt x="793357" y="763768"/>
                  <a:pt x="786294" y="763768"/>
                  <a:pt x="779230" y="763768"/>
                </a:cubicBezTo>
                <a:cubicBezTo>
                  <a:pt x="772167" y="714370"/>
                  <a:pt x="736852" y="679085"/>
                  <a:pt x="687411" y="664972"/>
                </a:cubicBezTo>
                <a:cubicBezTo>
                  <a:pt x="680357" y="664972"/>
                  <a:pt x="673304" y="664972"/>
                  <a:pt x="673285" y="664972"/>
                </a:cubicBezTo>
                <a:cubicBezTo>
                  <a:pt x="637970" y="657915"/>
                  <a:pt x="609717" y="664972"/>
                  <a:pt x="588528" y="679085"/>
                </a:cubicBezTo>
                <a:cubicBezTo>
                  <a:pt x="574402" y="664972"/>
                  <a:pt x="553213" y="650858"/>
                  <a:pt x="524961" y="650858"/>
                </a:cubicBezTo>
                <a:cubicBezTo>
                  <a:pt x="524931" y="650858"/>
                  <a:pt x="517917" y="650858"/>
                  <a:pt x="517898" y="650858"/>
                </a:cubicBezTo>
                <a:cubicBezTo>
                  <a:pt x="489646" y="643801"/>
                  <a:pt x="461394" y="650858"/>
                  <a:pt x="440204" y="664972"/>
                </a:cubicBezTo>
                <a:cubicBezTo>
                  <a:pt x="419015" y="650858"/>
                  <a:pt x="390763" y="636744"/>
                  <a:pt x="369574" y="636744"/>
                </a:cubicBezTo>
                <a:cubicBezTo>
                  <a:pt x="355448" y="636744"/>
                  <a:pt x="341322" y="636744"/>
                  <a:pt x="327196" y="636744"/>
                </a:cubicBezTo>
                <a:cubicBezTo>
                  <a:pt x="284817" y="650858"/>
                  <a:pt x="256565" y="672028"/>
                  <a:pt x="242439" y="707313"/>
                </a:cubicBezTo>
                <a:cubicBezTo>
                  <a:pt x="242430" y="707310"/>
                  <a:pt x="242003" y="707167"/>
                  <a:pt x="221250" y="700256"/>
                </a:cubicBezTo>
                <a:cubicBezTo>
                  <a:pt x="214188" y="425073"/>
                  <a:pt x="362473" y="142834"/>
                  <a:pt x="362511" y="142762"/>
                </a:cubicBezTo>
                <a:close/>
                <a:moveTo>
                  <a:pt x="1723364" y="112687"/>
                </a:moveTo>
                <a:cubicBezTo>
                  <a:pt x="1743550" y="115333"/>
                  <a:pt x="1760758" y="129886"/>
                  <a:pt x="1766052" y="156347"/>
                </a:cubicBezTo>
                <a:cubicBezTo>
                  <a:pt x="1766054" y="156361"/>
                  <a:pt x="1766355" y="158999"/>
                  <a:pt x="1822529" y="650276"/>
                </a:cubicBezTo>
                <a:cubicBezTo>
                  <a:pt x="1822529" y="678501"/>
                  <a:pt x="1801350" y="706725"/>
                  <a:pt x="1766052" y="706725"/>
                </a:cubicBezTo>
                <a:cubicBezTo>
                  <a:pt x="1766043" y="706725"/>
                  <a:pt x="1765216" y="706725"/>
                  <a:pt x="1688397" y="706725"/>
                </a:cubicBezTo>
                <a:cubicBezTo>
                  <a:pt x="1709572" y="332816"/>
                  <a:pt x="1533148" y="156409"/>
                  <a:pt x="1533086" y="156347"/>
                </a:cubicBezTo>
                <a:cubicBezTo>
                  <a:pt x="1533096" y="156345"/>
                  <a:pt x="1534390" y="156021"/>
                  <a:pt x="1702516" y="114010"/>
                </a:cubicBezTo>
                <a:cubicBezTo>
                  <a:pt x="1709576" y="112246"/>
                  <a:pt x="1716635" y="111805"/>
                  <a:pt x="1723364" y="112687"/>
                </a:cubicBezTo>
                <a:close/>
                <a:moveTo>
                  <a:pt x="216121" y="52882"/>
                </a:moveTo>
                <a:cubicBezTo>
                  <a:pt x="222948" y="53102"/>
                  <a:pt x="229996" y="54864"/>
                  <a:pt x="237043" y="58387"/>
                </a:cubicBezTo>
                <a:cubicBezTo>
                  <a:pt x="237043" y="58387"/>
                  <a:pt x="237043" y="58387"/>
                  <a:pt x="321609" y="107717"/>
                </a:cubicBezTo>
                <a:cubicBezTo>
                  <a:pt x="321609" y="107717"/>
                  <a:pt x="159524" y="410746"/>
                  <a:pt x="173618" y="706726"/>
                </a:cubicBezTo>
                <a:cubicBezTo>
                  <a:pt x="173618" y="706726"/>
                  <a:pt x="173618" y="706726"/>
                  <a:pt x="39721" y="678538"/>
                </a:cubicBezTo>
                <a:cubicBezTo>
                  <a:pt x="11533" y="678538"/>
                  <a:pt x="-9609" y="650349"/>
                  <a:pt x="4485" y="615113"/>
                </a:cubicBezTo>
                <a:cubicBezTo>
                  <a:pt x="4485" y="615113"/>
                  <a:pt x="4485" y="615113"/>
                  <a:pt x="166571" y="86576"/>
                </a:cubicBezTo>
                <a:cubicBezTo>
                  <a:pt x="177142" y="65434"/>
                  <a:pt x="195640" y="52221"/>
                  <a:pt x="216121" y="52882"/>
                </a:cubicBezTo>
                <a:close/>
                <a:moveTo>
                  <a:pt x="811860" y="637"/>
                </a:moveTo>
                <a:cubicBezTo>
                  <a:pt x="827743" y="-1131"/>
                  <a:pt x="843626" y="637"/>
                  <a:pt x="857745" y="7709"/>
                </a:cubicBezTo>
                <a:cubicBezTo>
                  <a:pt x="857763" y="7717"/>
                  <a:pt x="860458" y="8948"/>
                  <a:pt x="1260115" y="191579"/>
                </a:cubicBezTo>
                <a:cubicBezTo>
                  <a:pt x="1281293" y="205723"/>
                  <a:pt x="1302470" y="212795"/>
                  <a:pt x="1316589" y="212795"/>
                </a:cubicBezTo>
                <a:cubicBezTo>
                  <a:pt x="1358938" y="226937"/>
                  <a:pt x="1507151" y="198657"/>
                  <a:pt x="1507185" y="198651"/>
                </a:cubicBezTo>
                <a:cubicBezTo>
                  <a:pt x="1507263" y="198732"/>
                  <a:pt x="1655423" y="354319"/>
                  <a:pt x="1641309" y="679541"/>
                </a:cubicBezTo>
                <a:cubicBezTo>
                  <a:pt x="1641290" y="679545"/>
                  <a:pt x="1639948" y="679833"/>
                  <a:pt x="1542481" y="700757"/>
                </a:cubicBezTo>
                <a:cubicBezTo>
                  <a:pt x="1542454" y="700730"/>
                  <a:pt x="1535433" y="693697"/>
                  <a:pt x="1535422" y="693685"/>
                </a:cubicBezTo>
                <a:cubicBezTo>
                  <a:pt x="1535404" y="693673"/>
                  <a:pt x="1532978" y="691937"/>
                  <a:pt x="1189524" y="446168"/>
                </a:cubicBezTo>
                <a:cubicBezTo>
                  <a:pt x="1189512" y="446159"/>
                  <a:pt x="1187911" y="444983"/>
                  <a:pt x="977750" y="290586"/>
                </a:cubicBezTo>
                <a:cubicBezTo>
                  <a:pt x="977733" y="290578"/>
                  <a:pt x="976153" y="289858"/>
                  <a:pt x="822449" y="219867"/>
                </a:cubicBezTo>
                <a:cubicBezTo>
                  <a:pt x="822435" y="219874"/>
                  <a:pt x="820645" y="220824"/>
                  <a:pt x="582438" y="347161"/>
                </a:cubicBezTo>
                <a:cubicBezTo>
                  <a:pt x="568320" y="361305"/>
                  <a:pt x="547143" y="361305"/>
                  <a:pt x="525965" y="361305"/>
                </a:cubicBezTo>
                <a:cubicBezTo>
                  <a:pt x="490669" y="361305"/>
                  <a:pt x="462433" y="340089"/>
                  <a:pt x="448315" y="311802"/>
                </a:cubicBezTo>
                <a:cubicBezTo>
                  <a:pt x="420078" y="262298"/>
                  <a:pt x="434196" y="198651"/>
                  <a:pt x="483610" y="170363"/>
                </a:cubicBezTo>
                <a:cubicBezTo>
                  <a:pt x="483624" y="170356"/>
                  <a:pt x="484873" y="169694"/>
                  <a:pt x="603616" y="106715"/>
                </a:cubicBezTo>
                <a:cubicBezTo>
                  <a:pt x="603633" y="106706"/>
                  <a:pt x="605286" y="105770"/>
                  <a:pt x="765976" y="14781"/>
                </a:cubicBezTo>
                <a:cubicBezTo>
                  <a:pt x="780094" y="7709"/>
                  <a:pt x="795977" y="2405"/>
                  <a:pt x="811860" y="637"/>
                </a:cubicBezTo>
                <a:close/>
              </a:path>
            </a:pathLst>
          </a:custGeom>
          <a:solidFill>
            <a:schemeClr val="bg1"/>
          </a:solidFill>
          <a:ln>
            <a:noFill/>
          </a:ln>
        </p:spPr>
        <p:txBody>
          <a:bodyPr vert="horz" wrap="square" lIns="89643" tIns="44821" rIns="89643" bIns="44821"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fr-FR" sz="1765" dirty="0">
              <a:ln>
                <a:solidFill>
                  <a:srgbClr val="505050">
                    <a:alpha val="0"/>
                  </a:srgbClr>
                </a:solidFill>
              </a:ln>
              <a:solidFill>
                <a:srgbClr val="505050"/>
              </a:solidFill>
            </a:endParaRPr>
          </a:p>
        </p:txBody>
      </p:sp>
      <p:sp>
        <p:nvSpPr>
          <p:cNvPr id="48" name="Rectangle 47"/>
          <p:cNvSpPr/>
          <p:nvPr/>
        </p:nvSpPr>
        <p:spPr bwMode="auto">
          <a:xfrm>
            <a:off x="8693386" y="4878363"/>
            <a:ext cx="1344638" cy="1344638"/>
          </a:xfrm>
          <a:prstGeom prst="rect">
            <a:avLst/>
          </a:prstGeom>
          <a:solidFill>
            <a:srgbClr val="FF8C00"/>
          </a:solidFill>
          <a:ln w="38100" cap="flat" cmpd="sng" algn="ctr">
            <a:noFill/>
            <a:prstDash val="solid"/>
            <a:headEnd type="none" w="med" len="med"/>
            <a:tailEnd type="none" w="med" len="med"/>
          </a:ln>
          <a:effectLst/>
        </p:spPr>
        <p:txBody>
          <a:bodyPr vert="horz" wrap="square" lIns="91423" tIns="89643" rIns="91423" bIns="89643" numCol="1" rtlCol="0" anchor="t" anchorCtr="0" compatLnSpc="1">
            <a:prstTxWarp prst="textNoShape">
              <a:avLst/>
            </a:prstTxWarp>
          </a:bodyPr>
          <a:lstStyle/>
          <a:p>
            <a:pPr algn="ctr" defTabSz="913918">
              <a:lnSpc>
                <a:spcPct val="90000"/>
              </a:lnSpc>
            </a:pPr>
            <a:r>
              <a:rPr lang="fr-FR" sz="2000" kern="0" dirty="0">
                <a:solidFill>
                  <a:srgbClr val="FFFFFF"/>
                </a:solidFill>
                <a:ea typeface="Segoe UI" pitchFamily="34" charset="0"/>
                <a:cs typeface="Segoe UI" pitchFamily="34" charset="0"/>
              </a:rPr>
              <a:t>Trouver</a:t>
            </a:r>
            <a:endParaRPr lang="fr-FR" sz="2549" kern="0" dirty="0">
              <a:solidFill>
                <a:srgbClr val="FFFFFF"/>
              </a:solidFill>
              <a:ea typeface="Segoe UI" pitchFamily="34" charset="0"/>
              <a:cs typeface="Segoe UI" pitchFamily="34" charset="0"/>
            </a:endParaRPr>
          </a:p>
        </p:txBody>
      </p:sp>
      <p:grpSp>
        <p:nvGrpSpPr>
          <p:cNvPr id="12" name="Group 11"/>
          <p:cNvGrpSpPr/>
          <p:nvPr/>
        </p:nvGrpSpPr>
        <p:grpSpPr>
          <a:xfrm>
            <a:off x="8961972" y="5339211"/>
            <a:ext cx="790578" cy="681278"/>
            <a:chOff x="8783963" y="4448677"/>
            <a:chExt cx="735026" cy="633406"/>
          </a:xfrm>
        </p:grpSpPr>
        <p:grpSp>
          <p:nvGrpSpPr>
            <p:cNvPr id="42" name="Group 41"/>
            <p:cNvGrpSpPr/>
            <p:nvPr/>
          </p:nvGrpSpPr>
          <p:grpSpPr bwMode="black">
            <a:xfrm>
              <a:off x="8783963" y="4448677"/>
              <a:ext cx="735022" cy="633406"/>
              <a:chOff x="5574622" y="922419"/>
              <a:chExt cx="576936" cy="497307"/>
            </a:xfrm>
          </p:grpSpPr>
          <p:sp>
            <p:nvSpPr>
              <p:cNvPr id="52" name="Rectangle 51"/>
              <p:cNvSpPr/>
              <p:nvPr/>
            </p:nvSpPr>
            <p:spPr bwMode="black">
              <a:xfrm>
                <a:off x="5574622" y="922419"/>
                <a:ext cx="576936" cy="360946"/>
              </a:xfrm>
              <a:prstGeom prst="rect">
                <a:avLst/>
              </a:pr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38" tIns="44819" rIns="89638" bIns="44819" numCol="1" rtlCol="0" anchor="ctr" anchorCtr="0" compatLnSpc="1">
                <a:prstTxWarp prst="textNoShape">
                  <a:avLst/>
                </a:prstTxWarp>
              </a:bodyPr>
              <a:lstStyle/>
              <a:p>
                <a:pPr defTabSz="726143"/>
                <a:endParaRPr lang="fr-FR" sz="2549" spc="-120" dirty="0">
                  <a:solidFill>
                    <a:srgbClr val="505050">
                      <a:lumMod val="50000"/>
                    </a:srgbClr>
                  </a:solidFill>
                  <a:latin typeface="Segoe Light" pitchFamily="34" charset="0"/>
                </a:endParaRPr>
              </a:p>
            </p:txBody>
          </p:sp>
          <p:sp>
            <p:nvSpPr>
              <p:cNvPr id="53" name="Isosceles Triangle 52"/>
              <p:cNvSpPr/>
              <p:nvPr/>
            </p:nvSpPr>
            <p:spPr bwMode="black">
              <a:xfrm flipV="1">
                <a:off x="5662862" y="1251284"/>
                <a:ext cx="202131" cy="168442"/>
              </a:xfrm>
              <a:prstGeom prst="triangle">
                <a:avLst>
                  <a:gd name="adj" fmla="val 20000"/>
                </a:avLst>
              </a:pr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9638" tIns="44819" rIns="89638" bIns="44819" numCol="1" rtlCol="0" anchor="ctr" anchorCtr="0" compatLnSpc="1">
                <a:prstTxWarp prst="textNoShape">
                  <a:avLst/>
                </a:prstTxWarp>
              </a:bodyPr>
              <a:lstStyle/>
              <a:p>
                <a:pPr defTabSz="726143"/>
                <a:endParaRPr lang="fr-FR" sz="2549" spc="-120" dirty="0">
                  <a:solidFill>
                    <a:srgbClr val="505050">
                      <a:lumMod val="50000"/>
                    </a:srgbClr>
                  </a:solidFill>
                  <a:latin typeface="Segoe Light" pitchFamily="34" charset="0"/>
                </a:endParaRPr>
              </a:p>
            </p:txBody>
          </p:sp>
        </p:grpSp>
        <p:sp>
          <p:nvSpPr>
            <p:cNvPr id="46" name="TextBox 45"/>
            <p:cNvSpPr txBox="1"/>
            <p:nvPr/>
          </p:nvSpPr>
          <p:spPr bwMode="black">
            <a:xfrm>
              <a:off x="8897555" y="4538634"/>
              <a:ext cx="621434" cy="266418"/>
            </a:xfrm>
            <a:prstGeom prst="rect">
              <a:avLst/>
            </a:prstGeom>
            <a:noFill/>
          </p:spPr>
          <p:txBody>
            <a:bodyPr wrap="square" lIns="0" tIns="0" rIns="0" bIns="0" rtlCol="0">
              <a:spAutoFit/>
            </a:bodyPr>
            <a:lstStyle/>
            <a:p>
              <a:r>
                <a:rPr lang="fr-FR" sz="1862" b="1" dirty="0">
                  <a:solidFill>
                    <a:srgbClr val="FF8C00"/>
                  </a:solidFill>
                </a:rPr>
                <a:t>Q</a:t>
              </a:r>
              <a:r>
                <a:rPr lang="fr-FR" sz="1862" dirty="0">
                  <a:solidFill>
                    <a:srgbClr val="FF8C00"/>
                  </a:solidFill>
                </a:rPr>
                <a:t>&amp;</a:t>
              </a:r>
              <a:r>
                <a:rPr lang="fr-FR" sz="1862" b="1" dirty="0">
                  <a:solidFill>
                    <a:srgbClr val="FF8C00"/>
                  </a:solidFill>
                </a:rPr>
                <a:t>A</a:t>
              </a:r>
              <a:endParaRPr lang="fr-FR" sz="1862" spc="-132" dirty="0">
                <a:solidFill>
                  <a:srgbClr val="FF8C00"/>
                </a:solidFill>
                <a:latin typeface="Arial Black" pitchFamily="34" charset="0"/>
              </a:endParaRPr>
            </a:p>
          </p:txBody>
        </p:sp>
      </p:grpSp>
      <p:sp>
        <p:nvSpPr>
          <p:cNvPr id="49" name="Rectangle 48"/>
          <p:cNvSpPr/>
          <p:nvPr/>
        </p:nvSpPr>
        <p:spPr bwMode="auto">
          <a:xfrm>
            <a:off x="10171714" y="4878363"/>
            <a:ext cx="1344638" cy="1344638"/>
          </a:xfrm>
          <a:prstGeom prst="rect">
            <a:avLst/>
          </a:prstGeom>
          <a:solidFill>
            <a:srgbClr val="FF8C00"/>
          </a:solidFill>
          <a:ln w="38100" cap="flat" cmpd="sng" algn="ctr">
            <a:noFill/>
            <a:prstDash val="solid"/>
            <a:headEnd type="none" w="med" len="med"/>
            <a:tailEnd type="none" w="med" len="med"/>
          </a:ln>
          <a:effectLst/>
        </p:spPr>
        <p:txBody>
          <a:bodyPr vert="horz" wrap="square" lIns="91423" tIns="89643" rIns="91423" bIns="89643" numCol="1" rtlCol="0" anchor="t" anchorCtr="0" compatLnSpc="1">
            <a:prstTxWarp prst="textNoShape">
              <a:avLst/>
            </a:prstTxWarp>
          </a:bodyPr>
          <a:lstStyle/>
          <a:p>
            <a:pPr algn="ctr" defTabSz="913918">
              <a:lnSpc>
                <a:spcPct val="90000"/>
              </a:lnSpc>
            </a:pPr>
            <a:r>
              <a:rPr lang="fr-FR" sz="2000" kern="0" dirty="0">
                <a:solidFill>
                  <a:srgbClr val="FFFFFF"/>
                </a:solidFill>
                <a:ea typeface="Segoe UI" pitchFamily="34" charset="0"/>
                <a:cs typeface="Segoe UI" pitchFamily="34" charset="0"/>
              </a:rPr>
              <a:t>Mobile</a:t>
            </a:r>
            <a:endParaRPr lang="fr-FR" sz="2549" kern="0" dirty="0">
              <a:solidFill>
                <a:srgbClr val="FFFFFF"/>
              </a:solidFill>
              <a:ea typeface="Segoe UI" pitchFamily="34" charset="0"/>
              <a:cs typeface="Segoe UI" pitchFamily="34" charset="0"/>
            </a:endParaRPr>
          </a:p>
        </p:txBody>
      </p:sp>
      <p:grpSp>
        <p:nvGrpSpPr>
          <p:cNvPr id="14" name="Group 13"/>
          <p:cNvGrpSpPr/>
          <p:nvPr/>
        </p:nvGrpSpPr>
        <p:grpSpPr>
          <a:xfrm>
            <a:off x="10444162" y="5302564"/>
            <a:ext cx="714551" cy="704966"/>
            <a:chOff x="10280016" y="4544833"/>
            <a:chExt cx="728879" cy="719102"/>
          </a:xfrm>
        </p:grpSpPr>
        <p:grpSp>
          <p:nvGrpSpPr>
            <p:cNvPr id="58" name="Group 57"/>
            <p:cNvGrpSpPr/>
            <p:nvPr/>
          </p:nvGrpSpPr>
          <p:grpSpPr bwMode="black">
            <a:xfrm>
              <a:off x="10280016" y="4544833"/>
              <a:ext cx="728879" cy="719102"/>
              <a:chOff x="2916435" y="3914152"/>
              <a:chExt cx="930763" cy="918513"/>
            </a:xfrm>
          </p:grpSpPr>
          <p:pic>
            <p:nvPicPr>
              <p:cNvPr id="59" name="Picture 58"/>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rot="2614426" flipH="1">
                <a:off x="2916435" y="4302640"/>
                <a:ext cx="394555" cy="530025"/>
              </a:xfrm>
              <a:prstGeom prst="rect">
                <a:avLst/>
              </a:prstGeom>
            </p:spPr>
          </p:pic>
          <p:sp>
            <p:nvSpPr>
              <p:cNvPr id="60" name="Freeform 61"/>
              <p:cNvSpPr>
                <a:spLocks/>
              </p:cNvSpPr>
              <p:nvPr/>
            </p:nvSpPr>
            <p:spPr bwMode="black">
              <a:xfrm rot="10800000">
                <a:off x="3279998" y="3914152"/>
                <a:ext cx="567200" cy="820335"/>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a:extLst/>
            </p:spPr>
            <p:txBody>
              <a:bodyPr vert="horz" wrap="square" lIns="89643" tIns="44821" rIns="89643" bIns="44821" numCol="1" anchor="t" anchorCtr="0" compatLnSpc="1">
                <a:prstTxWarp prst="textNoShape">
                  <a:avLst/>
                </a:prstTxWarp>
              </a:bodyPr>
              <a:lstStyle/>
              <a:p>
                <a:endParaRPr lang="fr-FR" sz="882" dirty="0">
                  <a:solidFill>
                    <a:srgbClr val="FFFFFF"/>
                  </a:solidFill>
                </a:endParaRPr>
              </a:p>
            </p:txBody>
          </p:sp>
        </p:grpSp>
        <p:sp>
          <p:nvSpPr>
            <p:cNvPr id="61" name="Freeform 60"/>
            <p:cNvSpPr/>
            <p:nvPr>
              <p:custDataLst>
                <p:tags r:id="rId2"/>
              </p:custDataLst>
            </p:nvPr>
          </p:nvSpPr>
          <p:spPr>
            <a:xfrm>
              <a:off x="10639372" y="4697518"/>
              <a:ext cx="294872" cy="297203"/>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bg1"/>
            </a:solidFill>
            <a:ln w="19050" cap="flat" cmpd="sng" algn="ctr">
              <a:noFill/>
              <a:prstDash val="solid"/>
            </a:ln>
            <a:effectLst/>
          </p:spPr>
          <p:txBody>
            <a:bodyPr rtlCol="0" anchor="ctr"/>
            <a:lstStyle/>
            <a:p>
              <a:pPr algn="ctr" defTabSz="896381">
                <a:defRPr/>
              </a:pPr>
              <a:endParaRPr lang="fr-FR" sz="2549" kern="0" dirty="0">
                <a:solidFill>
                  <a:sysClr val="window" lastClr="FFFFFF"/>
                </a:solidFill>
                <a:latin typeface="Arial"/>
              </a:endParaRPr>
            </a:p>
          </p:txBody>
        </p:sp>
      </p:grpSp>
      <p:sp>
        <p:nvSpPr>
          <p:cNvPr id="71" name="Rectangle 70"/>
          <p:cNvSpPr/>
          <p:nvPr/>
        </p:nvSpPr>
        <p:spPr bwMode="auto">
          <a:xfrm>
            <a:off x="1530598" y="4878363"/>
            <a:ext cx="1344638" cy="1344638"/>
          </a:xfrm>
          <a:prstGeom prst="rect">
            <a:avLst/>
          </a:prstGeom>
          <a:solidFill>
            <a:schemeClr val="accent2"/>
          </a:solidFill>
          <a:ln w="38100" cap="flat" cmpd="sng" algn="ctr">
            <a:noFill/>
            <a:prstDash val="solid"/>
            <a:headEnd type="none" w="med" len="med"/>
            <a:tailEnd type="none" w="med" len="med"/>
          </a:ln>
          <a:effectLst/>
        </p:spPr>
        <p:txBody>
          <a:bodyPr vert="horz" wrap="square" lIns="91423" tIns="89643" rIns="91423" bIns="89643" numCol="1" rtlCol="0" anchor="t" anchorCtr="0" compatLnSpc="1">
            <a:prstTxWarp prst="textNoShape">
              <a:avLst/>
            </a:prstTxWarp>
          </a:bodyPr>
          <a:lstStyle/>
          <a:p>
            <a:pPr algn="ctr" defTabSz="913918">
              <a:lnSpc>
                <a:spcPct val="90000"/>
              </a:lnSpc>
              <a:defRPr/>
            </a:pPr>
            <a:r>
              <a:rPr lang="fr-FR" sz="2000" kern="0" dirty="0">
                <a:solidFill>
                  <a:srgbClr val="FFFFFF"/>
                </a:solidFill>
                <a:ea typeface="Segoe UI" pitchFamily="34" charset="0"/>
                <a:cs typeface="Segoe UI" pitchFamily="34" charset="0"/>
              </a:rPr>
              <a:t>Découvrir</a:t>
            </a:r>
            <a:endParaRPr lang="fr-FR" sz="2333" kern="0" dirty="0">
              <a:solidFill>
                <a:srgbClr val="FFFFFF"/>
              </a:solidFill>
              <a:ea typeface="Segoe UI" pitchFamily="34" charset="0"/>
              <a:cs typeface="Segoe UI" pitchFamily="34" charset="0"/>
            </a:endParaRPr>
          </a:p>
        </p:txBody>
      </p:sp>
      <p:sp>
        <p:nvSpPr>
          <p:cNvPr id="62" name="Freeform 8"/>
          <p:cNvSpPr>
            <a:spLocks noEditPoints="1"/>
          </p:cNvSpPr>
          <p:nvPr/>
        </p:nvSpPr>
        <p:spPr bwMode="black">
          <a:xfrm>
            <a:off x="1816373" y="5280541"/>
            <a:ext cx="718120" cy="717933"/>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0687" tIns="40344" rIns="80687" bIns="40344" numCol="1" anchor="t" anchorCtr="0" compatLnSpc="1">
            <a:prstTxWarp prst="textNoShape">
              <a:avLst/>
            </a:prstTxWarp>
          </a:bodyPr>
          <a:lstStyle/>
          <a:p>
            <a:endParaRPr lang="fr-FR" sz="1568" dirty="0">
              <a:solidFill>
                <a:srgbClr val="505050"/>
              </a:solidFill>
            </a:endParaRPr>
          </a:p>
        </p:txBody>
      </p:sp>
      <p:sp>
        <p:nvSpPr>
          <p:cNvPr id="3" name="Cross 2"/>
          <p:cNvSpPr/>
          <p:nvPr/>
        </p:nvSpPr>
        <p:spPr bwMode="auto">
          <a:xfrm>
            <a:off x="6164809" y="3938709"/>
            <a:ext cx="692645" cy="692118"/>
          </a:xfrm>
          <a:prstGeom prst="plus">
            <a:avLst>
              <a:gd name="adj" fmla="val 40783"/>
            </a:avLst>
          </a:prstGeom>
          <a:solidFill>
            <a:srgbClr val="D2D2D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097"/>
            <a:endParaRPr lang="fr-FR" sz="1961" dirty="0">
              <a:gradFill>
                <a:gsLst>
                  <a:gs pos="0">
                    <a:srgbClr val="FFFFFF"/>
                  </a:gs>
                  <a:gs pos="100000">
                    <a:srgbClr val="FFFFFF"/>
                  </a:gs>
                </a:gsLst>
                <a:lin ang="5400000" scaled="0"/>
              </a:gradFill>
            </a:endParaRPr>
          </a:p>
        </p:txBody>
      </p:sp>
      <p:sp>
        <p:nvSpPr>
          <p:cNvPr id="6" name="TextBox 5"/>
          <p:cNvSpPr txBox="1"/>
          <p:nvPr/>
        </p:nvSpPr>
        <p:spPr>
          <a:xfrm>
            <a:off x="1633858" y="1705997"/>
            <a:ext cx="9791783" cy="605230"/>
          </a:xfrm>
          <a:prstGeom prst="rect">
            <a:avLst/>
          </a:prstGeom>
          <a:noFill/>
        </p:spPr>
        <p:txBody>
          <a:bodyPr wrap="none" rtlCol="0">
            <a:spAutoFit/>
          </a:bodyPr>
          <a:lstStyle/>
          <a:p>
            <a:r>
              <a:rPr lang="fr-FR" sz="3333" dirty="0"/>
              <a:t>Self-service BI dans Excel et ouverture sur le Cloud </a:t>
            </a:r>
          </a:p>
        </p:txBody>
      </p:sp>
    </p:spTree>
    <p:extLst>
      <p:ext uri="{BB962C8B-B14F-4D97-AF65-F5344CB8AC3E}">
        <p14:creationId xmlns:p14="http://schemas.microsoft.com/office/powerpoint/2010/main" val="195343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smtClean="0"/>
              <a:t>Power BI : Data Management </a:t>
            </a:r>
            <a:r>
              <a:rPr lang="fr-FR" dirty="0"/>
              <a:t>G</a:t>
            </a:r>
            <a:r>
              <a:rPr lang="fr-FR" dirty="0" smtClean="0"/>
              <a:t>ateway</a:t>
            </a:r>
            <a:endParaRPr lang="fr-FR" dirty="0"/>
          </a:p>
        </p:txBody>
      </p:sp>
      <p:sp>
        <p:nvSpPr>
          <p:cNvPr id="4" name="Content Placeholder 3"/>
          <p:cNvSpPr>
            <a:spLocks noGrp="1"/>
          </p:cNvSpPr>
          <p:nvPr>
            <p:ph idx="1"/>
          </p:nvPr>
        </p:nvSpPr>
        <p:spPr/>
        <p:txBody>
          <a:bodyPr/>
          <a:lstStyle/>
          <a:p>
            <a:r>
              <a:rPr lang="fr-FR" dirty="0" smtClean="0"/>
              <a:t>Permet le rafraichissement des données d’un rapport publié dans Office 365</a:t>
            </a:r>
          </a:p>
          <a:p>
            <a:r>
              <a:rPr lang="fr-FR" dirty="0" smtClean="0"/>
              <a:t>Permet d’exposer les données sur site en flux </a:t>
            </a:r>
            <a:r>
              <a:rPr lang="fr-FR" dirty="0" err="1" smtClean="0"/>
              <a:t>oData</a:t>
            </a:r>
            <a:endParaRPr lang="fr-FR" dirty="0" smtClean="0"/>
          </a:p>
          <a:p>
            <a:r>
              <a:rPr lang="fr-FR" dirty="0" smtClean="0"/>
              <a:t>Paramétrage complet:</a:t>
            </a:r>
          </a:p>
          <a:p>
            <a:pPr lvl="1"/>
            <a:r>
              <a:rPr lang="fr-FR" dirty="0">
                <a:hlinkClick r:id="rId2"/>
              </a:rPr>
              <a:t>http://</a:t>
            </a:r>
            <a:r>
              <a:rPr lang="fr-FR" dirty="0" smtClean="0">
                <a:hlinkClick r:id="rId2"/>
              </a:rPr>
              <a:t>aka.ms/Gateway</a:t>
            </a:r>
            <a:endParaRPr lang="fr-FR" dirty="0" smtClean="0"/>
          </a:p>
          <a:p>
            <a:pPr lvl="1"/>
            <a:endParaRPr lang="fr-FR" dirty="0"/>
          </a:p>
        </p:txBody>
      </p:sp>
    </p:spTree>
    <p:extLst>
      <p:ext uri="{BB962C8B-B14F-4D97-AF65-F5344CB8AC3E}">
        <p14:creationId xmlns:p14="http://schemas.microsoft.com/office/powerpoint/2010/main" val="21879446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Power BI Data Management Gateway: Architecture</a:t>
            </a:r>
            <a:endParaRPr lang="fr-FR" dirty="0"/>
          </a:p>
        </p:txBody>
      </p:sp>
      <p:sp>
        <p:nvSpPr>
          <p:cNvPr id="65" name="Rectangle 64"/>
          <p:cNvSpPr/>
          <p:nvPr/>
        </p:nvSpPr>
        <p:spPr>
          <a:xfrm>
            <a:off x="1397000" y="1677819"/>
            <a:ext cx="2123253" cy="4704523"/>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467" dirty="0"/>
          </a:p>
        </p:txBody>
      </p:sp>
      <p:sp>
        <p:nvSpPr>
          <p:cNvPr id="69" name="TextBox 68"/>
          <p:cNvSpPr txBox="1"/>
          <p:nvPr/>
        </p:nvSpPr>
        <p:spPr>
          <a:xfrm>
            <a:off x="1416715" y="1730156"/>
            <a:ext cx="2123253" cy="323165"/>
          </a:xfrm>
          <a:prstGeom prst="rect">
            <a:avLst/>
          </a:prstGeom>
          <a:noFill/>
        </p:spPr>
        <p:txBody>
          <a:bodyPr wrap="square" rtlCol="0">
            <a:spAutoFit/>
          </a:bodyPr>
          <a:lstStyle/>
          <a:p>
            <a:pPr algn="ctr"/>
            <a:r>
              <a:rPr lang="fr-FR" sz="1500" dirty="0">
                <a:solidFill>
                  <a:schemeClr val="accent1"/>
                </a:solidFill>
                <a:latin typeface="+mj-lt"/>
              </a:rPr>
              <a:t>Infrastructure sur site</a:t>
            </a:r>
          </a:p>
        </p:txBody>
      </p:sp>
      <p:sp>
        <p:nvSpPr>
          <p:cNvPr id="70" name="Cloud 69"/>
          <p:cNvSpPr/>
          <p:nvPr/>
        </p:nvSpPr>
        <p:spPr bwMode="auto">
          <a:xfrm>
            <a:off x="5646864" y="1632285"/>
            <a:ext cx="6100635" cy="4612103"/>
          </a:xfrm>
          <a:prstGeom prst="cloud">
            <a:avLst/>
          </a:prstGeom>
          <a:solidFill>
            <a:schemeClr val="bg1"/>
          </a:solidFill>
          <a:ln w="381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1088717" fontAlgn="base">
              <a:spcBef>
                <a:spcPct val="0"/>
              </a:spcBef>
              <a:spcAft>
                <a:spcPct val="0"/>
              </a:spcAft>
            </a:pPr>
            <a:endParaRPr lang="fr-FR" sz="2083">
              <a:latin typeface="Segoe UI" pitchFamily="34" charset="0"/>
              <a:cs typeface="Arial" charset="0"/>
            </a:endParaRPr>
          </a:p>
        </p:txBody>
      </p:sp>
      <p:sp>
        <p:nvSpPr>
          <p:cNvPr id="76" name="TextBox 75"/>
          <p:cNvSpPr txBox="1"/>
          <p:nvPr/>
        </p:nvSpPr>
        <p:spPr>
          <a:xfrm>
            <a:off x="9693027" y="2219694"/>
            <a:ext cx="1311246" cy="584775"/>
          </a:xfrm>
          <a:prstGeom prst="rect">
            <a:avLst/>
          </a:prstGeom>
          <a:noFill/>
        </p:spPr>
        <p:txBody>
          <a:bodyPr wrap="square" rtlCol="0">
            <a:spAutoFit/>
          </a:bodyPr>
          <a:lstStyle/>
          <a:p>
            <a:pPr algn="ctr"/>
            <a:r>
              <a:rPr lang="fr-FR" sz="1600" b="1" dirty="0"/>
              <a:t>Office 365</a:t>
            </a:r>
          </a:p>
          <a:p>
            <a:pPr algn="ctr"/>
            <a:r>
              <a:rPr lang="fr-FR" sz="1600" b="1" dirty="0"/>
              <a:t>Power BI</a:t>
            </a:r>
          </a:p>
        </p:txBody>
      </p:sp>
      <p:sp>
        <p:nvSpPr>
          <p:cNvPr id="77" name="Rectangle 10"/>
          <p:cNvSpPr/>
          <p:nvPr/>
        </p:nvSpPr>
        <p:spPr>
          <a:xfrm>
            <a:off x="7556848" y="4561427"/>
            <a:ext cx="2136179" cy="550507"/>
          </a:xfrm>
          <a:custGeom>
            <a:avLst/>
            <a:gdLst>
              <a:gd name="connsiteX0" fmla="*/ 0 w 2953459"/>
              <a:gd name="connsiteY0" fmla="*/ 0 h 658415"/>
              <a:gd name="connsiteX1" fmla="*/ 2953459 w 2953459"/>
              <a:gd name="connsiteY1" fmla="*/ 0 h 658415"/>
              <a:gd name="connsiteX2" fmla="*/ 2953459 w 2953459"/>
              <a:gd name="connsiteY2" fmla="*/ 658415 h 658415"/>
              <a:gd name="connsiteX3" fmla="*/ 0 w 2953459"/>
              <a:gd name="connsiteY3" fmla="*/ 658415 h 658415"/>
              <a:gd name="connsiteX4" fmla="*/ 0 w 2953459"/>
              <a:gd name="connsiteY4" fmla="*/ 0 h 658415"/>
              <a:gd name="connsiteX0" fmla="*/ 0 w 2953459"/>
              <a:gd name="connsiteY0" fmla="*/ 2193 h 660608"/>
              <a:gd name="connsiteX1" fmla="*/ 2692543 w 2953459"/>
              <a:gd name="connsiteY1" fmla="*/ 0 h 660608"/>
              <a:gd name="connsiteX2" fmla="*/ 2953459 w 2953459"/>
              <a:gd name="connsiteY2" fmla="*/ 2193 h 660608"/>
              <a:gd name="connsiteX3" fmla="*/ 2953459 w 2953459"/>
              <a:gd name="connsiteY3" fmla="*/ 660608 h 660608"/>
              <a:gd name="connsiteX4" fmla="*/ 0 w 2953459"/>
              <a:gd name="connsiteY4" fmla="*/ 660608 h 660608"/>
              <a:gd name="connsiteX5" fmla="*/ 0 w 2953459"/>
              <a:gd name="connsiteY5" fmla="*/ 2193 h 66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3459" h="660608">
                <a:moveTo>
                  <a:pt x="0" y="2193"/>
                </a:moveTo>
                <a:lnTo>
                  <a:pt x="2692543" y="0"/>
                </a:lnTo>
                <a:lnTo>
                  <a:pt x="2953459" y="2193"/>
                </a:lnTo>
                <a:lnTo>
                  <a:pt x="2953459" y="660608"/>
                </a:lnTo>
                <a:lnTo>
                  <a:pt x="0" y="660608"/>
                </a:lnTo>
                <a:lnTo>
                  <a:pt x="0" y="2193"/>
                </a:lnTo>
                <a:close/>
              </a:path>
            </a:pathLst>
          </a:custGeom>
        </p:spPr>
        <p:style>
          <a:lnRef idx="0">
            <a:schemeClr val="accent6"/>
          </a:lnRef>
          <a:fillRef idx="3">
            <a:schemeClr val="accent6"/>
          </a:fillRef>
          <a:effectRef idx="3">
            <a:schemeClr val="accent6"/>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667" dirty="0"/>
              <a:t>Power BI Sites</a:t>
            </a:r>
          </a:p>
        </p:txBody>
      </p:sp>
      <p:sp>
        <p:nvSpPr>
          <p:cNvPr id="79" name="Rectangle 78"/>
          <p:cNvSpPr/>
          <p:nvPr/>
        </p:nvSpPr>
        <p:spPr>
          <a:xfrm>
            <a:off x="7556847" y="3900182"/>
            <a:ext cx="656480" cy="559192"/>
          </a:xfrm>
          <a:prstGeom prst="rect">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333" dirty="0"/>
              <a:t>Site</a:t>
            </a:r>
          </a:p>
        </p:txBody>
      </p:sp>
      <p:sp>
        <p:nvSpPr>
          <p:cNvPr id="80" name="Rectangle 79"/>
          <p:cNvSpPr/>
          <p:nvPr/>
        </p:nvSpPr>
        <p:spPr>
          <a:xfrm>
            <a:off x="8295725" y="3900183"/>
            <a:ext cx="656480" cy="548219"/>
          </a:xfrm>
          <a:prstGeom prst="rect">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333" dirty="0"/>
              <a:t>Site</a:t>
            </a:r>
          </a:p>
        </p:txBody>
      </p:sp>
      <p:cxnSp>
        <p:nvCxnSpPr>
          <p:cNvPr id="84" name="Elbow Connector 83"/>
          <p:cNvCxnSpPr/>
          <p:nvPr/>
        </p:nvCxnSpPr>
        <p:spPr bwMode="auto">
          <a:xfrm flipV="1">
            <a:off x="2562726" y="2929922"/>
            <a:ext cx="4888477" cy="233983"/>
          </a:xfrm>
          <a:prstGeom prst="bentConnector3">
            <a:avLst>
              <a:gd name="adj1" fmla="val 50000"/>
            </a:avLst>
          </a:prstGeom>
          <a:ln w="76200">
            <a:headEnd type="none" w="med" len="med"/>
            <a:tailEnd type="triangle"/>
          </a:ln>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81" name="Rectangle 80"/>
          <p:cNvSpPr/>
          <p:nvPr/>
        </p:nvSpPr>
        <p:spPr>
          <a:xfrm>
            <a:off x="7520700" y="2522328"/>
            <a:ext cx="890232" cy="758302"/>
          </a:xfrm>
          <a:prstGeom prst="rect">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167" dirty="0"/>
              <a:t>Power BI Admin Center</a:t>
            </a:r>
          </a:p>
        </p:txBody>
      </p:sp>
      <p:sp>
        <p:nvSpPr>
          <p:cNvPr id="89" name="Can 88"/>
          <p:cNvSpPr/>
          <p:nvPr/>
        </p:nvSpPr>
        <p:spPr>
          <a:xfrm>
            <a:off x="2060586" y="2674756"/>
            <a:ext cx="796079" cy="937798"/>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fr-FR" sz="1500" dirty="0"/>
              <a:t>Bases</a:t>
            </a:r>
          </a:p>
          <a:p>
            <a:pPr algn="ctr"/>
            <a:r>
              <a:rPr lang="fr-FR" sz="1500" dirty="0"/>
              <a:t>internes</a:t>
            </a:r>
          </a:p>
        </p:txBody>
      </p:sp>
      <p:pic>
        <p:nvPicPr>
          <p:cNvPr id="90" name="Picture 2" descr="C:\Users\mitchellg\Desktop\Automated_2.png"/>
          <p:cNvPicPr>
            <a:picLocks noChangeAspect="1" noChangeArrowheads="1"/>
          </p:cNvPicPr>
          <p:nvPr/>
        </p:nvPicPr>
        <p:blipFill>
          <a:blip r:embed="rId2" cstate="print">
            <a:biLevel thresh="75000"/>
          </a:blip>
          <a:srcRect/>
          <a:stretch>
            <a:fillRect/>
          </a:stretch>
        </p:blipFill>
        <p:spPr bwMode="auto">
          <a:xfrm>
            <a:off x="4601894" y="2641949"/>
            <a:ext cx="810140" cy="809928"/>
          </a:xfrm>
          <a:prstGeom prst="rect">
            <a:avLst/>
          </a:prstGeom>
          <a:noFill/>
        </p:spPr>
      </p:pic>
      <p:sp>
        <p:nvSpPr>
          <p:cNvPr id="91" name="TextBox 90"/>
          <p:cNvSpPr txBox="1"/>
          <p:nvPr/>
        </p:nvSpPr>
        <p:spPr>
          <a:xfrm>
            <a:off x="3768942" y="2338958"/>
            <a:ext cx="2979470" cy="348878"/>
          </a:xfrm>
          <a:prstGeom prst="rect">
            <a:avLst/>
          </a:prstGeom>
          <a:noFill/>
        </p:spPr>
        <p:txBody>
          <a:bodyPr wrap="none" rtlCol="0">
            <a:spAutoFit/>
          </a:bodyPr>
          <a:lstStyle/>
          <a:p>
            <a:r>
              <a:rPr lang="fr-FR" sz="1667" b="1" dirty="0"/>
              <a:t>Data </a:t>
            </a:r>
            <a:r>
              <a:rPr lang="fr-FR" sz="1667" b="1" dirty="0" smtClean="0"/>
              <a:t>Management Gateway</a:t>
            </a:r>
            <a:endParaRPr lang="fr-FR" sz="1667" b="1" dirty="0"/>
          </a:p>
        </p:txBody>
      </p:sp>
      <p:sp>
        <p:nvSpPr>
          <p:cNvPr id="33" name="Rectangle 32"/>
          <p:cNvSpPr/>
          <p:nvPr/>
        </p:nvSpPr>
        <p:spPr>
          <a:xfrm>
            <a:off x="9026812" y="3894444"/>
            <a:ext cx="656480" cy="548219"/>
          </a:xfrm>
          <a:prstGeom prst="rect">
            <a:avLst/>
          </a:prstGeom>
        </p:spPr>
        <p:style>
          <a:lnRef idx="0">
            <a:schemeClr val="accent6"/>
          </a:lnRef>
          <a:fillRef idx="3">
            <a:schemeClr val="accent6"/>
          </a:fillRef>
          <a:effectRef idx="3">
            <a:schemeClr val="accent6"/>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333" dirty="0"/>
              <a:t>Site</a:t>
            </a:r>
          </a:p>
        </p:txBody>
      </p:sp>
      <p:sp>
        <p:nvSpPr>
          <p:cNvPr id="34" name="Can 33"/>
          <p:cNvSpPr/>
          <p:nvPr/>
        </p:nvSpPr>
        <p:spPr>
          <a:xfrm>
            <a:off x="2060585" y="3833820"/>
            <a:ext cx="796079" cy="937798"/>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fr-FR" sz="1500" dirty="0"/>
              <a:t>Bases</a:t>
            </a:r>
          </a:p>
          <a:p>
            <a:pPr algn="ctr"/>
            <a:r>
              <a:rPr lang="fr-FR" sz="1500" dirty="0"/>
              <a:t>internes</a:t>
            </a:r>
          </a:p>
        </p:txBody>
      </p:sp>
      <p:sp>
        <p:nvSpPr>
          <p:cNvPr id="35" name="Can 34"/>
          <p:cNvSpPr/>
          <p:nvPr/>
        </p:nvSpPr>
        <p:spPr>
          <a:xfrm>
            <a:off x="2060584" y="4992884"/>
            <a:ext cx="796079" cy="937798"/>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fr-FR" sz="1500" dirty="0"/>
              <a:t>Bases</a:t>
            </a:r>
          </a:p>
          <a:p>
            <a:pPr algn="ctr"/>
            <a:r>
              <a:rPr lang="fr-FR" sz="1500" dirty="0"/>
              <a:t>internes</a:t>
            </a:r>
          </a:p>
        </p:txBody>
      </p:sp>
      <p:sp>
        <p:nvSpPr>
          <p:cNvPr id="8" name="Down Arrow 7"/>
          <p:cNvSpPr/>
          <p:nvPr/>
        </p:nvSpPr>
        <p:spPr>
          <a:xfrm>
            <a:off x="7812897" y="3354341"/>
            <a:ext cx="144379" cy="48645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6330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fr-FR" dirty="0" smtClean="0"/>
              <a:t>BI hybride : Data Management Gateway</a:t>
            </a:r>
            <a:endParaRPr lang="fr-FR" dirty="0"/>
          </a:p>
        </p:txBody>
      </p:sp>
    </p:spTree>
    <p:extLst>
      <p:ext uri="{BB962C8B-B14F-4D97-AF65-F5344CB8AC3E}">
        <p14:creationId xmlns:p14="http://schemas.microsoft.com/office/powerpoint/2010/main" val="3915727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07069" y="2098842"/>
            <a:ext cx="1806742" cy="933116"/>
          </a:xfrm>
        </p:spPr>
        <p:txBody>
          <a:bodyPr/>
          <a:lstStyle/>
          <a:p>
            <a:r>
              <a:rPr lang="fr-FR" dirty="0" smtClean="0"/>
              <a:t>Merci</a:t>
            </a:r>
            <a:endParaRPr lang="fr-FR"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4855599" y="2565400"/>
            <a:ext cx="3868633" cy="828717"/>
          </a:xfrm>
          <a:prstGeom prst="rect">
            <a:avLst/>
          </a:prstGeom>
        </p:spPr>
      </p:pic>
    </p:spTree>
    <p:extLst>
      <p:ext uri="{BB962C8B-B14F-4D97-AF65-F5344CB8AC3E}">
        <p14:creationId xmlns:p14="http://schemas.microsoft.com/office/powerpoint/2010/main" val="10531476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8435" y="2430017"/>
            <a:ext cx="6195130" cy="1997966"/>
          </a:xfrm>
          <a:prstGeom prst="rect">
            <a:avLst/>
          </a:prstGeom>
        </p:spPr>
      </p:pic>
    </p:spTree>
    <p:extLst>
      <p:ext uri="{BB962C8B-B14F-4D97-AF65-F5344CB8AC3E}">
        <p14:creationId xmlns:p14="http://schemas.microsoft.com/office/powerpoint/2010/main" val="2024295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SQL Server</a:t>
            </a:r>
          </a:p>
          <a:p>
            <a:r>
              <a:rPr lang="en-US" dirty="0" smtClean="0"/>
              <a:t>Windows Azure SQL Database</a:t>
            </a:r>
            <a:endParaRPr lang="fr-FR" dirty="0" smtClean="0"/>
          </a:p>
        </p:txBody>
      </p:sp>
    </p:spTree>
    <p:extLst>
      <p:ext uri="{BB962C8B-B14F-4D97-AF65-F5344CB8AC3E}">
        <p14:creationId xmlns:p14="http://schemas.microsoft.com/office/powerpoint/2010/main" val="23188905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Left to Right"/>
          <p:cNvSpPr/>
          <p:nvPr/>
        </p:nvSpPr>
        <p:spPr bwMode="auto">
          <a:xfrm>
            <a:off x="1646756" y="2230968"/>
            <a:ext cx="8912296" cy="2696075"/>
          </a:xfrm>
          <a:prstGeom prst="notchedRightArrow">
            <a:avLst>
              <a:gd name="adj1" fmla="val 41154"/>
              <a:gd name="adj2" fmla="val 45577"/>
            </a:avLst>
          </a:prstGeom>
          <a:solidFill>
            <a:schemeClr val="tx1">
              <a:lumMod val="85000"/>
              <a:alpha val="12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12" tIns="45707" rIns="91412" bIns="45707" numCol="1" rtlCol="0" anchor="ctr" anchorCtr="0" compatLnSpc="1">
            <a:prstTxWarp prst="textNoShape">
              <a:avLst/>
            </a:prstTxWarp>
          </a:bodyPr>
          <a:lstStyle/>
          <a:p>
            <a:pPr algn="ctr" defTabSz="913810"/>
            <a:endParaRPr lang="fr-FR" sz="2198" dirty="0">
              <a:gradFill>
                <a:gsLst>
                  <a:gs pos="0">
                    <a:srgbClr val="FFFFFF"/>
                  </a:gs>
                  <a:gs pos="100000">
                    <a:srgbClr val="FFFFFF"/>
                  </a:gs>
                </a:gsLst>
                <a:lin ang="5400000" scaled="0"/>
              </a:gradFill>
            </a:endParaRPr>
          </a:p>
        </p:txBody>
      </p:sp>
      <p:grpSp>
        <p:nvGrpSpPr>
          <p:cNvPr id="16" name="Collecter (Layer)"/>
          <p:cNvGrpSpPr/>
          <p:nvPr/>
        </p:nvGrpSpPr>
        <p:grpSpPr>
          <a:xfrm>
            <a:off x="1714500" y="1397000"/>
            <a:ext cx="1597900" cy="5296362"/>
            <a:chOff x="224906" y="1592112"/>
            <a:chExt cx="1622376" cy="5042333"/>
          </a:xfrm>
        </p:grpSpPr>
        <p:sp>
          <p:nvSpPr>
            <p:cNvPr id="18" name="Rounded Rectangle 8"/>
            <p:cNvSpPr/>
            <p:nvPr/>
          </p:nvSpPr>
          <p:spPr bwMode="auto">
            <a:xfrm>
              <a:off x="224906" y="1592112"/>
              <a:ext cx="1620000" cy="5040000"/>
            </a:xfrm>
            <a:prstGeom prst="rect">
              <a:avLst/>
            </a:prstGeom>
            <a:noFill/>
            <a:ln w="12700">
              <a:solidFill>
                <a:srgbClr val="B5D3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08" rIns="7039047" rtlCol="0" anchor="ctr">
              <a:noAutofit/>
            </a:bodyPr>
            <a:lstStyle/>
            <a:p>
              <a:pPr marL="0" lvl="2" indent="-174571" algn="r" defTabSz="1040297" eaLnBrk="0" hangingPunct="0">
                <a:lnSpc>
                  <a:spcPct val="90000"/>
                </a:lnSpc>
                <a:spcBef>
                  <a:spcPts val="400"/>
                </a:spcBef>
                <a:spcAft>
                  <a:spcPts val="400"/>
                </a:spcAft>
                <a:buClr>
                  <a:srgbClr val="FFFFFF"/>
                </a:buClr>
                <a:buSzPct val="80000"/>
                <a:tabLst>
                  <a:tab pos="4570561" algn="r"/>
                </a:tabLst>
                <a:defRPr/>
              </a:pPr>
              <a:endParaRPr lang="en-US" sz="1600" kern="0" spc="-100" dirty="0">
                <a:ln w="3175" cmpd="sng">
                  <a:solidFill>
                    <a:sysClr val="windowText" lastClr="000000">
                      <a:alpha val="2000"/>
                    </a:sysClr>
                  </a:solidFill>
                </a:ln>
                <a:solidFill>
                  <a:srgbClr val="FFFFFF"/>
                </a:solidFill>
                <a:latin typeface="Segoe UI Semibold" pitchFamily="34" charset="0"/>
                <a:sym typeface="Wingdings" pitchFamily="2" charset="2"/>
              </a:endParaRPr>
            </a:p>
          </p:txBody>
        </p:sp>
        <p:sp>
          <p:nvSpPr>
            <p:cNvPr id="20" name="ZoneTexte 40"/>
            <p:cNvSpPr txBox="1"/>
            <p:nvPr/>
          </p:nvSpPr>
          <p:spPr>
            <a:xfrm>
              <a:off x="227283" y="6191586"/>
              <a:ext cx="1619999" cy="442859"/>
            </a:xfrm>
            <a:prstGeom prst="rect">
              <a:avLst/>
            </a:prstGeom>
            <a:solidFill>
              <a:srgbClr val="B5D331"/>
            </a:solidFill>
          </p:spPr>
          <p:txBody>
            <a:bodyPr wrap="square" tIns="91416" bIns="91416" rtlCol="0" anchor="ctr" anchorCtr="0">
              <a:noAutofit/>
            </a:bodyPr>
            <a:lstStyle>
              <a:defPPr>
                <a:defRPr lang="en-US"/>
              </a:defPPr>
              <a:lvl1pPr algn="ctr">
                <a:lnSpc>
                  <a:spcPct val="90000"/>
                </a:lnSpc>
                <a:spcBef>
                  <a:spcPct val="20000"/>
                </a:spcBef>
                <a:buClr>
                  <a:srgbClr val="FFFFFF"/>
                </a:buClr>
                <a:defRPr sz="2000" b="1">
                  <a:gradFill>
                    <a:gsLst>
                      <a:gs pos="0">
                        <a:srgbClr val="FFFFFF"/>
                      </a:gs>
                      <a:gs pos="100000">
                        <a:srgbClr val="FFFFFF"/>
                      </a:gs>
                    </a:gsLst>
                    <a:lin ang="2700000" scaled="1"/>
                  </a:gradFill>
                  <a:latin typeface="Segoe Light" pitchFamily="34" charset="0"/>
                </a:defRPr>
              </a:lvl1pPr>
            </a:lstStyle>
            <a:p>
              <a:r>
                <a:rPr lang="fr-FR" dirty="0"/>
                <a:t>Collecter</a:t>
              </a:r>
            </a:p>
          </p:txBody>
        </p:sp>
      </p:grpSp>
      <p:grpSp>
        <p:nvGrpSpPr>
          <p:cNvPr id="11" name="Enrichir (Layer)"/>
          <p:cNvGrpSpPr/>
          <p:nvPr/>
        </p:nvGrpSpPr>
        <p:grpSpPr>
          <a:xfrm>
            <a:off x="3495323" y="1396999"/>
            <a:ext cx="1595558" cy="5296363"/>
            <a:chOff x="2647670" y="915566"/>
            <a:chExt cx="1215000" cy="3781751"/>
          </a:xfrm>
        </p:grpSpPr>
        <p:sp>
          <p:nvSpPr>
            <p:cNvPr id="72" name="Rectangle 71"/>
            <p:cNvSpPr/>
            <p:nvPr/>
          </p:nvSpPr>
          <p:spPr bwMode="auto">
            <a:xfrm>
              <a:off x="2647670" y="921275"/>
              <a:ext cx="1215000" cy="33751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6" tIns="45708" rIns="45708" bIns="91416" numCol="1" spcCol="0" rtlCol="0" fromWordArt="0" anchor="b" anchorCtr="0" forceAA="0" compatLnSpc="1">
              <a:prstTxWarp prst="textNoShape">
                <a:avLst/>
              </a:prstTxWarp>
              <a:noAutofit/>
            </a:bodyPr>
            <a:lstStyle/>
            <a:p>
              <a:pPr algn="ctr" defTabSz="913810"/>
              <a:endParaRPr lang="fr-FR" spc="-51" dirty="0" err="1">
                <a:solidFill>
                  <a:srgbClr val="FFFFFF"/>
                </a:solidFill>
                <a:ea typeface="Segoe UI" pitchFamily="34" charset="0"/>
                <a:cs typeface="Segoe UI" pitchFamily="34" charset="0"/>
              </a:endParaRPr>
            </a:p>
          </p:txBody>
        </p:sp>
        <p:grpSp>
          <p:nvGrpSpPr>
            <p:cNvPr id="29" name="Group 28"/>
            <p:cNvGrpSpPr/>
            <p:nvPr/>
          </p:nvGrpSpPr>
          <p:grpSpPr>
            <a:xfrm>
              <a:off x="2647670" y="915566"/>
              <a:ext cx="1215000" cy="3781751"/>
              <a:chOff x="2006226" y="1592112"/>
              <a:chExt cx="1620000" cy="5042334"/>
            </a:xfrm>
          </p:grpSpPr>
          <p:sp>
            <p:nvSpPr>
              <p:cNvPr id="3" name="Rectangle 2"/>
              <p:cNvSpPr/>
              <p:nvPr/>
            </p:nvSpPr>
            <p:spPr bwMode="auto">
              <a:xfrm>
                <a:off x="2006226" y="1592112"/>
                <a:ext cx="1620000" cy="5040000"/>
              </a:xfrm>
              <a:prstGeom prst="rect">
                <a:avLst/>
              </a:prstGeom>
              <a:noFill/>
              <a:ln w="12700">
                <a:solidFill>
                  <a:srgbClr val="FF8B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08" rIns="7039047" rtlCol="0" anchor="ctr">
                <a:noAutofit/>
              </a:bodyPr>
              <a:lstStyle/>
              <a:p>
                <a:pPr marL="0" lvl="2" indent="-174571" algn="r" defTabSz="1040297" eaLnBrk="0" hangingPunct="0">
                  <a:lnSpc>
                    <a:spcPct val="90000"/>
                  </a:lnSpc>
                  <a:spcBef>
                    <a:spcPts val="400"/>
                  </a:spcBef>
                  <a:spcAft>
                    <a:spcPts val="400"/>
                  </a:spcAft>
                  <a:buClr>
                    <a:srgbClr val="FFFFFF"/>
                  </a:buClr>
                  <a:buSzPct val="80000"/>
                  <a:tabLst>
                    <a:tab pos="4570561" algn="r"/>
                  </a:tabLst>
                  <a:defRPr/>
                </a:pPr>
                <a:endParaRPr lang="en-US" sz="1600" kern="0" spc="-100" dirty="0">
                  <a:ln w="3175" cmpd="sng">
                    <a:solidFill>
                      <a:sysClr val="windowText" lastClr="000000">
                        <a:alpha val="2000"/>
                      </a:sysClr>
                    </a:solidFill>
                  </a:ln>
                  <a:solidFill>
                    <a:srgbClr val="FFFFFF"/>
                  </a:solidFill>
                  <a:latin typeface="Segoe UI Semibold" pitchFamily="34" charset="0"/>
                  <a:sym typeface="Wingdings" pitchFamily="2" charset="2"/>
                </a:endParaRPr>
              </a:p>
            </p:txBody>
          </p:sp>
          <p:sp>
            <p:nvSpPr>
              <p:cNvPr id="5" name="ZoneTexte 3"/>
              <p:cNvSpPr txBox="1"/>
              <p:nvPr/>
            </p:nvSpPr>
            <p:spPr>
              <a:xfrm>
                <a:off x="2006226" y="6191587"/>
                <a:ext cx="1620000" cy="442859"/>
              </a:xfrm>
              <a:prstGeom prst="rect">
                <a:avLst/>
              </a:prstGeom>
              <a:solidFill>
                <a:srgbClr val="FF9500"/>
              </a:solidFill>
              <a:ln>
                <a:solidFill>
                  <a:srgbClr val="FF8B00"/>
                </a:solidFill>
              </a:ln>
            </p:spPr>
            <p:txBody>
              <a:bodyPr wrap="square" tIns="91416" bIns="91416" rtlCol="0" anchor="ctr" anchorCtr="0">
                <a:noAutofit/>
              </a:bodyPr>
              <a:lstStyle/>
              <a:p>
                <a:pPr algn="ctr">
                  <a:lnSpc>
                    <a:spcPct val="90000"/>
                  </a:lnSpc>
                  <a:spcBef>
                    <a:spcPct val="20000"/>
                  </a:spcBef>
                  <a:buClr>
                    <a:srgbClr val="FFFFFF"/>
                  </a:buClr>
                </a:pPr>
                <a:r>
                  <a:rPr lang="fr-FR" sz="2000" b="1" dirty="0">
                    <a:gradFill>
                      <a:gsLst>
                        <a:gs pos="0">
                          <a:srgbClr val="FFFFFF"/>
                        </a:gs>
                        <a:gs pos="100000">
                          <a:srgbClr val="FFFFFF"/>
                        </a:gs>
                      </a:gsLst>
                      <a:lin ang="2700000" scaled="1"/>
                    </a:gradFill>
                    <a:latin typeface="Segoe Light" pitchFamily="34" charset="0"/>
                  </a:rPr>
                  <a:t>Enrichir</a:t>
                </a:r>
              </a:p>
            </p:txBody>
          </p:sp>
        </p:grpSp>
      </p:grpSp>
      <p:grpSp>
        <p:nvGrpSpPr>
          <p:cNvPr id="15" name="Consolider (Layer)"/>
          <p:cNvGrpSpPr/>
          <p:nvPr/>
        </p:nvGrpSpPr>
        <p:grpSpPr>
          <a:xfrm>
            <a:off x="5271534" y="1396922"/>
            <a:ext cx="1602581" cy="5293911"/>
            <a:chOff x="3980096" y="915566"/>
            <a:chExt cx="1220347" cy="3780000"/>
          </a:xfrm>
        </p:grpSpPr>
        <p:sp>
          <p:nvSpPr>
            <p:cNvPr id="73" name="Rectangle 72"/>
            <p:cNvSpPr/>
            <p:nvPr/>
          </p:nvSpPr>
          <p:spPr bwMode="auto">
            <a:xfrm>
              <a:off x="3985442" y="921275"/>
              <a:ext cx="1215000" cy="3768829"/>
            </a:xfrm>
            <a:prstGeom prst="rect">
              <a:avLst/>
            </a:prstGeom>
            <a:noFill/>
            <a:ln w="12700">
              <a:solidFill>
                <a:srgbClr val="FF8A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6" tIns="45708" rIns="45708" bIns="91416" numCol="1" spcCol="0" rtlCol="0" fromWordArt="0" anchor="b" anchorCtr="0" forceAA="0" compatLnSpc="1">
              <a:prstTxWarp prst="textNoShape">
                <a:avLst/>
              </a:prstTxWarp>
              <a:noAutofit/>
            </a:bodyPr>
            <a:lstStyle/>
            <a:p>
              <a:pPr algn="ctr" defTabSz="913810"/>
              <a:endParaRPr lang="fr-FR" spc="-51" dirty="0" err="1">
                <a:solidFill>
                  <a:srgbClr val="FFFFFF"/>
                </a:solidFill>
                <a:ea typeface="Segoe UI" pitchFamily="34" charset="0"/>
                <a:cs typeface="Segoe UI" pitchFamily="34" charset="0"/>
              </a:endParaRPr>
            </a:p>
          </p:txBody>
        </p:sp>
        <p:grpSp>
          <p:nvGrpSpPr>
            <p:cNvPr id="31" name="Group 30"/>
            <p:cNvGrpSpPr/>
            <p:nvPr/>
          </p:nvGrpSpPr>
          <p:grpSpPr>
            <a:xfrm>
              <a:off x="3980096" y="915566"/>
              <a:ext cx="1220347" cy="3780000"/>
              <a:chOff x="3782793" y="1592112"/>
              <a:chExt cx="1627129" cy="5040000"/>
            </a:xfrm>
          </p:grpSpPr>
          <p:sp>
            <p:nvSpPr>
              <p:cNvPr id="8" name="Rounded Rectangle 8"/>
              <p:cNvSpPr/>
              <p:nvPr/>
            </p:nvSpPr>
            <p:spPr bwMode="auto">
              <a:xfrm>
                <a:off x="3787546" y="1592112"/>
                <a:ext cx="1620000" cy="50400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08" rIns="7039047" rtlCol="0" anchor="ctr">
                <a:noAutofit/>
              </a:bodyPr>
              <a:lstStyle/>
              <a:p>
                <a:pPr marL="0" lvl="2" indent="-174571" algn="r" defTabSz="1040297" eaLnBrk="0" hangingPunct="0">
                  <a:lnSpc>
                    <a:spcPct val="90000"/>
                  </a:lnSpc>
                  <a:spcBef>
                    <a:spcPts val="400"/>
                  </a:spcBef>
                  <a:spcAft>
                    <a:spcPts val="400"/>
                  </a:spcAft>
                  <a:buClr>
                    <a:srgbClr val="FFFFFF"/>
                  </a:buClr>
                  <a:buSzPct val="80000"/>
                  <a:tabLst>
                    <a:tab pos="4570561" algn="r"/>
                  </a:tabLst>
                  <a:defRPr/>
                </a:pPr>
                <a:endParaRPr lang="en-US" sz="1600" kern="0" spc="-100" dirty="0">
                  <a:ln w="3175" cmpd="sng">
                    <a:solidFill>
                      <a:sysClr val="windowText" lastClr="000000">
                        <a:alpha val="2000"/>
                      </a:sysClr>
                    </a:solidFill>
                  </a:ln>
                  <a:solidFill>
                    <a:srgbClr val="FFFFFF"/>
                  </a:solidFill>
                  <a:latin typeface="Segoe UI Semibold" pitchFamily="34" charset="0"/>
                  <a:sym typeface="Wingdings" pitchFamily="2" charset="2"/>
                </a:endParaRPr>
              </a:p>
            </p:txBody>
          </p:sp>
          <p:sp>
            <p:nvSpPr>
              <p:cNvPr id="10" name="ZoneTexte 27"/>
              <p:cNvSpPr txBox="1"/>
              <p:nvPr/>
            </p:nvSpPr>
            <p:spPr>
              <a:xfrm>
                <a:off x="3782793" y="6181971"/>
                <a:ext cx="1627129" cy="442859"/>
              </a:xfrm>
              <a:prstGeom prst="rect">
                <a:avLst/>
              </a:prstGeom>
              <a:solidFill>
                <a:srgbClr val="FF8A00"/>
              </a:solidFill>
              <a:ln>
                <a:solidFill>
                  <a:srgbClr val="FF8A00"/>
                </a:solidFill>
              </a:ln>
            </p:spPr>
            <p:txBody>
              <a:bodyPr wrap="square" tIns="91416" bIns="91416" rtlCol="0" anchor="ctr" anchorCtr="0">
                <a:noAutofit/>
              </a:bodyPr>
              <a:lstStyle/>
              <a:p>
                <a:pPr algn="ctr">
                  <a:lnSpc>
                    <a:spcPct val="90000"/>
                  </a:lnSpc>
                  <a:spcBef>
                    <a:spcPct val="20000"/>
                  </a:spcBef>
                  <a:buClr>
                    <a:srgbClr val="FFFFFF"/>
                  </a:buClr>
                </a:pPr>
                <a:r>
                  <a:rPr lang="fr-FR" sz="2000" b="1" dirty="0">
                    <a:gradFill>
                      <a:gsLst>
                        <a:gs pos="0">
                          <a:srgbClr val="FFFFFF"/>
                        </a:gs>
                        <a:gs pos="100000">
                          <a:srgbClr val="FFFFFF"/>
                        </a:gs>
                      </a:gsLst>
                      <a:lin ang="2700000" scaled="1"/>
                    </a:gradFill>
                    <a:latin typeface="Segoe Light" pitchFamily="34" charset="0"/>
                  </a:rPr>
                  <a:t>Consolider</a:t>
                </a:r>
              </a:p>
            </p:txBody>
          </p:sp>
        </p:grpSp>
      </p:grpSp>
      <p:grpSp>
        <p:nvGrpSpPr>
          <p:cNvPr id="32" name="Analyser (Layer)"/>
          <p:cNvGrpSpPr/>
          <p:nvPr/>
        </p:nvGrpSpPr>
        <p:grpSpPr>
          <a:xfrm>
            <a:off x="7057037" y="1397000"/>
            <a:ext cx="1595558" cy="5296362"/>
            <a:chOff x="5568866" y="1592112"/>
            <a:chExt cx="1620000" cy="5042333"/>
          </a:xfrm>
        </p:grpSpPr>
        <p:sp>
          <p:nvSpPr>
            <p:cNvPr id="24" name="Rounded Rectangle 8"/>
            <p:cNvSpPr/>
            <p:nvPr/>
          </p:nvSpPr>
          <p:spPr bwMode="auto">
            <a:xfrm>
              <a:off x="5568866" y="1592112"/>
              <a:ext cx="1620000" cy="5040000"/>
            </a:xfrm>
            <a:prstGeom prst="rect">
              <a:avLst/>
            </a:prstGeom>
            <a:noFill/>
            <a:ln w="12700">
              <a:solidFill>
                <a:srgbClr val="FF8A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08" rIns="7039047" rtlCol="0" anchor="ctr">
              <a:noAutofit/>
            </a:bodyPr>
            <a:lstStyle/>
            <a:p>
              <a:pPr marL="0" lvl="2" indent="-174571" algn="r" defTabSz="1040297" eaLnBrk="0" hangingPunct="0">
                <a:lnSpc>
                  <a:spcPct val="90000"/>
                </a:lnSpc>
                <a:spcBef>
                  <a:spcPts val="400"/>
                </a:spcBef>
                <a:spcAft>
                  <a:spcPts val="400"/>
                </a:spcAft>
                <a:buClr>
                  <a:srgbClr val="FFFFFF"/>
                </a:buClr>
                <a:buSzPct val="80000"/>
                <a:tabLst>
                  <a:tab pos="4570561" algn="r"/>
                </a:tabLst>
              </a:pPr>
              <a:endParaRPr lang="en-US" sz="1600" kern="0" spc="-100" dirty="0">
                <a:ln w="3175" cmpd="sng">
                  <a:solidFill>
                    <a:sysClr val="windowText" lastClr="000000">
                      <a:alpha val="2000"/>
                    </a:sysClr>
                  </a:solidFill>
                </a:ln>
                <a:solidFill>
                  <a:srgbClr val="FFFFFF"/>
                </a:solidFill>
                <a:latin typeface="Segoe UI Semibold" pitchFamily="34" charset="0"/>
                <a:sym typeface="Wingdings" pitchFamily="2" charset="2"/>
              </a:endParaRPr>
            </a:p>
          </p:txBody>
        </p:sp>
        <p:sp>
          <p:nvSpPr>
            <p:cNvPr id="25" name="ZoneTexte 40"/>
            <p:cNvSpPr txBox="1"/>
            <p:nvPr/>
          </p:nvSpPr>
          <p:spPr>
            <a:xfrm>
              <a:off x="5571243" y="6191586"/>
              <a:ext cx="1609162" cy="442859"/>
            </a:xfrm>
            <a:prstGeom prst="rect">
              <a:avLst/>
            </a:prstGeom>
            <a:solidFill>
              <a:srgbClr val="FF8A00"/>
            </a:solidFill>
            <a:ln w="12700">
              <a:solidFill>
                <a:srgbClr val="FF8A00"/>
              </a:solidFill>
            </a:ln>
          </p:spPr>
          <p:txBody>
            <a:bodyPr wrap="square" tIns="91416" bIns="91416" rtlCol="0" anchor="ctr" anchorCtr="0">
              <a:noAutofit/>
            </a:bodyPr>
            <a:lstStyle>
              <a:defPPr>
                <a:defRPr lang="en-US"/>
              </a:defPPr>
              <a:lvl1pPr algn="ctr">
                <a:lnSpc>
                  <a:spcPct val="90000"/>
                </a:lnSpc>
                <a:spcBef>
                  <a:spcPct val="20000"/>
                </a:spcBef>
                <a:buClr>
                  <a:srgbClr val="FFFFFF"/>
                </a:buClr>
                <a:defRPr sz="2000" b="1">
                  <a:gradFill>
                    <a:gsLst>
                      <a:gs pos="0">
                        <a:srgbClr val="FFFFFF"/>
                      </a:gs>
                      <a:gs pos="100000">
                        <a:srgbClr val="FFFFFF"/>
                      </a:gs>
                    </a:gsLst>
                    <a:lin ang="2700000" scaled="1"/>
                  </a:gradFill>
                  <a:latin typeface="Segoe Light" pitchFamily="34" charset="0"/>
                </a:defRPr>
              </a:lvl1pPr>
            </a:lstStyle>
            <a:p>
              <a:r>
                <a:rPr lang="fr-FR" dirty="0"/>
                <a:t>Analyser</a:t>
              </a:r>
            </a:p>
          </p:txBody>
        </p:sp>
      </p:grpSp>
      <p:grpSp>
        <p:nvGrpSpPr>
          <p:cNvPr id="33" name="Visualiser (Layer)"/>
          <p:cNvGrpSpPr/>
          <p:nvPr/>
        </p:nvGrpSpPr>
        <p:grpSpPr>
          <a:xfrm>
            <a:off x="8837890" y="1397000"/>
            <a:ext cx="1595558" cy="5296362"/>
            <a:chOff x="7350184" y="1592112"/>
            <a:chExt cx="1620000" cy="5042333"/>
          </a:xfrm>
        </p:grpSpPr>
        <p:sp>
          <p:nvSpPr>
            <p:cNvPr id="26" name="Rectangle 25"/>
            <p:cNvSpPr/>
            <p:nvPr/>
          </p:nvSpPr>
          <p:spPr bwMode="auto">
            <a:xfrm>
              <a:off x="7350184" y="1592112"/>
              <a:ext cx="1620000" cy="5040000"/>
            </a:xfrm>
            <a:prstGeom prst="rect">
              <a:avLst/>
            </a:prstGeom>
            <a:no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08" rIns="7039047" rtlCol="0" anchor="ctr">
              <a:noAutofit/>
            </a:bodyPr>
            <a:lstStyle/>
            <a:p>
              <a:pPr marL="0" lvl="2" indent="-174571" algn="r" defTabSz="1040297" eaLnBrk="0" hangingPunct="0">
                <a:lnSpc>
                  <a:spcPct val="90000"/>
                </a:lnSpc>
                <a:spcBef>
                  <a:spcPts val="400"/>
                </a:spcBef>
                <a:spcAft>
                  <a:spcPts val="400"/>
                </a:spcAft>
                <a:buClr>
                  <a:srgbClr val="FFFFFF"/>
                </a:buClr>
                <a:buSzPct val="80000"/>
                <a:tabLst>
                  <a:tab pos="4570561" algn="r"/>
                </a:tabLst>
              </a:pPr>
              <a:endParaRPr lang="en-US" sz="1600" kern="0" spc="-100" dirty="0">
                <a:ln w="3175" cmpd="sng">
                  <a:solidFill>
                    <a:sysClr val="windowText" lastClr="000000">
                      <a:alpha val="2000"/>
                    </a:sysClr>
                  </a:solidFill>
                </a:ln>
                <a:solidFill>
                  <a:srgbClr val="FFFFFF"/>
                </a:solidFill>
                <a:latin typeface="Segoe UI Semibold" pitchFamily="34" charset="0"/>
                <a:sym typeface="Wingdings" pitchFamily="2" charset="2"/>
              </a:endParaRPr>
            </a:p>
          </p:txBody>
        </p:sp>
        <p:sp>
          <p:nvSpPr>
            <p:cNvPr id="27" name="ZoneTexte 3"/>
            <p:cNvSpPr txBox="1"/>
            <p:nvPr/>
          </p:nvSpPr>
          <p:spPr>
            <a:xfrm>
              <a:off x="7350184" y="6191586"/>
              <a:ext cx="1620000" cy="442859"/>
            </a:xfrm>
            <a:prstGeom prst="rect">
              <a:avLst/>
            </a:prstGeom>
            <a:solidFill>
              <a:srgbClr val="0070C0"/>
            </a:solidFill>
            <a:ln>
              <a:solidFill>
                <a:srgbClr val="0070C0"/>
              </a:solidFill>
            </a:ln>
          </p:spPr>
          <p:txBody>
            <a:bodyPr wrap="square" tIns="91416" bIns="91416" rtlCol="0" anchor="ctr" anchorCtr="0">
              <a:noAutofit/>
            </a:bodyPr>
            <a:lstStyle/>
            <a:p>
              <a:pPr algn="ctr">
                <a:lnSpc>
                  <a:spcPct val="90000"/>
                </a:lnSpc>
                <a:spcBef>
                  <a:spcPct val="20000"/>
                </a:spcBef>
                <a:buClr>
                  <a:srgbClr val="FFFFFF"/>
                </a:buClr>
              </a:pPr>
              <a:r>
                <a:rPr lang="fr-FR" sz="2000" b="1" dirty="0">
                  <a:gradFill>
                    <a:gsLst>
                      <a:gs pos="0">
                        <a:srgbClr val="FFFFFF"/>
                      </a:gs>
                      <a:gs pos="100000">
                        <a:srgbClr val="FFFFFF"/>
                      </a:gs>
                    </a:gsLst>
                    <a:lin ang="2700000" scaled="1"/>
                  </a:gradFill>
                  <a:latin typeface="Segoe Light" pitchFamily="34" charset="0"/>
                </a:rPr>
                <a:t>Visualiser</a:t>
              </a:r>
            </a:p>
          </p:txBody>
        </p:sp>
      </p:grpSp>
      <p:sp>
        <p:nvSpPr>
          <p:cNvPr id="36" name="ComplexEventProcessing (Usage)"/>
          <p:cNvSpPr/>
          <p:nvPr/>
        </p:nvSpPr>
        <p:spPr>
          <a:xfrm>
            <a:off x="1716804" y="5159294"/>
            <a:ext cx="1593223" cy="769634"/>
          </a:xfrm>
          <a:prstGeom prst="rect">
            <a:avLst/>
          </a:prstGeom>
        </p:spPr>
        <p:txBody>
          <a:bodyPr wrap="square">
            <a:spAutoFit/>
          </a:bodyPr>
          <a:lstStyle/>
          <a:p>
            <a:pPr algn="ctr">
              <a:spcBef>
                <a:spcPts val="600"/>
              </a:spcBef>
            </a:pPr>
            <a:r>
              <a:rPr lang="fr-FR" sz="1467" b="1" dirty="0" err="1">
                <a:solidFill>
                  <a:srgbClr val="CCCCCC">
                    <a:lumMod val="25000"/>
                  </a:srgbClr>
                </a:solidFill>
                <a:latin typeface="Segoe UI Light" pitchFamily="34" charset="0"/>
                <a:ea typeface="Segoe UI" pitchFamily="34" charset="0"/>
                <a:cs typeface="Segoe UI" pitchFamily="34" charset="0"/>
              </a:rPr>
              <a:t>Complex</a:t>
            </a:r>
            <a:r>
              <a:rPr lang="fr-FR" sz="1467" b="1" dirty="0">
                <a:solidFill>
                  <a:srgbClr val="CCCCCC">
                    <a:lumMod val="25000"/>
                  </a:srgbClr>
                </a:solidFill>
                <a:latin typeface="Segoe UI Light" pitchFamily="34" charset="0"/>
                <a:ea typeface="Segoe UI" pitchFamily="34" charset="0"/>
                <a:cs typeface="Segoe UI" pitchFamily="34" charset="0"/>
              </a:rPr>
              <a:t> Event</a:t>
            </a:r>
          </a:p>
          <a:p>
            <a:pPr algn="ctr"/>
            <a:r>
              <a:rPr lang="fr-FR" sz="1467" b="1" dirty="0" err="1">
                <a:solidFill>
                  <a:srgbClr val="CCCCCC">
                    <a:lumMod val="25000"/>
                  </a:srgbClr>
                </a:solidFill>
                <a:latin typeface="Segoe UI Light" pitchFamily="34" charset="0"/>
                <a:ea typeface="Segoe UI" pitchFamily="34" charset="0"/>
                <a:cs typeface="Segoe UI" pitchFamily="34" charset="0"/>
              </a:rPr>
              <a:t>Processing</a:t>
            </a:r>
            <a:endParaRPr lang="fr-FR" sz="1467" b="1" dirty="0">
              <a:solidFill>
                <a:srgbClr val="CCCCCC">
                  <a:lumMod val="25000"/>
                </a:srgbClr>
              </a:solidFill>
              <a:latin typeface="Segoe UI Light" pitchFamily="34" charset="0"/>
              <a:ea typeface="Segoe UI" pitchFamily="34" charset="0"/>
              <a:cs typeface="Segoe UI" pitchFamily="34" charset="0"/>
            </a:endParaRPr>
          </a:p>
          <a:p>
            <a:pPr algn="ctr"/>
            <a:r>
              <a:rPr lang="fr-FR" sz="1467" b="1" dirty="0">
                <a:solidFill>
                  <a:srgbClr val="CCCCCC">
                    <a:lumMod val="25000"/>
                  </a:srgbClr>
                </a:solidFill>
                <a:latin typeface="Segoe UI Light" pitchFamily="34" charset="0"/>
                <a:ea typeface="Segoe UI" pitchFamily="34" charset="0"/>
                <a:cs typeface="Segoe UI" pitchFamily="34" charset="0"/>
              </a:rPr>
              <a:t>(Flux temps réel)</a:t>
            </a:r>
          </a:p>
        </p:txBody>
      </p:sp>
      <p:sp>
        <p:nvSpPr>
          <p:cNvPr id="37" name="OLTP (Usage)"/>
          <p:cNvSpPr/>
          <p:nvPr/>
        </p:nvSpPr>
        <p:spPr>
          <a:xfrm>
            <a:off x="1714467" y="2762920"/>
            <a:ext cx="1595558" cy="769634"/>
          </a:xfrm>
          <a:prstGeom prst="rect">
            <a:avLst/>
          </a:prstGeom>
        </p:spPr>
        <p:txBody>
          <a:bodyPr wrap="square">
            <a:spAutoFit/>
          </a:bodyPr>
          <a:lstStyle/>
          <a:p>
            <a:pPr algn="ctr">
              <a:spcBef>
                <a:spcPts val="600"/>
              </a:spcBef>
            </a:pPr>
            <a:r>
              <a:rPr lang="fr-FR" sz="1467" b="1" dirty="0">
                <a:solidFill>
                  <a:srgbClr val="CCCCCC">
                    <a:lumMod val="25000"/>
                  </a:srgbClr>
                </a:solidFill>
                <a:latin typeface="Segoe UI Light" pitchFamily="34" charset="0"/>
                <a:ea typeface="Segoe UI" pitchFamily="34" charset="0"/>
                <a:cs typeface="Segoe UI" pitchFamily="34" charset="0"/>
              </a:rPr>
              <a:t>Traitements Transactionnels (OLTP)</a:t>
            </a:r>
          </a:p>
        </p:txBody>
      </p:sp>
      <p:sp>
        <p:nvSpPr>
          <p:cNvPr id="50" name="DQM (Usage)"/>
          <p:cNvSpPr/>
          <p:nvPr/>
        </p:nvSpPr>
        <p:spPr>
          <a:xfrm>
            <a:off x="3492645" y="2943878"/>
            <a:ext cx="1575476" cy="543867"/>
          </a:xfrm>
          <a:prstGeom prst="rect">
            <a:avLst/>
          </a:prstGeom>
        </p:spPr>
        <p:txBody>
          <a:bodyPr wrap="square">
            <a:spAutoFit/>
          </a:bodyPr>
          <a:lstStyle/>
          <a:p>
            <a:pPr algn="ctr">
              <a:spcBef>
                <a:spcPts val="600"/>
              </a:spcBef>
            </a:pPr>
            <a:r>
              <a:rPr lang="fr-FR" sz="1467" b="1" dirty="0">
                <a:solidFill>
                  <a:srgbClr val="CCCCCC">
                    <a:lumMod val="25000"/>
                  </a:srgbClr>
                </a:solidFill>
                <a:latin typeface="Segoe UI Light" pitchFamily="34" charset="0"/>
                <a:ea typeface="Segoe UI" pitchFamily="34" charset="0"/>
                <a:cs typeface="Segoe UI" pitchFamily="34" charset="0"/>
              </a:rPr>
              <a:t>Data </a:t>
            </a:r>
            <a:r>
              <a:rPr lang="fr-FR" sz="1467" b="1" dirty="0" err="1">
                <a:solidFill>
                  <a:srgbClr val="CCCCCC">
                    <a:lumMod val="25000"/>
                  </a:srgbClr>
                </a:solidFill>
                <a:latin typeface="Segoe UI Light" pitchFamily="34" charset="0"/>
                <a:ea typeface="Segoe UI" pitchFamily="34" charset="0"/>
                <a:cs typeface="Segoe UI" pitchFamily="34" charset="0"/>
              </a:rPr>
              <a:t>Quality</a:t>
            </a:r>
            <a:r>
              <a:rPr lang="fr-FR" sz="1467" b="1" dirty="0">
                <a:solidFill>
                  <a:srgbClr val="CCCCCC">
                    <a:lumMod val="25000"/>
                  </a:srgbClr>
                </a:solidFill>
                <a:latin typeface="Segoe UI Light" pitchFamily="34" charset="0"/>
                <a:ea typeface="Segoe UI" pitchFamily="34" charset="0"/>
                <a:cs typeface="Segoe UI" pitchFamily="34" charset="0"/>
              </a:rPr>
              <a:t> Management</a:t>
            </a:r>
          </a:p>
        </p:txBody>
      </p:sp>
      <p:sp>
        <p:nvSpPr>
          <p:cNvPr id="60" name="ETL (Usage)"/>
          <p:cNvSpPr/>
          <p:nvPr/>
        </p:nvSpPr>
        <p:spPr>
          <a:xfrm>
            <a:off x="3511661" y="5172655"/>
            <a:ext cx="1579223" cy="769634"/>
          </a:xfrm>
          <a:prstGeom prst="rect">
            <a:avLst/>
          </a:prstGeom>
        </p:spPr>
        <p:txBody>
          <a:bodyPr wrap="square">
            <a:spAutoFit/>
          </a:bodyPr>
          <a:lstStyle/>
          <a:p>
            <a:pPr algn="ctr"/>
            <a:r>
              <a:rPr lang="fr-FR" sz="1467" b="1" dirty="0" err="1">
                <a:solidFill>
                  <a:srgbClr val="CCCCCC">
                    <a:lumMod val="25000"/>
                  </a:srgbClr>
                </a:solidFill>
                <a:latin typeface="Segoe UI Light" pitchFamily="34" charset="0"/>
                <a:ea typeface="Segoe UI" pitchFamily="34" charset="0"/>
                <a:cs typeface="Segoe UI" pitchFamily="34" charset="0"/>
              </a:rPr>
              <a:t>Extract</a:t>
            </a:r>
            <a:endParaRPr lang="fr-FR" sz="1467" b="1" dirty="0">
              <a:solidFill>
                <a:srgbClr val="CCCCCC">
                  <a:lumMod val="25000"/>
                </a:srgbClr>
              </a:solidFill>
              <a:latin typeface="Segoe UI Light" pitchFamily="34" charset="0"/>
              <a:ea typeface="Segoe UI" pitchFamily="34" charset="0"/>
              <a:cs typeface="Segoe UI" pitchFamily="34" charset="0"/>
            </a:endParaRPr>
          </a:p>
          <a:p>
            <a:pPr algn="ctr"/>
            <a:r>
              <a:rPr lang="fr-FR" sz="1467" b="1" dirty="0" err="1">
                <a:solidFill>
                  <a:srgbClr val="CCCCCC">
                    <a:lumMod val="25000"/>
                  </a:srgbClr>
                </a:solidFill>
                <a:latin typeface="Segoe UI Light" pitchFamily="34" charset="0"/>
                <a:ea typeface="Segoe UI" pitchFamily="34" charset="0"/>
                <a:cs typeface="Segoe UI" pitchFamily="34" charset="0"/>
              </a:rPr>
              <a:t>Transform</a:t>
            </a:r>
            <a:r>
              <a:rPr lang="fr-FR" sz="1467" b="1" dirty="0">
                <a:solidFill>
                  <a:srgbClr val="CCCCCC">
                    <a:lumMod val="25000"/>
                  </a:srgbClr>
                </a:solidFill>
                <a:latin typeface="Segoe UI Light" pitchFamily="34" charset="0"/>
                <a:ea typeface="Segoe UI" pitchFamily="34" charset="0"/>
                <a:cs typeface="Segoe UI" pitchFamily="34" charset="0"/>
              </a:rPr>
              <a:t>/</a:t>
            </a:r>
            <a:r>
              <a:rPr lang="fr-FR" sz="1467" b="1" dirty="0" err="1">
                <a:solidFill>
                  <a:srgbClr val="CCCCCC">
                    <a:lumMod val="25000"/>
                  </a:srgbClr>
                </a:solidFill>
                <a:latin typeface="Segoe UI Light" pitchFamily="34" charset="0"/>
                <a:ea typeface="Segoe UI" pitchFamily="34" charset="0"/>
                <a:cs typeface="Segoe UI" pitchFamily="34" charset="0"/>
              </a:rPr>
              <a:t>Load</a:t>
            </a:r>
            <a:endParaRPr lang="fr-FR" sz="1467" b="1" dirty="0">
              <a:solidFill>
                <a:srgbClr val="CCCCCC">
                  <a:lumMod val="25000"/>
                </a:srgbClr>
              </a:solidFill>
              <a:latin typeface="Segoe UI Light" pitchFamily="34" charset="0"/>
              <a:ea typeface="Segoe UI" pitchFamily="34" charset="0"/>
              <a:cs typeface="Segoe UI" pitchFamily="34" charset="0"/>
            </a:endParaRPr>
          </a:p>
          <a:p>
            <a:pPr algn="ctr"/>
            <a:r>
              <a:rPr lang="fr-FR" sz="1467" b="1" dirty="0">
                <a:solidFill>
                  <a:srgbClr val="CCCCCC">
                    <a:lumMod val="25000"/>
                  </a:srgbClr>
                </a:solidFill>
                <a:latin typeface="Segoe UI Light" pitchFamily="34" charset="0"/>
                <a:ea typeface="Segoe UI" pitchFamily="34" charset="0"/>
                <a:cs typeface="Segoe UI" pitchFamily="34" charset="0"/>
              </a:rPr>
              <a:t>(ETL)</a:t>
            </a:r>
          </a:p>
        </p:txBody>
      </p:sp>
      <p:sp>
        <p:nvSpPr>
          <p:cNvPr id="77" name="OLAP (Usage)"/>
          <p:cNvSpPr/>
          <p:nvPr/>
        </p:nvSpPr>
        <p:spPr>
          <a:xfrm>
            <a:off x="7054568" y="4159075"/>
            <a:ext cx="1589569" cy="846578"/>
          </a:xfrm>
          <a:prstGeom prst="rect">
            <a:avLst/>
          </a:prstGeom>
        </p:spPr>
        <p:txBody>
          <a:bodyPr wrap="square">
            <a:spAutoFit/>
          </a:bodyPr>
          <a:lstStyle/>
          <a:p>
            <a:pPr algn="ctr"/>
            <a:r>
              <a:rPr lang="fr-FR" sz="1467" b="1" dirty="0">
                <a:solidFill>
                  <a:srgbClr val="CCCCCC">
                    <a:lumMod val="25000"/>
                  </a:srgbClr>
                </a:solidFill>
                <a:latin typeface="Segoe UI Light" pitchFamily="34" charset="0"/>
                <a:ea typeface="Segoe UI" pitchFamily="34" charset="0"/>
                <a:cs typeface="Segoe UI" pitchFamily="34" charset="0"/>
              </a:rPr>
              <a:t>Analyse</a:t>
            </a:r>
          </a:p>
          <a:p>
            <a:pPr algn="ctr"/>
            <a:r>
              <a:rPr lang="fr-FR" sz="1467" b="1" dirty="0">
                <a:solidFill>
                  <a:srgbClr val="CCCCCC">
                    <a:lumMod val="25000"/>
                  </a:srgbClr>
                </a:solidFill>
                <a:latin typeface="Segoe UI Light" pitchFamily="34" charset="0"/>
                <a:ea typeface="Segoe UI" pitchFamily="34" charset="0"/>
                <a:cs typeface="Segoe UI" pitchFamily="34" charset="0"/>
              </a:rPr>
              <a:t>OLAP</a:t>
            </a:r>
          </a:p>
          <a:p>
            <a:pPr algn="ctr">
              <a:spcBef>
                <a:spcPts val="600"/>
              </a:spcBef>
            </a:pPr>
            <a:r>
              <a:rPr lang="fr-FR" sz="1467" b="1" dirty="0">
                <a:solidFill>
                  <a:srgbClr val="CCCCCC">
                    <a:lumMod val="25000"/>
                  </a:srgbClr>
                </a:solidFill>
                <a:latin typeface="Segoe UI Light" pitchFamily="34" charset="0"/>
                <a:ea typeface="Segoe UI" pitchFamily="34" charset="0"/>
                <a:cs typeface="Segoe UI" pitchFamily="34" charset="0"/>
              </a:rPr>
              <a:t>Datamining</a:t>
            </a:r>
          </a:p>
        </p:txBody>
      </p:sp>
      <p:sp>
        <p:nvSpPr>
          <p:cNvPr id="78" name="MDM (Usage)"/>
          <p:cNvSpPr/>
          <p:nvPr/>
        </p:nvSpPr>
        <p:spPr>
          <a:xfrm>
            <a:off x="5273714" y="2896850"/>
            <a:ext cx="1589572" cy="543867"/>
          </a:xfrm>
          <a:prstGeom prst="rect">
            <a:avLst/>
          </a:prstGeom>
        </p:spPr>
        <p:txBody>
          <a:bodyPr wrap="square">
            <a:spAutoFit/>
          </a:bodyPr>
          <a:lstStyle/>
          <a:p>
            <a:pPr algn="ctr">
              <a:spcBef>
                <a:spcPts val="600"/>
              </a:spcBef>
            </a:pPr>
            <a:r>
              <a:rPr lang="fr-FR" sz="1467" b="1" dirty="0">
                <a:solidFill>
                  <a:srgbClr val="CCCCCC">
                    <a:lumMod val="25000"/>
                  </a:srgbClr>
                </a:solidFill>
                <a:latin typeface="Segoe UI Light" pitchFamily="34" charset="0"/>
                <a:ea typeface="Segoe UI" pitchFamily="34" charset="0"/>
                <a:cs typeface="Segoe UI" pitchFamily="34" charset="0"/>
              </a:rPr>
              <a:t>Master Data Management</a:t>
            </a:r>
          </a:p>
        </p:txBody>
      </p:sp>
      <p:sp>
        <p:nvSpPr>
          <p:cNvPr id="81" name="DW (Usage)"/>
          <p:cNvSpPr/>
          <p:nvPr/>
        </p:nvSpPr>
        <p:spPr>
          <a:xfrm>
            <a:off x="5273714" y="5403620"/>
            <a:ext cx="1589572" cy="318100"/>
          </a:xfrm>
          <a:prstGeom prst="rect">
            <a:avLst/>
          </a:prstGeom>
        </p:spPr>
        <p:txBody>
          <a:bodyPr wrap="square">
            <a:spAutoFit/>
          </a:bodyPr>
          <a:lstStyle/>
          <a:p>
            <a:pPr algn="ctr">
              <a:spcBef>
                <a:spcPts val="600"/>
              </a:spcBef>
            </a:pPr>
            <a:r>
              <a:rPr lang="fr-FR" sz="1467" b="1" dirty="0">
                <a:solidFill>
                  <a:srgbClr val="CCCCCC">
                    <a:lumMod val="25000"/>
                  </a:srgbClr>
                </a:solidFill>
                <a:latin typeface="Segoe UI Light" pitchFamily="34" charset="0"/>
                <a:ea typeface="Segoe UI" pitchFamily="34" charset="0"/>
                <a:cs typeface="Segoe UI" pitchFamily="34" charset="0"/>
              </a:rPr>
              <a:t>Data </a:t>
            </a:r>
            <a:r>
              <a:rPr lang="fr-FR" sz="1467" b="1" dirty="0" err="1">
                <a:solidFill>
                  <a:srgbClr val="CCCCCC">
                    <a:lumMod val="25000"/>
                  </a:srgbClr>
                </a:solidFill>
                <a:latin typeface="Segoe UI Light" pitchFamily="34" charset="0"/>
                <a:ea typeface="Segoe UI" pitchFamily="34" charset="0"/>
                <a:cs typeface="Segoe UI" pitchFamily="34" charset="0"/>
              </a:rPr>
              <a:t>Warehouse</a:t>
            </a:r>
            <a:endParaRPr lang="fr-FR" sz="1467" b="1" dirty="0">
              <a:solidFill>
                <a:srgbClr val="CCCCCC">
                  <a:lumMod val="25000"/>
                </a:srgbClr>
              </a:solidFill>
              <a:latin typeface="Segoe UI Light" pitchFamily="34" charset="0"/>
              <a:ea typeface="Segoe UI" pitchFamily="34" charset="0"/>
              <a:cs typeface="Segoe UI" pitchFamily="34" charset="0"/>
            </a:endParaRPr>
          </a:p>
        </p:txBody>
      </p:sp>
      <p:sp>
        <p:nvSpPr>
          <p:cNvPr id="83" name="Reporting Statique (Usage)"/>
          <p:cNvSpPr/>
          <p:nvPr/>
        </p:nvSpPr>
        <p:spPr>
          <a:xfrm>
            <a:off x="8835552" y="5692619"/>
            <a:ext cx="1597897" cy="543867"/>
          </a:xfrm>
          <a:prstGeom prst="rect">
            <a:avLst/>
          </a:prstGeom>
        </p:spPr>
        <p:txBody>
          <a:bodyPr wrap="square">
            <a:spAutoFit/>
          </a:bodyPr>
          <a:lstStyle/>
          <a:p>
            <a:pPr algn="ctr">
              <a:spcBef>
                <a:spcPts val="600"/>
              </a:spcBef>
            </a:pPr>
            <a:r>
              <a:rPr lang="fr-FR" sz="1467" b="1" dirty="0" err="1">
                <a:solidFill>
                  <a:srgbClr val="CCCCCC">
                    <a:lumMod val="25000"/>
                  </a:srgbClr>
                </a:solidFill>
                <a:latin typeface="Segoe UI Light" pitchFamily="34" charset="0"/>
                <a:ea typeface="Segoe UI" pitchFamily="34" charset="0"/>
                <a:cs typeface="Segoe UI" pitchFamily="34" charset="0"/>
              </a:rPr>
              <a:t>Reporting</a:t>
            </a:r>
            <a:r>
              <a:rPr lang="fr-FR" sz="1467" b="1" dirty="0">
                <a:solidFill>
                  <a:srgbClr val="CCCCCC">
                    <a:lumMod val="25000"/>
                  </a:srgbClr>
                </a:solidFill>
                <a:latin typeface="Segoe UI Light" pitchFamily="34" charset="0"/>
                <a:ea typeface="Segoe UI" pitchFamily="34" charset="0"/>
                <a:cs typeface="Segoe UI" pitchFamily="34" charset="0"/>
              </a:rPr>
              <a:t> statique</a:t>
            </a:r>
          </a:p>
        </p:txBody>
      </p:sp>
      <p:sp>
        <p:nvSpPr>
          <p:cNvPr id="84" name="Reporting Adhoc (Usage)"/>
          <p:cNvSpPr/>
          <p:nvPr/>
        </p:nvSpPr>
        <p:spPr>
          <a:xfrm>
            <a:off x="8829560" y="4027058"/>
            <a:ext cx="1603891" cy="318100"/>
          </a:xfrm>
          <a:prstGeom prst="rect">
            <a:avLst/>
          </a:prstGeom>
        </p:spPr>
        <p:txBody>
          <a:bodyPr wrap="square">
            <a:spAutoFit/>
          </a:bodyPr>
          <a:lstStyle/>
          <a:p>
            <a:pPr algn="ctr">
              <a:spcBef>
                <a:spcPts val="600"/>
              </a:spcBef>
            </a:pPr>
            <a:r>
              <a:rPr lang="fr-FR" sz="1467" b="1" dirty="0" err="1">
                <a:solidFill>
                  <a:srgbClr val="CCCCCC">
                    <a:lumMod val="25000"/>
                  </a:srgbClr>
                </a:solidFill>
                <a:latin typeface="Segoe UI Light" pitchFamily="34" charset="0"/>
                <a:ea typeface="Segoe UI" pitchFamily="34" charset="0"/>
                <a:cs typeface="Segoe UI" pitchFamily="34" charset="0"/>
              </a:rPr>
              <a:t>Reporting</a:t>
            </a:r>
            <a:r>
              <a:rPr lang="fr-FR" sz="1467" b="1" dirty="0">
                <a:solidFill>
                  <a:srgbClr val="CCCCCC">
                    <a:lumMod val="25000"/>
                  </a:srgbClr>
                </a:solidFill>
                <a:latin typeface="Segoe UI Light" pitchFamily="34" charset="0"/>
                <a:ea typeface="Segoe UI" pitchFamily="34" charset="0"/>
                <a:cs typeface="Segoe UI" pitchFamily="34" charset="0"/>
              </a:rPr>
              <a:t> ad-hoc</a:t>
            </a:r>
          </a:p>
        </p:txBody>
      </p:sp>
      <p:sp>
        <p:nvSpPr>
          <p:cNvPr id="85" name="Analyse, Exploration (Usage)"/>
          <p:cNvSpPr/>
          <p:nvPr/>
        </p:nvSpPr>
        <p:spPr>
          <a:xfrm>
            <a:off x="8835548" y="2301953"/>
            <a:ext cx="1597900" cy="543867"/>
          </a:xfrm>
          <a:prstGeom prst="rect">
            <a:avLst/>
          </a:prstGeom>
        </p:spPr>
        <p:txBody>
          <a:bodyPr wrap="square">
            <a:spAutoFit/>
          </a:bodyPr>
          <a:lstStyle/>
          <a:p>
            <a:pPr algn="ctr">
              <a:spcBef>
                <a:spcPts val="600"/>
              </a:spcBef>
            </a:pPr>
            <a:r>
              <a:rPr lang="fr-FR" sz="1467" b="1" dirty="0">
                <a:solidFill>
                  <a:srgbClr val="CCCCCC">
                    <a:lumMod val="25000"/>
                  </a:srgbClr>
                </a:solidFill>
                <a:latin typeface="Segoe UI Light" pitchFamily="34" charset="0"/>
                <a:ea typeface="Segoe UI" pitchFamily="34" charset="0"/>
                <a:cs typeface="Segoe UI" pitchFamily="34" charset="0"/>
              </a:rPr>
              <a:t>Analyse ad-hoc</a:t>
            </a:r>
          </a:p>
          <a:p>
            <a:pPr algn="ctr"/>
            <a:r>
              <a:rPr lang="fr-FR" sz="1467" b="1" dirty="0">
                <a:solidFill>
                  <a:srgbClr val="CCCCCC">
                    <a:lumMod val="25000"/>
                  </a:srgbClr>
                </a:solidFill>
                <a:latin typeface="Segoe UI Light" pitchFamily="34" charset="0"/>
                <a:ea typeface="Segoe UI" pitchFamily="34" charset="0"/>
                <a:cs typeface="Segoe UI" pitchFamily="34" charset="0"/>
              </a:rPr>
              <a:t>Exploration</a:t>
            </a:r>
          </a:p>
        </p:txBody>
      </p:sp>
      <p:sp>
        <p:nvSpPr>
          <p:cNvPr id="86" name="Tableaux de Bord (Usage)"/>
          <p:cNvSpPr/>
          <p:nvPr/>
        </p:nvSpPr>
        <p:spPr>
          <a:xfrm>
            <a:off x="8829560" y="4329039"/>
            <a:ext cx="1603891" cy="318100"/>
          </a:xfrm>
          <a:prstGeom prst="rect">
            <a:avLst/>
          </a:prstGeom>
        </p:spPr>
        <p:txBody>
          <a:bodyPr wrap="square">
            <a:spAutoFit/>
          </a:bodyPr>
          <a:lstStyle/>
          <a:p>
            <a:pPr algn="ctr">
              <a:spcBef>
                <a:spcPts val="600"/>
              </a:spcBef>
            </a:pPr>
            <a:r>
              <a:rPr lang="fr-FR" sz="1467" b="1" dirty="0">
                <a:solidFill>
                  <a:srgbClr val="CCCCCC">
                    <a:lumMod val="25000"/>
                  </a:srgbClr>
                </a:solidFill>
                <a:latin typeface="Segoe UI Light" pitchFamily="34" charset="0"/>
                <a:ea typeface="Segoe UI" pitchFamily="34" charset="0"/>
                <a:cs typeface="Segoe UI" pitchFamily="34" charset="0"/>
              </a:rPr>
              <a:t>Tableaux de Bords</a:t>
            </a:r>
          </a:p>
        </p:txBody>
      </p:sp>
      <p:grpSp>
        <p:nvGrpSpPr>
          <p:cNvPr id="108" name="SQL Server Features Mapping"/>
          <p:cNvGrpSpPr/>
          <p:nvPr/>
        </p:nvGrpSpPr>
        <p:grpSpPr>
          <a:xfrm>
            <a:off x="2037443" y="1511636"/>
            <a:ext cx="8249525" cy="4242859"/>
            <a:chOff x="1498354" y="1059472"/>
            <a:chExt cx="6280286" cy="3283597"/>
          </a:xfrm>
        </p:grpSpPr>
        <p:grpSp>
          <p:nvGrpSpPr>
            <p:cNvPr id="22" name="Group 21"/>
            <p:cNvGrpSpPr/>
            <p:nvPr/>
          </p:nvGrpSpPr>
          <p:grpSpPr>
            <a:xfrm>
              <a:off x="5416153" y="2160856"/>
              <a:ext cx="955339" cy="813763"/>
              <a:chOff x="5460847" y="2127584"/>
              <a:chExt cx="955339" cy="813763"/>
            </a:xfrm>
          </p:grpSpPr>
          <p:sp>
            <p:nvSpPr>
              <p:cNvPr id="162" name="TextBox 161"/>
              <p:cNvSpPr txBox="1"/>
              <p:nvPr/>
            </p:nvSpPr>
            <p:spPr>
              <a:xfrm>
                <a:off x="5460847" y="2631697"/>
                <a:ext cx="955339" cy="309650"/>
              </a:xfrm>
              <a:prstGeom prst="rect">
                <a:avLst/>
              </a:prstGeom>
              <a:noFill/>
            </p:spPr>
            <p:txBody>
              <a:bodyPr wrap="none" lIns="0" tIns="0" rIns="0" bIns="0" rtlCol="0">
                <a:spAutoFit/>
              </a:bodyPr>
              <a:lstStyle/>
              <a:p>
                <a:pPr algn="ctr"/>
                <a:r>
                  <a:rPr lang="fr-FR" sz="1200" dirty="0">
                    <a:solidFill>
                      <a:srgbClr val="FF8A00"/>
                    </a:solidFill>
                    <a:latin typeface="Segoe UI Light" pitchFamily="34" charset="0"/>
                    <a:ea typeface="Segoe UI" pitchFamily="34" charset="0"/>
                    <a:cs typeface="Segoe UI" pitchFamily="34" charset="0"/>
                  </a:rPr>
                  <a:t>SQL Server</a:t>
                </a:r>
              </a:p>
              <a:p>
                <a:pPr algn="ctr"/>
                <a:r>
                  <a:rPr lang="fr-FR" sz="1400" b="1" dirty="0" err="1">
                    <a:solidFill>
                      <a:srgbClr val="FF8A00"/>
                    </a:solidFill>
                    <a:latin typeface="Segoe UI Light" pitchFamily="34" charset="0"/>
                    <a:ea typeface="Segoe UI" pitchFamily="34" charset="0"/>
                    <a:cs typeface="Segoe UI" pitchFamily="34" charset="0"/>
                  </a:rPr>
                  <a:t>Analysis</a:t>
                </a:r>
                <a:r>
                  <a:rPr lang="fr-FR" sz="1400" b="1" dirty="0">
                    <a:solidFill>
                      <a:srgbClr val="FF8A00"/>
                    </a:solidFill>
                    <a:latin typeface="Segoe UI Light" pitchFamily="34" charset="0"/>
                    <a:ea typeface="Segoe UI" pitchFamily="34" charset="0"/>
                    <a:cs typeface="Segoe UI" pitchFamily="34" charset="0"/>
                  </a:rPr>
                  <a:t> Services</a:t>
                </a:r>
              </a:p>
            </p:txBody>
          </p:sp>
          <p:pic>
            <p:nvPicPr>
              <p:cNvPr id="38" name="Picture 7" descr="\\SFP\Work\White_Whale\3-22036_Kuleen_Bharadwaj\PPT\4_SQL Server Renewal\SFP_Art\Icons\Chris Icons\cube_blue.png"/>
              <p:cNvPicPr>
                <a:picLocks noChangeAspect="1" noChangeArrowheads="1"/>
              </p:cNvPicPr>
              <p:nvPr/>
            </p:nvPicPr>
            <p:blipFill>
              <a:blip r:embed="rId3" cstate="print">
                <a:grayscl/>
                <a:extLst>
                  <a:ext uri="{28A0092B-C50C-407E-A947-70E740481C1C}">
                    <a14:useLocalDpi xmlns:a14="http://schemas.microsoft.com/office/drawing/2010/main" val="0"/>
                  </a:ext>
                </a:extLst>
              </a:blip>
              <a:stretch>
                <a:fillRect/>
              </a:stretch>
            </p:blipFill>
            <p:spPr bwMode="auto">
              <a:xfrm>
                <a:off x="5698713" y="2127584"/>
                <a:ext cx="479602" cy="429701"/>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6680275" y="3657343"/>
              <a:ext cx="1098365" cy="685726"/>
              <a:chOff x="6724969" y="3624071"/>
              <a:chExt cx="1098365" cy="685726"/>
            </a:xfrm>
          </p:grpSpPr>
          <p:pic>
            <p:nvPicPr>
              <p:cNvPr id="55" name="Picture 3" descr="\\SFP\Work\White_Whale\3-22036_Kuleen_Bharadwaj\PPT\4_SQL Server Renewal\SFP_Art\Icons\Chris Icons\report on browser.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048788" y="3624071"/>
                <a:ext cx="430521" cy="323843"/>
              </a:xfrm>
              <a:prstGeom prst="rect">
                <a:avLst/>
              </a:prstGeom>
              <a:solidFill>
                <a:srgbClr val="595959"/>
              </a:solidFill>
              <a:ln>
                <a:noFill/>
              </a:ln>
              <a:extLst/>
            </p:spPr>
          </p:pic>
          <p:sp>
            <p:nvSpPr>
              <p:cNvPr id="58" name="TextBox 57"/>
              <p:cNvSpPr txBox="1"/>
              <p:nvPr/>
            </p:nvSpPr>
            <p:spPr>
              <a:xfrm>
                <a:off x="6724969" y="4023967"/>
                <a:ext cx="1098365" cy="285830"/>
              </a:xfrm>
              <a:prstGeom prst="rect">
                <a:avLst/>
              </a:prstGeom>
              <a:noFill/>
            </p:spPr>
            <p:txBody>
              <a:bodyPr wrap="none" lIns="0" tIns="0" rIns="0" bIns="0" rtlCol="0">
                <a:spAutoFit/>
              </a:bodyPr>
              <a:lstStyle>
                <a:defPPr>
                  <a:defRPr lang="en-US"/>
                </a:defPPr>
                <a:lvl1pPr algn="ctr">
                  <a:defRPr sz="1200">
                    <a:gradFill>
                      <a:gsLst>
                        <a:gs pos="0">
                          <a:schemeClr val="tx1"/>
                        </a:gs>
                        <a:gs pos="86000">
                          <a:schemeClr val="tx1"/>
                        </a:gs>
                      </a:gsLst>
                      <a:lin ang="5400000" scaled="0"/>
                    </a:gradFill>
                    <a:latin typeface="Segoe UI Light" pitchFamily="34" charset="0"/>
                    <a:ea typeface="Segoe UI" pitchFamily="34" charset="0"/>
                    <a:cs typeface="Segoe UI" pitchFamily="34" charset="0"/>
                  </a:defRPr>
                </a:lvl1pPr>
              </a:lstStyle>
              <a:p>
                <a:r>
                  <a:rPr lang="en-US" dirty="0">
                    <a:solidFill>
                      <a:srgbClr val="FF8A00"/>
                    </a:solidFill>
                  </a:rPr>
                  <a:t>SQL Server </a:t>
                </a:r>
                <a:r>
                  <a:rPr lang="en-US" b="1" dirty="0">
                    <a:solidFill>
                      <a:srgbClr val="FF8A00"/>
                    </a:solidFill>
                  </a:rPr>
                  <a:t>Reporting </a:t>
                </a:r>
              </a:p>
              <a:p>
                <a:r>
                  <a:rPr lang="en-US" b="1" dirty="0">
                    <a:solidFill>
                      <a:srgbClr val="FF8A00"/>
                    </a:solidFill>
                  </a:rPr>
                  <a:t>Services</a:t>
                </a:r>
              </a:p>
            </p:txBody>
          </p:sp>
        </p:grpSp>
        <p:grpSp>
          <p:nvGrpSpPr>
            <p:cNvPr id="19" name="Group 18"/>
            <p:cNvGrpSpPr/>
            <p:nvPr/>
          </p:nvGrpSpPr>
          <p:grpSpPr>
            <a:xfrm>
              <a:off x="6813122" y="2398170"/>
              <a:ext cx="869721" cy="649092"/>
              <a:chOff x="6857816" y="2364898"/>
              <a:chExt cx="869721" cy="649092"/>
            </a:xfrm>
          </p:grpSpPr>
          <p:sp>
            <p:nvSpPr>
              <p:cNvPr id="66" name="TextBox 65"/>
              <p:cNvSpPr txBox="1"/>
              <p:nvPr/>
            </p:nvSpPr>
            <p:spPr>
              <a:xfrm>
                <a:off x="6857816" y="2728160"/>
                <a:ext cx="869721" cy="285830"/>
              </a:xfrm>
              <a:prstGeom prst="rect">
                <a:avLst/>
              </a:prstGeom>
              <a:noFill/>
            </p:spPr>
            <p:txBody>
              <a:bodyPr wrap="none" lIns="0" tIns="0" rIns="0" bIns="0" rtlCol="0">
                <a:spAutoFit/>
              </a:bodyPr>
              <a:lstStyle>
                <a:defPPr>
                  <a:defRPr lang="en-US"/>
                </a:defPPr>
                <a:lvl1pPr algn="ctr">
                  <a:defRPr sz="1200">
                    <a:gradFill>
                      <a:gsLst>
                        <a:gs pos="0">
                          <a:schemeClr val="tx1"/>
                        </a:gs>
                        <a:gs pos="86000">
                          <a:schemeClr val="tx1"/>
                        </a:gs>
                      </a:gsLst>
                      <a:lin ang="5400000" scaled="0"/>
                    </a:gradFill>
                    <a:latin typeface="Segoe UI Light" pitchFamily="34" charset="0"/>
                    <a:ea typeface="Segoe UI" pitchFamily="34" charset="0"/>
                    <a:cs typeface="Segoe UI" pitchFamily="34" charset="0"/>
                  </a:defRPr>
                </a:lvl1pPr>
              </a:lstStyle>
              <a:p>
                <a:r>
                  <a:rPr lang="en-US" b="1" dirty="0">
                    <a:solidFill>
                      <a:srgbClr val="0070C0"/>
                    </a:solidFill>
                  </a:rPr>
                  <a:t>SharePoint</a:t>
                </a:r>
              </a:p>
              <a:p>
                <a:r>
                  <a:rPr lang="en-US" b="1" dirty="0">
                    <a:solidFill>
                      <a:srgbClr val="0070C0"/>
                    </a:solidFill>
                  </a:rPr>
                  <a:t>PerformancePoint</a:t>
                </a:r>
              </a:p>
            </p:txBody>
          </p:sp>
          <p:pic>
            <p:nvPicPr>
              <p:cNvPr id="67" name="Picture 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5319" y="2364898"/>
                <a:ext cx="417700" cy="313132"/>
              </a:xfrm>
              <a:prstGeom prst="rect">
                <a:avLst/>
              </a:prstGeom>
              <a:noFill/>
              <a:ln>
                <a:noFill/>
              </a:ln>
            </p:spPr>
          </p:pic>
        </p:grpSp>
        <p:grpSp>
          <p:nvGrpSpPr>
            <p:cNvPr id="14" name="Group 13"/>
            <p:cNvGrpSpPr/>
            <p:nvPr/>
          </p:nvGrpSpPr>
          <p:grpSpPr>
            <a:xfrm>
              <a:off x="6615771" y="1059472"/>
              <a:ext cx="1155456" cy="619995"/>
              <a:chOff x="6660465" y="1026200"/>
              <a:chExt cx="1155456" cy="619995"/>
            </a:xfrm>
          </p:grpSpPr>
          <p:pic>
            <p:nvPicPr>
              <p:cNvPr id="59" name="Picture 58" descr="Excel2007_ProductIcon.png"/>
              <p:cNvPicPr>
                <a:picLocks noChangeAspect="1"/>
              </p:cNvPicPr>
              <p:nvPr/>
            </p:nvPicPr>
            <p:blipFill>
              <a:blip r:embed="rId6" cstate="print"/>
              <a:stretch>
                <a:fillRect/>
              </a:stretch>
            </p:blipFill>
            <p:spPr>
              <a:xfrm>
                <a:off x="7091593" y="1026200"/>
                <a:ext cx="292918" cy="283569"/>
              </a:xfrm>
              <a:prstGeom prst="rect">
                <a:avLst/>
              </a:prstGeom>
            </p:spPr>
          </p:pic>
          <p:sp>
            <p:nvSpPr>
              <p:cNvPr id="64" name="TextBox 63"/>
              <p:cNvSpPr txBox="1"/>
              <p:nvPr/>
            </p:nvSpPr>
            <p:spPr>
              <a:xfrm>
                <a:off x="6660465" y="1360365"/>
                <a:ext cx="1155456" cy="285830"/>
              </a:xfrm>
              <a:prstGeom prst="rect">
                <a:avLst/>
              </a:prstGeom>
              <a:noFill/>
            </p:spPr>
            <p:txBody>
              <a:bodyPr wrap="square" lIns="0" tIns="0" rIns="0" bIns="0" rtlCol="0">
                <a:spAutoFit/>
              </a:bodyPr>
              <a:lstStyle>
                <a:defPPr>
                  <a:defRPr lang="en-US"/>
                </a:defPPr>
                <a:lvl1pPr algn="ctr">
                  <a:defRPr sz="1200">
                    <a:gradFill>
                      <a:gsLst>
                        <a:gs pos="0">
                          <a:schemeClr val="tx1"/>
                        </a:gs>
                        <a:gs pos="86000">
                          <a:schemeClr val="tx1"/>
                        </a:gs>
                      </a:gsLst>
                      <a:lin ang="5400000" scaled="0"/>
                    </a:gradFill>
                    <a:latin typeface="Segoe UI Light" pitchFamily="34" charset="0"/>
                    <a:ea typeface="Segoe UI" pitchFamily="34" charset="0"/>
                    <a:cs typeface="Segoe UI" pitchFamily="34" charset="0"/>
                  </a:defRPr>
                </a:lvl1pPr>
              </a:lstStyle>
              <a:p>
                <a:r>
                  <a:rPr lang="en-US" dirty="0">
                    <a:solidFill>
                      <a:srgbClr val="0070C0"/>
                    </a:solidFill>
                  </a:rPr>
                  <a:t>Excel, </a:t>
                </a:r>
                <a:r>
                  <a:rPr lang="en-US" b="1" dirty="0">
                    <a:solidFill>
                      <a:srgbClr val="0070C0"/>
                    </a:solidFill>
                  </a:rPr>
                  <a:t>Power Pivot, </a:t>
                </a:r>
                <a:r>
                  <a:rPr lang="en-US" b="1" dirty="0" err="1">
                    <a:solidFill>
                      <a:srgbClr val="0070C0"/>
                    </a:solidFill>
                  </a:rPr>
                  <a:t>PowerView</a:t>
                </a:r>
                <a:endParaRPr lang="en-US" b="1" dirty="0">
                  <a:solidFill>
                    <a:srgbClr val="0070C0"/>
                  </a:solidFill>
                </a:endParaRPr>
              </a:p>
            </p:txBody>
          </p:sp>
          <p:pic>
            <p:nvPicPr>
              <p:cNvPr id="70" name="Picture 1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28931" y="1223201"/>
                <a:ext cx="146862" cy="154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a:off x="4179895" y="1209871"/>
              <a:ext cx="694380" cy="979457"/>
              <a:chOff x="4224589" y="1176599"/>
              <a:chExt cx="694380" cy="979457"/>
            </a:xfrm>
          </p:grpSpPr>
          <p:sp>
            <p:nvSpPr>
              <p:cNvPr id="51" name="Freeform 73"/>
              <p:cNvSpPr>
                <a:spLocks noEditPoints="1"/>
              </p:cNvSpPr>
              <p:nvPr/>
            </p:nvSpPr>
            <p:spPr bwMode="black">
              <a:xfrm>
                <a:off x="4399807" y="1176599"/>
                <a:ext cx="406122" cy="392057"/>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595959"/>
              </a:solidFill>
              <a:ln>
                <a:noFill/>
              </a:ln>
            </p:spPr>
            <p:txBody>
              <a:bodyPr vert="horz" wrap="square" lIns="82284" tIns="41143" rIns="82284" bIns="41143" numCol="1" anchor="t" anchorCtr="0" compatLnSpc="1">
                <a:prstTxWarp prst="textNoShape">
                  <a:avLst/>
                </a:prstTxWarp>
              </a:bodyPr>
              <a:lstStyle/>
              <a:p>
                <a:endParaRPr lang="en-US" sz="1600">
                  <a:solidFill>
                    <a:srgbClr val="595959"/>
                  </a:solidFill>
                  <a:latin typeface="Segoe UI"/>
                </a:endParaRPr>
              </a:p>
            </p:txBody>
          </p:sp>
          <p:sp>
            <p:nvSpPr>
              <p:cNvPr id="54" name="TextBox 53"/>
              <p:cNvSpPr txBox="1"/>
              <p:nvPr/>
            </p:nvSpPr>
            <p:spPr>
              <a:xfrm>
                <a:off x="4224589" y="1679672"/>
                <a:ext cx="694380" cy="476384"/>
              </a:xfrm>
              <a:prstGeom prst="rect">
                <a:avLst/>
              </a:prstGeom>
              <a:noFill/>
            </p:spPr>
            <p:txBody>
              <a:bodyPr wrap="none" lIns="0" tIns="0" rIns="0" bIns="0" rtlCol="0">
                <a:spAutoFit/>
              </a:bodyPr>
              <a:lstStyle/>
              <a:p>
                <a:pPr algn="ctr"/>
                <a:r>
                  <a:rPr lang="fr-FR" sz="1200" dirty="0">
                    <a:solidFill>
                      <a:srgbClr val="FF8A00"/>
                    </a:solidFill>
                    <a:latin typeface="Segoe UI Light" pitchFamily="34" charset="0"/>
                    <a:ea typeface="Segoe UI" pitchFamily="34" charset="0"/>
                    <a:cs typeface="Segoe UI" pitchFamily="34" charset="0"/>
                  </a:rPr>
                  <a:t>SQL Server</a:t>
                </a:r>
              </a:p>
              <a:p>
                <a:pPr algn="ctr"/>
                <a:r>
                  <a:rPr lang="fr-FR" sz="1400" b="1" dirty="0">
                    <a:solidFill>
                      <a:srgbClr val="FF8A00"/>
                    </a:solidFill>
                    <a:latin typeface="Segoe UI Light" pitchFamily="34" charset="0"/>
                    <a:ea typeface="Segoe UI" pitchFamily="34" charset="0"/>
                    <a:cs typeface="Segoe UI" pitchFamily="34" charset="0"/>
                  </a:rPr>
                  <a:t>Master Data</a:t>
                </a:r>
              </a:p>
              <a:p>
                <a:pPr algn="ctr"/>
                <a:r>
                  <a:rPr lang="fr-FR" sz="1400" b="1" dirty="0">
                    <a:solidFill>
                      <a:srgbClr val="FF8A00"/>
                    </a:solidFill>
                    <a:latin typeface="Segoe UI Light" pitchFamily="34" charset="0"/>
                    <a:ea typeface="Segoe UI" pitchFamily="34" charset="0"/>
                    <a:cs typeface="Segoe UI" pitchFamily="34" charset="0"/>
                  </a:rPr>
                  <a:t>Services</a:t>
                </a:r>
              </a:p>
            </p:txBody>
          </p:sp>
        </p:grpSp>
        <p:grpSp>
          <p:nvGrpSpPr>
            <p:cNvPr id="13" name="Group 12"/>
            <p:cNvGrpSpPr/>
            <p:nvPr/>
          </p:nvGrpSpPr>
          <p:grpSpPr>
            <a:xfrm>
              <a:off x="1498354" y="3021647"/>
              <a:ext cx="777071" cy="799432"/>
              <a:chOff x="1543048" y="2988375"/>
              <a:chExt cx="777071" cy="799432"/>
            </a:xfrm>
          </p:grpSpPr>
          <p:sp>
            <p:nvSpPr>
              <p:cNvPr id="48" name="Freeform 81"/>
              <p:cNvSpPr>
                <a:spLocks noEditPoints="1"/>
              </p:cNvSpPr>
              <p:nvPr/>
            </p:nvSpPr>
            <p:spPr bwMode="black">
              <a:xfrm>
                <a:off x="1648154" y="2988375"/>
                <a:ext cx="566857" cy="346025"/>
              </a:xfrm>
              <a:custGeom>
                <a:avLst/>
                <a:gdLst>
                  <a:gd name="T0" fmla="*/ 1588 w 3451"/>
                  <a:gd name="T1" fmla="*/ 2110 h 2110"/>
                  <a:gd name="T2" fmla="*/ 2100 w 3451"/>
                  <a:gd name="T3" fmla="*/ 1951 h 2110"/>
                  <a:gd name="T4" fmla="*/ 1141 w 3451"/>
                  <a:gd name="T5" fmla="*/ 1911 h 2110"/>
                  <a:gd name="T6" fmla="*/ 1215 w 3451"/>
                  <a:gd name="T7" fmla="*/ 1929 h 2110"/>
                  <a:gd name="T8" fmla="*/ 1799 w 3451"/>
                  <a:gd name="T9" fmla="*/ 2021 h 2110"/>
                  <a:gd name="T10" fmla="*/ 2036 w 3451"/>
                  <a:gd name="T11" fmla="*/ 1911 h 2110"/>
                  <a:gd name="T12" fmla="*/ 1121 w 3451"/>
                  <a:gd name="T13" fmla="*/ 1193 h 2110"/>
                  <a:gd name="T14" fmla="*/ 1992 w 3451"/>
                  <a:gd name="T15" fmla="*/ 1211 h 2110"/>
                  <a:gd name="T16" fmla="*/ 2497 w 3451"/>
                  <a:gd name="T17" fmla="*/ 803 h 2110"/>
                  <a:gd name="T18" fmla="*/ 975 w 3451"/>
                  <a:gd name="T19" fmla="*/ 240 h 2110"/>
                  <a:gd name="T20" fmla="*/ 1616 w 3451"/>
                  <a:gd name="T21" fmla="*/ 736 h 2110"/>
                  <a:gd name="T22" fmla="*/ 2006 w 3451"/>
                  <a:gd name="T23" fmla="*/ 508 h 2110"/>
                  <a:gd name="T24" fmla="*/ 1990 w 3451"/>
                  <a:gd name="T25" fmla="*/ 320 h 2110"/>
                  <a:gd name="T26" fmla="*/ 2004 w 3451"/>
                  <a:gd name="T27" fmla="*/ 426 h 2110"/>
                  <a:gd name="T28" fmla="*/ 2038 w 3451"/>
                  <a:gd name="T29" fmla="*/ 1120 h 2110"/>
                  <a:gd name="T30" fmla="*/ 2304 w 3451"/>
                  <a:gd name="T31" fmla="*/ 985 h 2110"/>
                  <a:gd name="T32" fmla="*/ 2225 w 3451"/>
                  <a:gd name="T33" fmla="*/ 465 h 2110"/>
                  <a:gd name="T34" fmla="*/ 2219 w 3451"/>
                  <a:gd name="T35" fmla="*/ 477 h 2110"/>
                  <a:gd name="T36" fmla="*/ 1844 w 3451"/>
                  <a:gd name="T37" fmla="*/ 192 h 2110"/>
                  <a:gd name="T38" fmla="*/ 1818 w 3451"/>
                  <a:gd name="T39" fmla="*/ 109 h 2110"/>
                  <a:gd name="T40" fmla="*/ 1133 w 3451"/>
                  <a:gd name="T41" fmla="*/ 1121 h 2110"/>
                  <a:gd name="T42" fmla="*/ 1171 w 3451"/>
                  <a:gd name="T43" fmla="*/ 951 h 2110"/>
                  <a:gd name="T44" fmla="*/ 1115 w 3451"/>
                  <a:gd name="T45" fmla="*/ 350 h 2110"/>
                  <a:gd name="T46" fmla="*/ 1155 w 3451"/>
                  <a:gd name="T47" fmla="*/ 517 h 2110"/>
                  <a:gd name="T48" fmla="*/ 1265 w 3451"/>
                  <a:gd name="T49" fmla="*/ 843 h 2110"/>
                  <a:gd name="T50" fmla="*/ 1555 w 3451"/>
                  <a:gd name="T51" fmla="*/ 284 h 2110"/>
                  <a:gd name="T52" fmla="*/ 1353 w 3451"/>
                  <a:gd name="T53" fmla="*/ 109 h 2110"/>
                  <a:gd name="T54" fmla="*/ 1221 w 3451"/>
                  <a:gd name="T55" fmla="*/ 201 h 2110"/>
                  <a:gd name="T56" fmla="*/ 923 w 3451"/>
                  <a:gd name="T57" fmla="*/ 379 h 2110"/>
                  <a:gd name="T58" fmla="*/ 945 w 3451"/>
                  <a:gd name="T59" fmla="*/ 466 h 2110"/>
                  <a:gd name="T60" fmla="*/ 447 w 3451"/>
                  <a:gd name="T61" fmla="*/ 993 h 2110"/>
                  <a:gd name="T62" fmla="*/ 2737 w 3451"/>
                  <a:gd name="T63" fmla="*/ 1157 h 2110"/>
                  <a:gd name="T64" fmla="*/ 1748 w 3451"/>
                  <a:gd name="T65" fmla="*/ 1552 h 2110"/>
                  <a:gd name="T66" fmla="*/ 2015 w 3451"/>
                  <a:gd name="T67" fmla="*/ 1319 h 2110"/>
                  <a:gd name="T68" fmla="*/ 581 w 3451"/>
                  <a:gd name="T69" fmla="*/ 1265 h 2110"/>
                  <a:gd name="T70" fmla="*/ 1557 w 3451"/>
                  <a:gd name="T71" fmla="*/ 1799 h 2110"/>
                  <a:gd name="T72" fmla="*/ 2476 w 3451"/>
                  <a:gd name="T73" fmla="*/ 1476 h 2110"/>
                  <a:gd name="T74" fmla="*/ 123 w 3451"/>
                  <a:gd name="T75" fmla="*/ 1195 h 2110"/>
                  <a:gd name="T76" fmla="*/ 231 w 3451"/>
                  <a:gd name="T77" fmla="*/ 956 h 2110"/>
                  <a:gd name="T78" fmla="*/ 530 w 3451"/>
                  <a:gd name="T79" fmla="*/ 1074 h 2110"/>
                  <a:gd name="T80" fmla="*/ 658 w 3451"/>
                  <a:gd name="T81" fmla="*/ 1255 h 2110"/>
                  <a:gd name="T82" fmla="*/ 628 w 3451"/>
                  <a:gd name="T83" fmla="*/ 1016 h 2110"/>
                  <a:gd name="T84" fmla="*/ 724 w 3451"/>
                  <a:gd name="T85" fmla="*/ 1343 h 2110"/>
                  <a:gd name="T86" fmla="*/ 824 w 3451"/>
                  <a:gd name="T87" fmla="*/ 1434 h 2110"/>
                  <a:gd name="T88" fmla="*/ 767 w 3451"/>
                  <a:gd name="T89" fmla="*/ 1212 h 2110"/>
                  <a:gd name="T90" fmla="*/ 927 w 3451"/>
                  <a:gd name="T91" fmla="*/ 1501 h 2110"/>
                  <a:gd name="T92" fmla="*/ 988 w 3451"/>
                  <a:gd name="T93" fmla="*/ 1427 h 2110"/>
                  <a:gd name="T94" fmla="*/ 1270 w 3451"/>
                  <a:gd name="T95" fmla="*/ 1671 h 2110"/>
                  <a:gd name="T96" fmla="*/ 1264 w 3451"/>
                  <a:gd name="T97" fmla="*/ 1444 h 2110"/>
                  <a:gd name="T98" fmla="*/ 1501 w 3451"/>
                  <a:gd name="T99" fmla="*/ 1703 h 2110"/>
                  <a:gd name="T100" fmla="*/ 1695 w 3451"/>
                  <a:gd name="T101" fmla="*/ 1440 h 2110"/>
                  <a:gd name="T102" fmla="*/ 2020 w 3451"/>
                  <a:gd name="T103" fmla="*/ 1654 h 2110"/>
                  <a:gd name="T104" fmla="*/ 1901 w 3451"/>
                  <a:gd name="T105" fmla="*/ 1457 h 2110"/>
                  <a:gd name="T106" fmla="*/ 2053 w 3451"/>
                  <a:gd name="T107" fmla="*/ 1600 h 2110"/>
                  <a:gd name="T108" fmla="*/ 2208 w 3451"/>
                  <a:gd name="T109" fmla="*/ 1543 h 2110"/>
                  <a:gd name="T110" fmla="*/ 2294 w 3451"/>
                  <a:gd name="T111" fmla="*/ 1280 h 2110"/>
                  <a:gd name="T112" fmla="*/ 2386 w 3451"/>
                  <a:gd name="T113" fmla="*/ 1486 h 2110"/>
                  <a:gd name="T114" fmla="*/ 2473 w 3451"/>
                  <a:gd name="T115" fmla="*/ 1155 h 2110"/>
                  <a:gd name="T116" fmla="*/ 2654 w 3451"/>
                  <a:gd name="T117" fmla="*/ 1074 h 2110"/>
                  <a:gd name="T118" fmla="*/ 2954 w 3451"/>
                  <a:gd name="T119" fmla="*/ 1154 h 2110"/>
                  <a:gd name="T120" fmla="*/ 3062 w 3451"/>
                  <a:gd name="T121" fmla="*/ 1154 h 2110"/>
                  <a:gd name="T122" fmla="*/ 1038 w 3451"/>
                  <a:gd name="T123" fmla="*/ 1498 h 2110"/>
                  <a:gd name="T124" fmla="*/ 2472 w 3451"/>
                  <a:gd name="T125" fmla="*/ 1231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1" h="2110">
                    <a:moveTo>
                      <a:pt x="1585" y="1902"/>
                    </a:moveTo>
                    <a:cubicBezTo>
                      <a:pt x="1383" y="1902"/>
                      <a:pt x="1184" y="1867"/>
                      <a:pt x="1012" y="1802"/>
                    </a:cubicBezTo>
                    <a:cubicBezTo>
                      <a:pt x="945" y="1776"/>
                      <a:pt x="884" y="1747"/>
                      <a:pt x="828" y="1714"/>
                    </a:cubicBezTo>
                    <a:cubicBezTo>
                      <a:pt x="896" y="1807"/>
                      <a:pt x="980" y="1887"/>
                      <a:pt x="1077" y="1951"/>
                    </a:cubicBezTo>
                    <a:cubicBezTo>
                      <a:pt x="1119" y="1979"/>
                      <a:pt x="1165" y="2004"/>
                      <a:pt x="1212" y="2026"/>
                    </a:cubicBezTo>
                    <a:cubicBezTo>
                      <a:pt x="1264" y="2049"/>
                      <a:pt x="1318" y="2068"/>
                      <a:pt x="1375" y="2082"/>
                    </a:cubicBezTo>
                    <a:cubicBezTo>
                      <a:pt x="1443" y="2099"/>
                      <a:pt x="1515" y="2108"/>
                      <a:pt x="1588" y="2110"/>
                    </a:cubicBezTo>
                    <a:cubicBezTo>
                      <a:pt x="1588" y="2110"/>
                      <a:pt x="1588" y="2110"/>
                      <a:pt x="1588" y="2110"/>
                    </a:cubicBezTo>
                    <a:cubicBezTo>
                      <a:pt x="1588" y="2110"/>
                      <a:pt x="1588" y="2110"/>
                      <a:pt x="1588" y="2110"/>
                    </a:cubicBezTo>
                    <a:cubicBezTo>
                      <a:pt x="1588" y="2110"/>
                      <a:pt x="1588" y="2110"/>
                      <a:pt x="1588" y="2110"/>
                    </a:cubicBezTo>
                    <a:cubicBezTo>
                      <a:pt x="1588" y="2110"/>
                      <a:pt x="1588" y="2110"/>
                      <a:pt x="1588" y="2110"/>
                    </a:cubicBezTo>
                    <a:cubicBezTo>
                      <a:pt x="1662" y="2108"/>
                      <a:pt x="1733" y="2099"/>
                      <a:pt x="1802" y="2082"/>
                    </a:cubicBezTo>
                    <a:cubicBezTo>
                      <a:pt x="1858" y="2068"/>
                      <a:pt x="1913" y="2049"/>
                      <a:pt x="1965" y="2026"/>
                    </a:cubicBezTo>
                    <a:cubicBezTo>
                      <a:pt x="2012" y="2004"/>
                      <a:pt x="2057" y="1979"/>
                      <a:pt x="2100" y="1951"/>
                    </a:cubicBezTo>
                    <a:cubicBezTo>
                      <a:pt x="2199" y="1886"/>
                      <a:pt x="2285" y="1802"/>
                      <a:pt x="2354" y="1706"/>
                    </a:cubicBezTo>
                    <a:cubicBezTo>
                      <a:pt x="2264" y="1761"/>
                      <a:pt x="2159" y="1806"/>
                      <a:pt x="2045" y="1839"/>
                    </a:cubicBezTo>
                    <a:cubicBezTo>
                      <a:pt x="1899" y="1881"/>
                      <a:pt x="1744" y="1902"/>
                      <a:pt x="1585" y="1902"/>
                    </a:cubicBezTo>
                    <a:close/>
                    <a:moveTo>
                      <a:pt x="1104" y="1897"/>
                    </a:moveTo>
                    <a:cubicBezTo>
                      <a:pt x="1087" y="1886"/>
                      <a:pt x="1071" y="1874"/>
                      <a:pt x="1054" y="1861"/>
                    </a:cubicBezTo>
                    <a:cubicBezTo>
                      <a:pt x="1080" y="1873"/>
                      <a:pt x="1107" y="1883"/>
                      <a:pt x="1134" y="1893"/>
                    </a:cubicBezTo>
                    <a:cubicBezTo>
                      <a:pt x="1136" y="1899"/>
                      <a:pt x="1138" y="1905"/>
                      <a:pt x="1141" y="1911"/>
                    </a:cubicBezTo>
                    <a:cubicBezTo>
                      <a:pt x="1128" y="1907"/>
                      <a:pt x="1116" y="1902"/>
                      <a:pt x="1104" y="1897"/>
                    </a:cubicBezTo>
                    <a:close/>
                    <a:moveTo>
                      <a:pt x="1557" y="2049"/>
                    </a:moveTo>
                    <a:cubicBezTo>
                      <a:pt x="1532" y="2048"/>
                      <a:pt x="1513" y="2045"/>
                      <a:pt x="1488" y="2042"/>
                    </a:cubicBezTo>
                    <a:cubicBezTo>
                      <a:pt x="1451" y="2037"/>
                      <a:pt x="1414" y="2030"/>
                      <a:pt x="1378" y="2021"/>
                    </a:cubicBezTo>
                    <a:cubicBezTo>
                      <a:pt x="1353" y="2014"/>
                      <a:pt x="1328" y="2007"/>
                      <a:pt x="1304" y="1998"/>
                    </a:cubicBezTo>
                    <a:cubicBezTo>
                      <a:pt x="1284" y="1991"/>
                      <a:pt x="1265" y="1983"/>
                      <a:pt x="1247" y="1975"/>
                    </a:cubicBezTo>
                    <a:cubicBezTo>
                      <a:pt x="1235" y="1962"/>
                      <a:pt x="1224" y="1947"/>
                      <a:pt x="1215" y="1929"/>
                    </a:cubicBezTo>
                    <a:cubicBezTo>
                      <a:pt x="1213" y="1925"/>
                      <a:pt x="1211" y="1921"/>
                      <a:pt x="1209" y="1917"/>
                    </a:cubicBezTo>
                    <a:cubicBezTo>
                      <a:pt x="1329" y="1952"/>
                      <a:pt x="1449" y="1971"/>
                      <a:pt x="1557" y="1973"/>
                    </a:cubicBezTo>
                    <a:lnTo>
                      <a:pt x="1557" y="2049"/>
                    </a:lnTo>
                    <a:close/>
                    <a:moveTo>
                      <a:pt x="1962" y="1929"/>
                    </a:moveTo>
                    <a:cubicBezTo>
                      <a:pt x="1952" y="1947"/>
                      <a:pt x="1942" y="1962"/>
                      <a:pt x="1930" y="1975"/>
                    </a:cubicBezTo>
                    <a:cubicBezTo>
                      <a:pt x="1911" y="1983"/>
                      <a:pt x="1892" y="1991"/>
                      <a:pt x="1873" y="1998"/>
                    </a:cubicBezTo>
                    <a:cubicBezTo>
                      <a:pt x="1849" y="2007"/>
                      <a:pt x="1824" y="2014"/>
                      <a:pt x="1799" y="2021"/>
                    </a:cubicBezTo>
                    <a:cubicBezTo>
                      <a:pt x="1763" y="2030"/>
                      <a:pt x="1726" y="2037"/>
                      <a:pt x="1689" y="2042"/>
                    </a:cubicBezTo>
                    <a:cubicBezTo>
                      <a:pt x="1664" y="2045"/>
                      <a:pt x="1645" y="2048"/>
                      <a:pt x="1620" y="2049"/>
                    </a:cubicBezTo>
                    <a:cubicBezTo>
                      <a:pt x="1620" y="1973"/>
                      <a:pt x="1620" y="1973"/>
                      <a:pt x="1620" y="1973"/>
                    </a:cubicBezTo>
                    <a:cubicBezTo>
                      <a:pt x="1728" y="1971"/>
                      <a:pt x="1848" y="1952"/>
                      <a:pt x="1968" y="1917"/>
                    </a:cubicBezTo>
                    <a:cubicBezTo>
                      <a:pt x="1966" y="1921"/>
                      <a:pt x="1964" y="1925"/>
                      <a:pt x="1962" y="1929"/>
                    </a:cubicBezTo>
                    <a:close/>
                    <a:moveTo>
                      <a:pt x="2072" y="1897"/>
                    </a:moveTo>
                    <a:cubicBezTo>
                      <a:pt x="2060" y="1902"/>
                      <a:pt x="2048" y="1907"/>
                      <a:pt x="2036" y="1911"/>
                    </a:cubicBezTo>
                    <a:cubicBezTo>
                      <a:pt x="2038" y="1905"/>
                      <a:pt x="2040" y="1899"/>
                      <a:pt x="2043" y="1893"/>
                    </a:cubicBezTo>
                    <a:cubicBezTo>
                      <a:pt x="2070" y="1883"/>
                      <a:pt x="2097" y="1872"/>
                      <a:pt x="2123" y="1860"/>
                    </a:cubicBezTo>
                    <a:cubicBezTo>
                      <a:pt x="2107" y="1873"/>
                      <a:pt x="2090" y="1886"/>
                      <a:pt x="2072" y="1897"/>
                    </a:cubicBezTo>
                    <a:close/>
                    <a:moveTo>
                      <a:pt x="699" y="879"/>
                    </a:moveTo>
                    <a:cubicBezTo>
                      <a:pt x="783" y="1007"/>
                      <a:pt x="903" y="1100"/>
                      <a:pt x="1046" y="1163"/>
                    </a:cubicBezTo>
                    <a:cubicBezTo>
                      <a:pt x="1070" y="1173"/>
                      <a:pt x="1095" y="1182"/>
                      <a:pt x="1121" y="1191"/>
                    </a:cubicBezTo>
                    <a:cubicBezTo>
                      <a:pt x="1121" y="1191"/>
                      <a:pt x="1121" y="1192"/>
                      <a:pt x="1121" y="1193"/>
                    </a:cubicBezTo>
                    <a:cubicBezTo>
                      <a:pt x="1140" y="1199"/>
                      <a:pt x="1159" y="1205"/>
                      <a:pt x="1178" y="1211"/>
                    </a:cubicBezTo>
                    <a:cubicBezTo>
                      <a:pt x="1178" y="1210"/>
                      <a:pt x="1178" y="1209"/>
                      <a:pt x="1178" y="1208"/>
                    </a:cubicBezTo>
                    <a:cubicBezTo>
                      <a:pt x="1237" y="1225"/>
                      <a:pt x="1296" y="1239"/>
                      <a:pt x="1355" y="1249"/>
                    </a:cubicBezTo>
                    <a:cubicBezTo>
                      <a:pt x="1429" y="1259"/>
                      <a:pt x="1506" y="1264"/>
                      <a:pt x="1585" y="1264"/>
                    </a:cubicBezTo>
                    <a:cubicBezTo>
                      <a:pt x="1663" y="1264"/>
                      <a:pt x="1739" y="1259"/>
                      <a:pt x="1812" y="1249"/>
                    </a:cubicBezTo>
                    <a:cubicBezTo>
                      <a:pt x="1872" y="1239"/>
                      <a:pt x="1932" y="1225"/>
                      <a:pt x="1992" y="1208"/>
                    </a:cubicBezTo>
                    <a:cubicBezTo>
                      <a:pt x="1992" y="1209"/>
                      <a:pt x="1992" y="1210"/>
                      <a:pt x="1992" y="1211"/>
                    </a:cubicBezTo>
                    <a:cubicBezTo>
                      <a:pt x="2012" y="1205"/>
                      <a:pt x="2031" y="1199"/>
                      <a:pt x="2049" y="1193"/>
                    </a:cubicBezTo>
                    <a:cubicBezTo>
                      <a:pt x="2049" y="1192"/>
                      <a:pt x="2049" y="1191"/>
                      <a:pt x="2049" y="1190"/>
                    </a:cubicBezTo>
                    <a:cubicBezTo>
                      <a:pt x="2077" y="1181"/>
                      <a:pt x="2104" y="1171"/>
                      <a:pt x="2130" y="1161"/>
                    </a:cubicBezTo>
                    <a:cubicBezTo>
                      <a:pt x="2267" y="1099"/>
                      <a:pt x="2382" y="1010"/>
                      <a:pt x="2465" y="888"/>
                    </a:cubicBezTo>
                    <a:cubicBezTo>
                      <a:pt x="2466" y="887"/>
                      <a:pt x="2467" y="885"/>
                      <a:pt x="2467" y="883"/>
                    </a:cubicBezTo>
                    <a:cubicBezTo>
                      <a:pt x="2472" y="873"/>
                      <a:pt x="2476" y="863"/>
                      <a:pt x="2480" y="852"/>
                    </a:cubicBezTo>
                    <a:cubicBezTo>
                      <a:pt x="2497" y="803"/>
                      <a:pt x="2497" y="803"/>
                      <a:pt x="2497" y="803"/>
                    </a:cubicBezTo>
                    <a:cubicBezTo>
                      <a:pt x="2495" y="788"/>
                      <a:pt x="2491" y="763"/>
                      <a:pt x="2490" y="756"/>
                    </a:cubicBezTo>
                    <a:cubicBezTo>
                      <a:pt x="2458" y="596"/>
                      <a:pt x="2386" y="451"/>
                      <a:pt x="2285" y="332"/>
                    </a:cubicBezTo>
                    <a:cubicBezTo>
                      <a:pt x="2272" y="316"/>
                      <a:pt x="2259" y="301"/>
                      <a:pt x="2245" y="287"/>
                    </a:cubicBezTo>
                    <a:cubicBezTo>
                      <a:pt x="2241" y="283"/>
                      <a:pt x="2195" y="240"/>
                      <a:pt x="2195" y="240"/>
                    </a:cubicBezTo>
                    <a:cubicBezTo>
                      <a:pt x="2033" y="94"/>
                      <a:pt x="1819" y="4"/>
                      <a:pt x="1585" y="0"/>
                    </a:cubicBezTo>
                    <a:cubicBezTo>
                      <a:pt x="1585" y="0"/>
                      <a:pt x="1585" y="0"/>
                      <a:pt x="1585" y="0"/>
                    </a:cubicBezTo>
                    <a:cubicBezTo>
                      <a:pt x="1351" y="4"/>
                      <a:pt x="1137" y="94"/>
                      <a:pt x="975" y="240"/>
                    </a:cubicBezTo>
                    <a:cubicBezTo>
                      <a:pt x="975" y="240"/>
                      <a:pt x="925" y="283"/>
                      <a:pt x="886" y="332"/>
                    </a:cubicBezTo>
                    <a:cubicBezTo>
                      <a:pt x="784" y="451"/>
                      <a:pt x="712" y="596"/>
                      <a:pt x="681" y="756"/>
                    </a:cubicBezTo>
                    <a:cubicBezTo>
                      <a:pt x="680" y="759"/>
                      <a:pt x="677" y="779"/>
                      <a:pt x="673" y="806"/>
                    </a:cubicBezTo>
                    <a:cubicBezTo>
                      <a:pt x="689" y="853"/>
                      <a:pt x="689" y="853"/>
                      <a:pt x="689" y="853"/>
                    </a:cubicBezTo>
                    <a:cubicBezTo>
                      <a:pt x="692" y="861"/>
                      <a:pt x="695" y="870"/>
                      <a:pt x="699" y="879"/>
                    </a:cubicBezTo>
                    <a:close/>
                    <a:moveTo>
                      <a:pt x="1616" y="1197"/>
                    </a:moveTo>
                    <a:cubicBezTo>
                      <a:pt x="1616" y="736"/>
                      <a:pt x="1616" y="736"/>
                      <a:pt x="1616" y="736"/>
                    </a:cubicBezTo>
                    <a:cubicBezTo>
                      <a:pt x="1687" y="734"/>
                      <a:pt x="1767" y="723"/>
                      <a:pt x="1852" y="700"/>
                    </a:cubicBezTo>
                    <a:cubicBezTo>
                      <a:pt x="1871" y="747"/>
                      <a:pt x="1889" y="794"/>
                      <a:pt x="1905" y="843"/>
                    </a:cubicBezTo>
                    <a:cubicBezTo>
                      <a:pt x="1918" y="879"/>
                      <a:pt x="1928" y="916"/>
                      <a:pt x="1938" y="951"/>
                    </a:cubicBezTo>
                    <a:cubicBezTo>
                      <a:pt x="1949" y="989"/>
                      <a:pt x="1958" y="1026"/>
                      <a:pt x="1966" y="1063"/>
                    </a:cubicBezTo>
                    <a:cubicBezTo>
                      <a:pt x="1972" y="1088"/>
                      <a:pt x="1977" y="1113"/>
                      <a:pt x="1981" y="1138"/>
                    </a:cubicBezTo>
                    <a:cubicBezTo>
                      <a:pt x="1857" y="1175"/>
                      <a:pt x="1731" y="1195"/>
                      <a:pt x="1616" y="1197"/>
                    </a:cubicBezTo>
                    <a:close/>
                    <a:moveTo>
                      <a:pt x="2006" y="508"/>
                    </a:moveTo>
                    <a:cubicBezTo>
                      <a:pt x="2009" y="511"/>
                      <a:pt x="2012" y="514"/>
                      <a:pt x="2015" y="517"/>
                    </a:cubicBezTo>
                    <a:cubicBezTo>
                      <a:pt x="2026" y="527"/>
                      <a:pt x="2035" y="538"/>
                      <a:pt x="2045" y="548"/>
                    </a:cubicBezTo>
                    <a:cubicBezTo>
                      <a:pt x="1998" y="577"/>
                      <a:pt x="1942" y="601"/>
                      <a:pt x="1882" y="620"/>
                    </a:cubicBezTo>
                    <a:cubicBezTo>
                      <a:pt x="1823" y="488"/>
                      <a:pt x="1755" y="373"/>
                      <a:pt x="1684" y="281"/>
                    </a:cubicBezTo>
                    <a:cubicBezTo>
                      <a:pt x="1798" y="335"/>
                      <a:pt x="1909" y="413"/>
                      <a:pt x="2006" y="508"/>
                    </a:cubicBezTo>
                    <a:close/>
                    <a:moveTo>
                      <a:pt x="1755" y="251"/>
                    </a:moveTo>
                    <a:cubicBezTo>
                      <a:pt x="1838" y="265"/>
                      <a:pt x="1917" y="288"/>
                      <a:pt x="1990" y="320"/>
                    </a:cubicBezTo>
                    <a:cubicBezTo>
                      <a:pt x="2013" y="329"/>
                      <a:pt x="2034" y="339"/>
                      <a:pt x="2055" y="350"/>
                    </a:cubicBezTo>
                    <a:cubicBezTo>
                      <a:pt x="2095" y="371"/>
                      <a:pt x="2133" y="394"/>
                      <a:pt x="2168" y="420"/>
                    </a:cubicBezTo>
                    <a:cubicBezTo>
                      <a:pt x="2165" y="427"/>
                      <a:pt x="2162" y="435"/>
                      <a:pt x="2158" y="443"/>
                    </a:cubicBezTo>
                    <a:cubicBezTo>
                      <a:pt x="2143" y="468"/>
                      <a:pt x="2121" y="492"/>
                      <a:pt x="2094" y="515"/>
                    </a:cubicBezTo>
                    <a:cubicBezTo>
                      <a:pt x="2085" y="504"/>
                      <a:pt x="2075" y="494"/>
                      <a:pt x="2065" y="484"/>
                    </a:cubicBezTo>
                    <a:cubicBezTo>
                      <a:pt x="2062" y="481"/>
                      <a:pt x="2060" y="479"/>
                      <a:pt x="2057" y="476"/>
                    </a:cubicBezTo>
                    <a:cubicBezTo>
                      <a:pt x="2040" y="459"/>
                      <a:pt x="2022" y="442"/>
                      <a:pt x="2004" y="426"/>
                    </a:cubicBezTo>
                    <a:cubicBezTo>
                      <a:pt x="1926" y="356"/>
                      <a:pt x="1842" y="298"/>
                      <a:pt x="1755" y="251"/>
                    </a:cubicBezTo>
                    <a:close/>
                    <a:moveTo>
                      <a:pt x="1824" y="636"/>
                    </a:moveTo>
                    <a:cubicBezTo>
                      <a:pt x="1753" y="654"/>
                      <a:pt x="1684" y="664"/>
                      <a:pt x="1616" y="666"/>
                    </a:cubicBezTo>
                    <a:cubicBezTo>
                      <a:pt x="1616" y="284"/>
                      <a:pt x="1616" y="284"/>
                      <a:pt x="1616" y="284"/>
                    </a:cubicBezTo>
                    <a:cubicBezTo>
                      <a:pt x="1623" y="292"/>
                      <a:pt x="1625" y="302"/>
                      <a:pt x="1632" y="311"/>
                    </a:cubicBezTo>
                    <a:cubicBezTo>
                      <a:pt x="1702" y="400"/>
                      <a:pt x="1768" y="512"/>
                      <a:pt x="1824" y="636"/>
                    </a:cubicBezTo>
                    <a:close/>
                    <a:moveTo>
                      <a:pt x="2038" y="1120"/>
                    </a:moveTo>
                    <a:cubicBezTo>
                      <a:pt x="2028" y="1066"/>
                      <a:pt x="2015" y="1009"/>
                      <a:pt x="1999" y="951"/>
                    </a:cubicBezTo>
                    <a:cubicBezTo>
                      <a:pt x="1989" y="915"/>
                      <a:pt x="1978" y="878"/>
                      <a:pt x="1966" y="840"/>
                    </a:cubicBezTo>
                    <a:cubicBezTo>
                      <a:pt x="1964" y="835"/>
                      <a:pt x="1963" y="830"/>
                      <a:pt x="1961" y="825"/>
                    </a:cubicBezTo>
                    <a:cubicBezTo>
                      <a:pt x="1945" y="776"/>
                      <a:pt x="1927" y="729"/>
                      <a:pt x="1909" y="684"/>
                    </a:cubicBezTo>
                    <a:cubicBezTo>
                      <a:pt x="1975" y="663"/>
                      <a:pt x="2038" y="636"/>
                      <a:pt x="2092" y="602"/>
                    </a:cubicBezTo>
                    <a:cubicBezTo>
                      <a:pt x="2183" y="710"/>
                      <a:pt x="2251" y="829"/>
                      <a:pt x="2293" y="951"/>
                    </a:cubicBezTo>
                    <a:cubicBezTo>
                      <a:pt x="2297" y="962"/>
                      <a:pt x="2300" y="974"/>
                      <a:pt x="2304" y="985"/>
                    </a:cubicBezTo>
                    <a:cubicBezTo>
                      <a:pt x="2234" y="1040"/>
                      <a:pt x="2140" y="1086"/>
                      <a:pt x="2038" y="1120"/>
                    </a:cubicBezTo>
                    <a:close/>
                    <a:moveTo>
                      <a:pt x="2246" y="379"/>
                    </a:moveTo>
                    <a:cubicBezTo>
                      <a:pt x="2261" y="398"/>
                      <a:pt x="2273" y="418"/>
                      <a:pt x="2284" y="440"/>
                    </a:cubicBezTo>
                    <a:cubicBezTo>
                      <a:pt x="2271" y="428"/>
                      <a:pt x="2258" y="416"/>
                      <a:pt x="2244" y="405"/>
                    </a:cubicBezTo>
                    <a:cubicBezTo>
                      <a:pt x="2245" y="397"/>
                      <a:pt x="2246" y="388"/>
                      <a:pt x="2246" y="379"/>
                    </a:cubicBezTo>
                    <a:close/>
                    <a:moveTo>
                      <a:pt x="2219" y="477"/>
                    </a:moveTo>
                    <a:cubicBezTo>
                      <a:pt x="2221" y="473"/>
                      <a:pt x="2223" y="469"/>
                      <a:pt x="2225" y="465"/>
                    </a:cubicBezTo>
                    <a:cubicBezTo>
                      <a:pt x="2264" y="499"/>
                      <a:pt x="2299" y="537"/>
                      <a:pt x="2330" y="576"/>
                    </a:cubicBezTo>
                    <a:cubicBezTo>
                      <a:pt x="2357" y="611"/>
                      <a:pt x="2380" y="648"/>
                      <a:pt x="2399" y="686"/>
                    </a:cubicBezTo>
                    <a:cubicBezTo>
                      <a:pt x="2412" y="713"/>
                      <a:pt x="2423" y="741"/>
                      <a:pt x="2433" y="769"/>
                    </a:cubicBezTo>
                    <a:cubicBezTo>
                      <a:pt x="2433" y="773"/>
                      <a:pt x="2453" y="840"/>
                      <a:pt x="2352" y="942"/>
                    </a:cubicBezTo>
                    <a:cubicBezTo>
                      <a:pt x="2342" y="914"/>
                      <a:pt x="2332" y="886"/>
                      <a:pt x="2320" y="858"/>
                    </a:cubicBezTo>
                    <a:cubicBezTo>
                      <a:pt x="2276" y="757"/>
                      <a:pt x="2216" y="658"/>
                      <a:pt x="2140" y="567"/>
                    </a:cubicBezTo>
                    <a:cubicBezTo>
                      <a:pt x="2173" y="541"/>
                      <a:pt x="2201" y="510"/>
                      <a:pt x="2219" y="477"/>
                    </a:cubicBezTo>
                    <a:close/>
                    <a:moveTo>
                      <a:pt x="2022" y="219"/>
                    </a:moveTo>
                    <a:cubicBezTo>
                      <a:pt x="2069" y="234"/>
                      <a:pt x="2111" y="255"/>
                      <a:pt x="2149" y="283"/>
                    </a:cubicBezTo>
                    <a:cubicBezTo>
                      <a:pt x="2163" y="307"/>
                      <a:pt x="2172" y="331"/>
                      <a:pt x="2175" y="353"/>
                    </a:cubicBezTo>
                    <a:cubicBezTo>
                      <a:pt x="2133" y="325"/>
                      <a:pt x="2088" y="300"/>
                      <a:pt x="2041" y="278"/>
                    </a:cubicBezTo>
                    <a:cubicBezTo>
                      <a:pt x="2018" y="267"/>
                      <a:pt x="1995" y="258"/>
                      <a:pt x="1971" y="249"/>
                    </a:cubicBezTo>
                    <a:cubicBezTo>
                      <a:pt x="1909" y="225"/>
                      <a:pt x="1844" y="208"/>
                      <a:pt x="1776" y="196"/>
                    </a:cubicBezTo>
                    <a:cubicBezTo>
                      <a:pt x="1799" y="193"/>
                      <a:pt x="1822" y="192"/>
                      <a:pt x="1844" y="192"/>
                    </a:cubicBezTo>
                    <a:cubicBezTo>
                      <a:pt x="1881" y="192"/>
                      <a:pt x="1916" y="195"/>
                      <a:pt x="1950" y="201"/>
                    </a:cubicBezTo>
                    <a:cubicBezTo>
                      <a:pt x="1975" y="206"/>
                      <a:pt x="1999" y="211"/>
                      <a:pt x="2022" y="219"/>
                    </a:cubicBezTo>
                    <a:close/>
                    <a:moveTo>
                      <a:pt x="1859" y="116"/>
                    </a:moveTo>
                    <a:cubicBezTo>
                      <a:pt x="1872" y="120"/>
                      <a:pt x="1885" y="127"/>
                      <a:pt x="1897" y="136"/>
                    </a:cubicBezTo>
                    <a:cubicBezTo>
                      <a:pt x="1879" y="134"/>
                      <a:pt x="1862" y="134"/>
                      <a:pt x="1844" y="134"/>
                    </a:cubicBezTo>
                    <a:cubicBezTo>
                      <a:pt x="1798" y="134"/>
                      <a:pt x="1750" y="138"/>
                      <a:pt x="1703" y="147"/>
                    </a:cubicBezTo>
                    <a:cubicBezTo>
                      <a:pt x="1744" y="122"/>
                      <a:pt x="1782" y="109"/>
                      <a:pt x="1818" y="109"/>
                    </a:cubicBezTo>
                    <a:cubicBezTo>
                      <a:pt x="1832" y="109"/>
                      <a:pt x="1846" y="111"/>
                      <a:pt x="1859" y="116"/>
                    </a:cubicBezTo>
                    <a:close/>
                    <a:moveTo>
                      <a:pt x="1610" y="59"/>
                    </a:moveTo>
                    <a:cubicBezTo>
                      <a:pt x="1648" y="61"/>
                      <a:pt x="1686" y="65"/>
                      <a:pt x="1722" y="71"/>
                    </a:cubicBezTo>
                    <a:cubicBezTo>
                      <a:pt x="1685" y="87"/>
                      <a:pt x="1648" y="111"/>
                      <a:pt x="1610" y="142"/>
                    </a:cubicBezTo>
                    <a:lnTo>
                      <a:pt x="1610" y="59"/>
                    </a:lnTo>
                    <a:close/>
                    <a:moveTo>
                      <a:pt x="1171" y="951"/>
                    </a:moveTo>
                    <a:cubicBezTo>
                      <a:pt x="1155" y="1009"/>
                      <a:pt x="1143" y="1066"/>
                      <a:pt x="1133" y="1121"/>
                    </a:cubicBezTo>
                    <a:cubicBezTo>
                      <a:pt x="1030" y="1086"/>
                      <a:pt x="937" y="1040"/>
                      <a:pt x="867" y="985"/>
                    </a:cubicBezTo>
                    <a:cubicBezTo>
                      <a:pt x="870" y="974"/>
                      <a:pt x="873" y="963"/>
                      <a:pt x="877" y="951"/>
                    </a:cubicBezTo>
                    <a:cubicBezTo>
                      <a:pt x="919" y="830"/>
                      <a:pt x="987" y="710"/>
                      <a:pt x="1078" y="602"/>
                    </a:cubicBezTo>
                    <a:cubicBezTo>
                      <a:pt x="1132" y="636"/>
                      <a:pt x="1195" y="663"/>
                      <a:pt x="1261" y="684"/>
                    </a:cubicBezTo>
                    <a:cubicBezTo>
                      <a:pt x="1243" y="729"/>
                      <a:pt x="1225" y="776"/>
                      <a:pt x="1209" y="825"/>
                    </a:cubicBezTo>
                    <a:cubicBezTo>
                      <a:pt x="1208" y="830"/>
                      <a:pt x="1206" y="835"/>
                      <a:pt x="1204" y="840"/>
                    </a:cubicBezTo>
                    <a:cubicBezTo>
                      <a:pt x="1192" y="878"/>
                      <a:pt x="1181" y="915"/>
                      <a:pt x="1171" y="951"/>
                    </a:cubicBezTo>
                    <a:close/>
                    <a:moveTo>
                      <a:pt x="1166" y="426"/>
                    </a:moveTo>
                    <a:cubicBezTo>
                      <a:pt x="1148" y="442"/>
                      <a:pt x="1131" y="459"/>
                      <a:pt x="1114" y="476"/>
                    </a:cubicBezTo>
                    <a:cubicBezTo>
                      <a:pt x="1111" y="479"/>
                      <a:pt x="1108" y="481"/>
                      <a:pt x="1105" y="484"/>
                    </a:cubicBezTo>
                    <a:cubicBezTo>
                      <a:pt x="1095" y="494"/>
                      <a:pt x="1086" y="505"/>
                      <a:pt x="1076" y="515"/>
                    </a:cubicBezTo>
                    <a:cubicBezTo>
                      <a:pt x="1049" y="493"/>
                      <a:pt x="1026" y="468"/>
                      <a:pt x="1012" y="443"/>
                    </a:cubicBezTo>
                    <a:cubicBezTo>
                      <a:pt x="1008" y="435"/>
                      <a:pt x="1005" y="428"/>
                      <a:pt x="1002" y="420"/>
                    </a:cubicBezTo>
                    <a:cubicBezTo>
                      <a:pt x="1037" y="394"/>
                      <a:pt x="1075" y="371"/>
                      <a:pt x="1115" y="350"/>
                    </a:cubicBezTo>
                    <a:cubicBezTo>
                      <a:pt x="1136" y="339"/>
                      <a:pt x="1158" y="329"/>
                      <a:pt x="1180" y="320"/>
                    </a:cubicBezTo>
                    <a:cubicBezTo>
                      <a:pt x="1253" y="288"/>
                      <a:pt x="1332" y="265"/>
                      <a:pt x="1416" y="251"/>
                    </a:cubicBezTo>
                    <a:cubicBezTo>
                      <a:pt x="1328" y="298"/>
                      <a:pt x="1244" y="356"/>
                      <a:pt x="1166" y="426"/>
                    </a:cubicBezTo>
                    <a:close/>
                    <a:moveTo>
                      <a:pt x="1487" y="281"/>
                    </a:moveTo>
                    <a:cubicBezTo>
                      <a:pt x="1415" y="373"/>
                      <a:pt x="1348" y="488"/>
                      <a:pt x="1289" y="620"/>
                    </a:cubicBezTo>
                    <a:cubicBezTo>
                      <a:pt x="1228" y="601"/>
                      <a:pt x="1172" y="577"/>
                      <a:pt x="1125" y="549"/>
                    </a:cubicBezTo>
                    <a:cubicBezTo>
                      <a:pt x="1135" y="538"/>
                      <a:pt x="1145" y="527"/>
                      <a:pt x="1155" y="517"/>
                    </a:cubicBezTo>
                    <a:cubicBezTo>
                      <a:pt x="1158" y="514"/>
                      <a:pt x="1161" y="511"/>
                      <a:pt x="1164" y="508"/>
                    </a:cubicBezTo>
                    <a:cubicBezTo>
                      <a:pt x="1262" y="413"/>
                      <a:pt x="1372" y="335"/>
                      <a:pt x="1487" y="281"/>
                    </a:cubicBezTo>
                    <a:close/>
                    <a:moveTo>
                      <a:pt x="1555" y="1197"/>
                    </a:moveTo>
                    <a:cubicBezTo>
                      <a:pt x="1439" y="1195"/>
                      <a:pt x="1313" y="1175"/>
                      <a:pt x="1189" y="1139"/>
                    </a:cubicBezTo>
                    <a:cubicBezTo>
                      <a:pt x="1194" y="1114"/>
                      <a:pt x="1199" y="1088"/>
                      <a:pt x="1204" y="1063"/>
                    </a:cubicBezTo>
                    <a:cubicBezTo>
                      <a:pt x="1212" y="1026"/>
                      <a:pt x="1222" y="989"/>
                      <a:pt x="1232" y="951"/>
                    </a:cubicBezTo>
                    <a:cubicBezTo>
                      <a:pt x="1242" y="916"/>
                      <a:pt x="1253" y="879"/>
                      <a:pt x="1265" y="843"/>
                    </a:cubicBezTo>
                    <a:cubicBezTo>
                      <a:pt x="1281" y="794"/>
                      <a:pt x="1299" y="747"/>
                      <a:pt x="1318" y="700"/>
                    </a:cubicBezTo>
                    <a:cubicBezTo>
                      <a:pt x="1404" y="723"/>
                      <a:pt x="1484" y="734"/>
                      <a:pt x="1555" y="736"/>
                    </a:cubicBezTo>
                    <a:lnTo>
                      <a:pt x="1555" y="1197"/>
                    </a:lnTo>
                    <a:close/>
                    <a:moveTo>
                      <a:pt x="1555" y="666"/>
                    </a:moveTo>
                    <a:cubicBezTo>
                      <a:pt x="1486" y="664"/>
                      <a:pt x="1418" y="654"/>
                      <a:pt x="1346" y="636"/>
                    </a:cubicBezTo>
                    <a:cubicBezTo>
                      <a:pt x="1402" y="512"/>
                      <a:pt x="1468" y="400"/>
                      <a:pt x="1538" y="311"/>
                    </a:cubicBezTo>
                    <a:cubicBezTo>
                      <a:pt x="1545" y="302"/>
                      <a:pt x="1547" y="292"/>
                      <a:pt x="1555" y="284"/>
                    </a:cubicBezTo>
                    <a:lnTo>
                      <a:pt x="1555" y="666"/>
                    </a:lnTo>
                    <a:close/>
                    <a:moveTo>
                      <a:pt x="1560" y="59"/>
                    </a:moveTo>
                    <a:cubicBezTo>
                      <a:pt x="1560" y="142"/>
                      <a:pt x="1560" y="142"/>
                      <a:pt x="1560" y="142"/>
                    </a:cubicBezTo>
                    <a:cubicBezTo>
                      <a:pt x="1523" y="111"/>
                      <a:pt x="1485" y="87"/>
                      <a:pt x="1448" y="71"/>
                    </a:cubicBezTo>
                    <a:cubicBezTo>
                      <a:pt x="1485" y="65"/>
                      <a:pt x="1522" y="61"/>
                      <a:pt x="1560" y="59"/>
                    </a:cubicBezTo>
                    <a:close/>
                    <a:moveTo>
                      <a:pt x="1311" y="116"/>
                    </a:moveTo>
                    <a:cubicBezTo>
                      <a:pt x="1324" y="111"/>
                      <a:pt x="1338" y="109"/>
                      <a:pt x="1353" y="109"/>
                    </a:cubicBezTo>
                    <a:cubicBezTo>
                      <a:pt x="1388" y="109"/>
                      <a:pt x="1427" y="122"/>
                      <a:pt x="1468" y="147"/>
                    </a:cubicBezTo>
                    <a:cubicBezTo>
                      <a:pt x="1420" y="138"/>
                      <a:pt x="1373" y="134"/>
                      <a:pt x="1326" y="134"/>
                    </a:cubicBezTo>
                    <a:cubicBezTo>
                      <a:pt x="1309" y="134"/>
                      <a:pt x="1291" y="134"/>
                      <a:pt x="1274" y="136"/>
                    </a:cubicBezTo>
                    <a:cubicBezTo>
                      <a:pt x="1286" y="127"/>
                      <a:pt x="1298" y="120"/>
                      <a:pt x="1311" y="116"/>
                    </a:cubicBezTo>
                    <a:close/>
                    <a:moveTo>
                      <a:pt x="1020" y="283"/>
                    </a:moveTo>
                    <a:cubicBezTo>
                      <a:pt x="1059" y="256"/>
                      <a:pt x="1101" y="234"/>
                      <a:pt x="1148" y="219"/>
                    </a:cubicBezTo>
                    <a:cubicBezTo>
                      <a:pt x="1172" y="211"/>
                      <a:pt x="1196" y="206"/>
                      <a:pt x="1221" y="201"/>
                    </a:cubicBezTo>
                    <a:cubicBezTo>
                      <a:pt x="1254" y="195"/>
                      <a:pt x="1290" y="192"/>
                      <a:pt x="1326" y="192"/>
                    </a:cubicBezTo>
                    <a:cubicBezTo>
                      <a:pt x="1349" y="192"/>
                      <a:pt x="1371" y="193"/>
                      <a:pt x="1394" y="196"/>
                    </a:cubicBezTo>
                    <a:cubicBezTo>
                      <a:pt x="1326" y="208"/>
                      <a:pt x="1261" y="225"/>
                      <a:pt x="1200" y="249"/>
                    </a:cubicBezTo>
                    <a:cubicBezTo>
                      <a:pt x="1176" y="258"/>
                      <a:pt x="1152" y="267"/>
                      <a:pt x="1130" y="278"/>
                    </a:cubicBezTo>
                    <a:cubicBezTo>
                      <a:pt x="1082" y="300"/>
                      <a:pt x="1037" y="326"/>
                      <a:pt x="995" y="354"/>
                    </a:cubicBezTo>
                    <a:cubicBezTo>
                      <a:pt x="998" y="331"/>
                      <a:pt x="1006" y="308"/>
                      <a:pt x="1020" y="283"/>
                    </a:cubicBezTo>
                    <a:close/>
                    <a:moveTo>
                      <a:pt x="923" y="379"/>
                    </a:moveTo>
                    <a:cubicBezTo>
                      <a:pt x="924" y="388"/>
                      <a:pt x="925" y="397"/>
                      <a:pt x="926" y="406"/>
                    </a:cubicBezTo>
                    <a:cubicBezTo>
                      <a:pt x="912" y="417"/>
                      <a:pt x="899" y="428"/>
                      <a:pt x="886" y="440"/>
                    </a:cubicBezTo>
                    <a:cubicBezTo>
                      <a:pt x="897" y="419"/>
                      <a:pt x="909" y="399"/>
                      <a:pt x="923" y="379"/>
                    </a:cubicBezTo>
                    <a:close/>
                    <a:moveTo>
                      <a:pt x="742" y="759"/>
                    </a:moveTo>
                    <a:cubicBezTo>
                      <a:pt x="751" y="731"/>
                      <a:pt x="758" y="713"/>
                      <a:pt x="772" y="686"/>
                    </a:cubicBezTo>
                    <a:cubicBezTo>
                      <a:pt x="791" y="648"/>
                      <a:pt x="814" y="611"/>
                      <a:pt x="840" y="576"/>
                    </a:cubicBezTo>
                    <a:cubicBezTo>
                      <a:pt x="871" y="537"/>
                      <a:pt x="906" y="500"/>
                      <a:pt x="945" y="466"/>
                    </a:cubicBezTo>
                    <a:cubicBezTo>
                      <a:pt x="947" y="469"/>
                      <a:pt x="949" y="473"/>
                      <a:pt x="951" y="477"/>
                    </a:cubicBezTo>
                    <a:cubicBezTo>
                      <a:pt x="969" y="510"/>
                      <a:pt x="997" y="541"/>
                      <a:pt x="1030" y="568"/>
                    </a:cubicBezTo>
                    <a:cubicBezTo>
                      <a:pt x="955" y="659"/>
                      <a:pt x="894" y="757"/>
                      <a:pt x="851" y="858"/>
                    </a:cubicBezTo>
                    <a:cubicBezTo>
                      <a:pt x="839" y="886"/>
                      <a:pt x="828" y="914"/>
                      <a:pt x="819" y="942"/>
                    </a:cubicBezTo>
                    <a:cubicBezTo>
                      <a:pt x="772" y="894"/>
                      <a:pt x="743" y="839"/>
                      <a:pt x="741" y="780"/>
                    </a:cubicBezTo>
                    <a:cubicBezTo>
                      <a:pt x="741" y="780"/>
                      <a:pt x="741" y="763"/>
                      <a:pt x="742" y="759"/>
                    </a:cubicBezTo>
                    <a:close/>
                    <a:moveTo>
                      <a:pt x="447" y="993"/>
                    </a:moveTo>
                    <a:cubicBezTo>
                      <a:pt x="411" y="993"/>
                      <a:pt x="409" y="1049"/>
                      <a:pt x="409" y="1074"/>
                    </a:cubicBezTo>
                    <a:cubicBezTo>
                      <a:pt x="409" y="1153"/>
                      <a:pt x="437" y="1157"/>
                      <a:pt x="447" y="1157"/>
                    </a:cubicBezTo>
                    <a:cubicBezTo>
                      <a:pt x="458" y="1157"/>
                      <a:pt x="486" y="1153"/>
                      <a:pt x="486" y="1074"/>
                    </a:cubicBezTo>
                    <a:cubicBezTo>
                      <a:pt x="486" y="1049"/>
                      <a:pt x="483" y="993"/>
                      <a:pt x="447" y="993"/>
                    </a:cubicBezTo>
                    <a:close/>
                    <a:moveTo>
                      <a:pt x="2737" y="993"/>
                    </a:moveTo>
                    <a:cubicBezTo>
                      <a:pt x="2701" y="993"/>
                      <a:pt x="2698" y="1049"/>
                      <a:pt x="2698" y="1074"/>
                    </a:cubicBezTo>
                    <a:cubicBezTo>
                      <a:pt x="2698" y="1153"/>
                      <a:pt x="2726" y="1157"/>
                      <a:pt x="2737" y="1157"/>
                    </a:cubicBezTo>
                    <a:cubicBezTo>
                      <a:pt x="2747" y="1157"/>
                      <a:pt x="2776" y="1153"/>
                      <a:pt x="2776" y="1074"/>
                    </a:cubicBezTo>
                    <a:cubicBezTo>
                      <a:pt x="2776" y="1049"/>
                      <a:pt x="2773" y="993"/>
                      <a:pt x="2737" y="993"/>
                    </a:cubicBezTo>
                    <a:close/>
                    <a:moveTo>
                      <a:pt x="1746" y="1536"/>
                    </a:moveTo>
                    <a:cubicBezTo>
                      <a:pt x="1733" y="1465"/>
                      <a:pt x="1677" y="1481"/>
                      <a:pt x="1660" y="1501"/>
                    </a:cubicBezTo>
                    <a:cubicBezTo>
                      <a:pt x="1653" y="1509"/>
                      <a:pt x="1648" y="1524"/>
                      <a:pt x="1644" y="1541"/>
                    </a:cubicBezTo>
                    <a:cubicBezTo>
                      <a:pt x="1634" y="1593"/>
                      <a:pt x="1642" y="1668"/>
                      <a:pt x="1695" y="1667"/>
                    </a:cubicBezTo>
                    <a:cubicBezTo>
                      <a:pt x="1741" y="1664"/>
                      <a:pt x="1753" y="1606"/>
                      <a:pt x="1748" y="1552"/>
                    </a:cubicBezTo>
                    <a:cubicBezTo>
                      <a:pt x="1748" y="1546"/>
                      <a:pt x="1747" y="1541"/>
                      <a:pt x="1746" y="1536"/>
                    </a:cubicBezTo>
                    <a:close/>
                    <a:moveTo>
                      <a:pt x="3451" y="1075"/>
                    </a:moveTo>
                    <a:cubicBezTo>
                      <a:pt x="3118" y="753"/>
                      <a:pt x="3118" y="753"/>
                      <a:pt x="3118" y="753"/>
                    </a:cubicBezTo>
                    <a:cubicBezTo>
                      <a:pt x="3118" y="886"/>
                      <a:pt x="3118" y="886"/>
                      <a:pt x="3118" y="886"/>
                    </a:cubicBezTo>
                    <a:cubicBezTo>
                      <a:pt x="2577" y="886"/>
                      <a:pt x="2577" y="886"/>
                      <a:pt x="2577" y="886"/>
                    </a:cubicBezTo>
                    <a:cubicBezTo>
                      <a:pt x="2572" y="900"/>
                      <a:pt x="2567" y="913"/>
                      <a:pt x="2560" y="927"/>
                    </a:cubicBezTo>
                    <a:cubicBezTo>
                      <a:pt x="2483" y="1094"/>
                      <a:pt x="2292" y="1240"/>
                      <a:pt x="2015" y="1319"/>
                    </a:cubicBezTo>
                    <a:cubicBezTo>
                      <a:pt x="1876" y="1360"/>
                      <a:pt x="1728" y="1379"/>
                      <a:pt x="1584" y="1379"/>
                    </a:cubicBezTo>
                    <a:cubicBezTo>
                      <a:pt x="1203" y="1379"/>
                      <a:pt x="839" y="1247"/>
                      <a:pt x="667" y="1023"/>
                    </a:cubicBezTo>
                    <a:cubicBezTo>
                      <a:pt x="650" y="1001"/>
                      <a:pt x="635" y="979"/>
                      <a:pt x="623" y="957"/>
                    </a:cubicBezTo>
                    <a:cubicBezTo>
                      <a:pt x="610" y="933"/>
                      <a:pt x="600" y="910"/>
                      <a:pt x="592" y="886"/>
                    </a:cubicBezTo>
                    <a:cubicBezTo>
                      <a:pt x="0" y="886"/>
                      <a:pt x="0" y="886"/>
                      <a:pt x="0" y="886"/>
                    </a:cubicBezTo>
                    <a:cubicBezTo>
                      <a:pt x="0" y="1265"/>
                      <a:pt x="0" y="1265"/>
                      <a:pt x="0" y="1265"/>
                    </a:cubicBezTo>
                    <a:cubicBezTo>
                      <a:pt x="581" y="1265"/>
                      <a:pt x="581" y="1265"/>
                      <a:pt x="581" y="1265"/>
                    </a:cubicBezTo>
                    <a:cubicBezTo>
                      <a:pt x="585" y="1281"/>
                      <a:pt x="590" y="1298"/>
                      <a:pt x="596" y="1315"/>
                    </a:cubicBezTo>
                    <a:cubicBezTo>
                      <a:pt x="612" y="1358"/>
                      <a:pt x="635" y="1401"/>
                      <a:pt x="668" y="1443"/>
                    </a:cubicBezTo>
                    <a:cubicBezTo>
                      <a:pt x="679" y="1459"/>
                      <a:pt x="692" y="1474"/>
                      <a:pt x="706" y="1488"/>
                    </a:cubicBezTo>
                    <a:cubicBezTo>
                      <a:pt x="744" y="1530"/>
                      <a:pt x="790" y="1568"/>
                      <a:pt x="841" y="1601"/>
                    </a:cubicBezTo>
                    <a:cubicBezTo>
                      <a:pt x="917" y="1651"/>
                      <a:pt x="1005" y="1693"/>
                      <a:pt x="1101" y="1724"/>
                    </a:cubicBezTo>
                    <a:cubicBezTo>
                      <a:pt x="1121" y="1731"/>
                      <a:pt x="1142" y="1737"/>
                      <a:pt x="1163" y="1743"/>
                    </a:cubicBezTo>
                    <a:cubicBezTo>
                      <a:pt x="1286" y="1778"/>
                      <a:pt x="1420" y="1797"/>
                      <a:pt x="1557" y="1799"/>
                    </a:cubicBezTo>
                    <a:cubicBezTo>
                      <a:pt x="1566" y="1799"/>
                      <a:pt x="1575" y="1800"/>
                      <a:pt x="1585" y="1800"/>
                    </a:cubicBezTo>
                    <a:cubicBezTo>
                      <a:pt x="1596" y="1800"/>
                      <a:pt x="1608" y="1799"/>
                      <a:pt x="1620" y="1799"/>
                    </a:cubicBezTo>
                    <a:cubicBezTo>
                      <a:pt x="1752" y="1796"/>
                      <a:pt x="1886" y="1777"/>
                      <a:pt x="2014" y="1741"/>
                    </a:cubicBezTo>
                    <a:cubicBezTo>
                      <a:pt x="2015" y="1741"/>
                      <a:pt x="2016" y="1740"/>
                      <a:pt x="2016" y="1740"/>
                    </a:cubicBezTo>
                    <a:cubicBezTo>
                      <a:pt x="2037" y="1734"/>
                      <a:pt x="2057" y="1728"/>
                      <a:pt x="2076" y="1721"/>
                    </a:cubicBezTo>
                    <a:cubicBezTo>
                      <a:pt x="2177" y="1687"/>
                      <a:pt x="2265" y="1644"/>
                      <a:pt x="2338" y="1594"/>
                    </a:cubicBezTo>
                    <a:cubicBezTo>
                      <a:pt x="2392" y="1558"/>
                      <a:pt x="2438" y="1518"/>
                      <a:pt x="2476" y="1476"/>
                    </a:cubicBezTo>
                    <a:cubicBezTo>
                      <a:pt x="2521" y="1425"/>
                      <a:pt x="2554" y="1371"/>
                      <a:pt x="2575" y="1316"/>
                    </a:cubicBezTo>
                    <a:cubicBezTo>
                      <a:pt x="2581" y="1299"/>
                      <a:pt x="2586" y="1282"/>
                      <a:pt x="2590" y="1265"/>
                    </a:cubicBezTo>
                    <a:cubicBezTo>
                      <a:pt x="3118" y="1265"/>
                      <a:pt x="3118" y="1265"/>
                      <a:pt x="3118" y="1265"/>
                    </a:cubicBezTo>
                    <a:cubicBezTo>
                      <a:pt x="3118" y="1397"/>
                      <a:pt x="3118" y="1397"/>
                      <a:pt x="3118" y="1397"/>
                    </a:cubicBezTo>
                    <a:lnTo>
                      <a:pt x="3451" y="1075"/>
                    </a:lnTo>
                    <a:close/>
                    <a:moveTo>
                      <a:pt x="296" y="1195"/>
                    </a:moveTo>
                    <a:cubicBezTo>
                      <a:pt x="123" y="1195"/>
                      <a:pt x="123" y="1195"/>
                      <a:pt x="123" y="1195"/>
                    </a:cubicBezTo>
                    <a:cubicBezTo>
                      <a:pt x="123" y="1154"/>
                      <a:pt x="123" y="1154"/>
                      <a:pt x="123" y="1154"/>
                    </a:cubicBezTo>
                    <a:cubicBezTo>
                      <a:pt x="188" y="1154"/>
                      <a:pt x="188" y="1154"/>
                      <a:pt x="188" y="1154"/>
                    </a:cubicBezTo>
                    <a:cubicBezTo>
                      <a:pt x="188" y="1005"/>
                      <a:pt x="188" y="1005"/>
                      <a:pt x="188" y="1005"/>
                    </a:cubicBezTo>
                    <a:cubicBezTo>
                      <a:pt x="135" y="1028"/>
                      <a:pt x="135" y="1028"/>
                      <a:pt x="135" y="1028"/>
                    </a:cubicBezTo>
                    <a:cubicBezTo>
                      <a:pt x="118" y="991"/>
                      <a:pt x="118" y="991"/>
                      <a:pt x="118" y="991"/>
                    </a:cubicBezTo>
                    <a:cubicBezTo>
                      <a:pt x="201" y="956"/>
                      <a:pt x="201" y="956"/>
                      <a:pt x="201" y="956"/>
                    </a:cubicBezTo>
                    <a:cubicBezTo>
                      <a:pt x="231" y="956"/>
                      <a:pt x="231" y="956"/>
                      <a:pt x="231" y="956"/>
                    </a:cubicBezTo>
                    <a:cubicBezTo>
                      <a:pt x="231" y="1154"/>
                      <a:pt x="231" y="1154"/>
                      <a:pt x="231" y="1154"/>
                    </a:cubicBezTo>
                    <a:cubicBezTo>
                      <a:pt x="296" y="1154"/>
                      <a:pt x="296" y="1154"/>
                      <a:pt x="296" y="1154"/>
                    </a:cubicBezTo>
                    <a:lnTo>
                      <a:pt x="296" y="1195"/>
                    </a:lnTo>
                    <a:close/>
                    <a:moveTo>
                      <a:pt x="447" y="1197"/>
                    </a:moveTo>
                    <a:cubicBezTo>
                      <a:pt x="377" y="1197"/>
                      <a:pt x="365" y="1127"/>
                      <a:pt x="365" y="1074"/>
                    </a:cubicBezTo>
                    <a:cubicBezTo>
                      <a:pt x="365" y="1022"/>
                      <a:pt x="378" y="953"/>
                      <a:pt x="447" y="953"/>
                    </a:cubicBezTo>
                    <a:cubicBezTo>
                      <a:pt x="517" y="953"/>
                      <a:pt x="530" y="1022"/>
                      <a:pt x="530" y="1074"/>
                    </a:cubicBezTo>
                    <a:cubicBezTo>
                      <a:pt x="530" y="1127"/>
                      <a:pt x="517" y="1197"/>
                      <a:pt x="447" y="1197"/>
                    </a:cubicBezTo>
                    <a:close/>
                    <a:moveTo>
                      <a:pt x="693" y="1351"/>
                    </a:moveTo>
                    <a:cubicBezTo>
                      <a:pt x="678" y="1332"/>
                      <a:pt x="666" y="1313"/>
                      <a:pt x="655" y="1294"/>
                    </a:cubicBezTo>
                    <a:cubicBezTo>
                      <a:pt x="645" y="1278"/>
                      <a:pt x="637" y="1261"/>
                      <a:pt x="630" y="1245"/>
                    </a:cubicBezTo>
                    <a:cubicBezTo>
                      <a:pt x="630" y="1201"/>
                      <a:pt x="630" y="1201"/>
                      <a:pt x="630" y="1201"/>
                    </a:cubicBezTo>
                    <a:cubicBezTo>
                      <a:pt x="635" y="1213"/>
                      <a:pt x="641" y="1225"/>
                      <a:pt x="648" y="1237"/>
                    </a:cubicBezTo>
                    <a:cubicBezTo>
                      <a:pt x="651" y="1243"/>
                      <a:pt x="654" y="1249"/>
                      <a:pt x="658" y="1255"/>
                    </a:cubicBezTo>
                    <a:cubicBezTo>
                      <a:pt x="658" y="1177"/>
                      <a:pt x="658" y="1177"/>
                      <a:pt x="658" y="1177"/>
                    </a:cubicBezTo>
                    <a:cubicBezTo>
                      <a:pt x="658" y="1090"/>
                      <a:pt x="658" y="1090"/>
                      <a:pt x="658" y="1090"/>
                    </a:cubicBezTo>
                    <a:cubicBezTo>
                      <a:pt x="654" y="1087"/>
                      <a:pt x="650" y="1084"/>
                      <a:pt x="646" y="1080"/>
                    </a:cubicBezTo>
                    <a:cubicBezTo>
                      <a:pt x="646" y="1080"/>
                      <a:pt x="646" y="1080"/>
                      <a:pt x="646" y="1080"/>
                    </a:cubicBezTo>
                    <a:cubicBezTo>
                      <a:pt x="642" y="1077"/>
                      <a:pt x="638" y="1073"/>
                      <a:pt x="634" y="1070"/>
                    </a:cubicBezTo>
                    <a:cubicBezTo>
                      <a:pt x="630" y="1032"/>
                      <a:pt x="630" y="1032"/>
                      <a:pt x="630" y="1032"/>
                    </a:cubicBezTo>
                    <a:cubicBezTo>
                      <a:pt x="628" y="1016"/>
                      <a:pt x="628" y="1016"/>
                      <a:pt x="628" y="1016"/>
                    </a:cubicBezTo>
                    <a:cubicBezTo>
                      <a:pt x="638" y="1025"/>
                      <a:pt x="653" y="1037"/>
                      <a:pt x="664" y="1046"/>
                    </a:cubicBezTo>
                    <a:cubicBezTo>
                      <a:pt x="670" y="1054"/>
                      <a:pt x="675" y="1062"/>
                      <a:pt x="681" y="1070"/>
                    </a:cubicBezTo>
                    <a:cubicBezTo>
                      <a:pt x="681" y="1113"/>
                      <a:pt x="681" y="1113"/>
                      <a:pt x="681" y="1113"/>
                    </a:cubicBezTo>
                    <a:cubicBezTo>
                      <a:pt x="681" y="1205"/>
                      <a:pt x="681" y="1205"/>
                      <a:pt x="681" y="1205"/>
                    </a:cubicBezTo>
                    <a:cubicBezTo>
                      <a:pt x="681" y="1291"/>
                      <a:pt x="681" y="1291"/>
                      <a:pt x="681" y="1291"/>
                    </a:cubicBezTo>
                    <a:cubicBezTo>
                      <a:pt x="685" y="1296"/>
                      <a:pt x="689" y="1301"/>
                      <a:pt x="693" y="1306"/>
                    </a:cubicBezTo>
                    <a:cubicBezTo>
                      <a:pt x="703" y="1319"/>
                      <a:pt x="713" y="1331"/>
                      <a:pt x="724" y="1343"/>
                    </a:cubicBezTo>
                    <a:cubicBezTo>
                      <a:pt x="724" y="1388"/>
                      <a:pt x="724" y="1388"/>
                      <a:pt x="724" y="1388"/>
                    </a:cubicBezTo>
                    <a:cubicBezTo>
                      <a:pt x="713" y="1376"/>
                      <a:pt x="703" y="1364"/>
                      <a:pt x="693" y="1351"/>
                    </a:cubicBezTo>
                    <a:close/>
                    <a:moveTo>
                      <a:pt x="816" y="1473"/>
                    </a:moveTo>
                    <a:cubicBezTo>
                      <a:pt x="800" y="1460"/>
                      <a:pt x="784" y="1447"/>
                      <a:pt x="769" y="1433"/>
                    </a:cubicBezTo>
                    <a:cubicBezTo>
                      <a:pt x="768" y="1388"/>
                      <a:pt x="768" y="1388"/>
                      <a:pt x="768" y="1388"/>
                    </a:cubicBezTo>
                    <a:cubicBezTo>
                      <a:pt x="783" y="1402"/>
                      <a:pt x="799" y="1415"/>
                      <a:pt x="815" y="1427"/>
                    </a:cubicBezTo>
                    <a:cubicBezTo>
                      <a:pt x="818" y="1430"/>
                      <a:pt x="821" y="1432"/>
                      <a:pt x="824" y="1434"/>
                    </a:cubicBezTo>
                    <a:cubicBezTo>
                      <a:pt x="823" y="1333"/>
                      <a:pt x="823" y="1333"/>
                      <a:pt x="823" y="1333"/>
                    </a:cubicBezTo>
                    <a:cubicBezTo>
                      <a:pt x="823" y="1322"/>
                      <a:pt x="823" y="1322"/>
                      <a:pt x="823" y="1322"/>
                    </a:cubicBezTo>
                    <a:cubicBezTo>
                      <a:pt x="823" y="1268"/>
                      <a:pt x="823" y="1268"/>
                      <a:pt x="823" y="1268"/>
                    </a:cubicBezTo>
                    <a:cubicBezTo>
                      <a:pt x="810" y="1265"/>
                      <a:pt x="792" y="1260"/>
                      <a:pt x="778" y="1257"/>
                    </a:cubicBezTo>
                    <a:cubicBezTo>
                      <a:pt x="776" y="1248"/>
                      <a:pt x="776" y="1248"/>
                      <a:pt x="776" y="1248"/>
                    </a:cubicBezTo>
                    <a:cubicBezTo>
                      <a:pt x="768" y="1218"/>
                      <a:pt x="768" y="1218"/>
                      <a:pt x="768" y="1218"/>
                    </a:cubicBezTo>
                    <a:cubicBezTo>
                      <a:pt x="767" y="1212"/>
                      <a:pt x="767" y="1212"/>
                      <a:pt x="767" y="1212"/>
                    </a:cubicBezTo>
                    <a:cubicBezTo>
                      <a:pt x="764" y="1204"/>
                      <a:pt x="764" y="1204"/>
                      <a:pt x="764" y="1204"/>
                    </a:cubicBezTo>
                    <a:cubicBezTo>
                      <a:pt x="785" y="1210"/>
                      <a:pt x="814" y="1217"/>
                      <a:pt x="835" y="1222"/>
                    </a:cubicBezTo>
                    <a:cubicBezTo>
                      <a:pt x="844" y="1229"/>
                      <a:pt x="853" y="1235"/>
                      <a:pt x="862" y="1241"/>
                    </a:cubicBezTo>
                    <a:cubicBezTo>
                      <a:pt x="862" y="1291"/>
                      <a:pt x="862" y="1291"/>
                      <a:pt x="862" y="1291"/>
                    </a:cubicBezTo>
                    <a:cubicBezTo>
                      <a:pt x="863" y="1360"/>
                      <a:pt x="863" y="1360"/>
                      <a:pt x="863" y="1360"/>
                    </a:cubicBezTo>
                    <a:cubicBezTo>
                      <a:pt x="863" y="1462"/>
                      <a:pt x="863" y="1462"/>
                      <a:pt x="863" y="1462"/>
                    </a:cubicBezTo>
                    <a:cubicBezTo>
                      <a:pt x="883" y="1475"/>
                      <a:pt x="905" y="1489"/>
                      <a:pt x="927" y="1501"/>
                    </a:cubicBezTo>
                    <a:cubicBezTo>
                      <a:pt x="927" y="1546"/>
                      <a:pt x="927" y="1546"/>
                      <a:pt x="927" y="1546"/>
                    </a:cubicBezTo>
                    <a:cubicBezTo>
                      <a:pt x="888" y="1523"/>
                      <a:pt x="850" y="1499"/>
                      <a:pt x="816" y="1473"/>
                    </a:cubicBezTo>
                    <a:close/>
                    <a:moveTo>
                      <a:pt x="1172" y="1585"/>
                    </a:moveTo>
                    <a:cubicBezTo>
                      <a:pt x="1168" y="1596"/>
                      <a:pt x="1163" y="1604"/>
                      <a:pt x="1157" y="1611"/>
                    </a:cubicBezTo>
                    <a:cubicBezTo>
                      <a:pt x="1141" y="1628"/>
                      <a:pt x="1119" y="1632"/>
                      <a:pt x="1096" y="1627"/>
                    </a:cubicBezTo>
                    <a:cubicBezTo>
                      <a:pt x="1063" y="1619"/>
                      <a:pt x="1028" y="1592"/>
                      <a:pt x="1010" y="1557"/>
                    </a:cubicBezTo>
                    <a:cubicBezTo>
                      <a:pt x="1006" y="1548"/>
                      <a:pt x="987" y="1483"/>
                      <a:pt x="988" y="1427"/>
                    </a:cubicBezTo>
                    <a:cubicBezTo>
                      <a:pt x="989" y="1406"/>
                      <a:pt x="992" y="1385"/>
                      <a:pt x="1001" y="1371"/>
                    </a:cubicBezTo>
                    <a:cubicBezTo>
                      <a:pt x="1014" y="1348"/>
                      <a:pt x="1039" y="1338"/>
                      <a:pt x="1082" y="1351"/>
                    </a:cubicBezTo>
                    <a:cubicBezTo>
                      <a:pt x="1127" y="1368"/>
                      <a:pt x="1152" y="1398"/>
                      <a:pt x="1166" y="1431"/>
                    </a:cubicBezTo>
                    <a:cubicBezTo>
                      <a:pt x="1167" y="1434"/>
                      <a:pt x="1168" y="1437"/>
                      <a:pt x="1169" y="1439"/>
                    </a:cubicBezTo>
                    <a:cubicBezTo>
                      <a:pt x="1176" y="1458"/>
                      <a:pt x="1179" y="1476"/>
                      <a:pt x="1181" y="1494"/>
                    </a:cubicBezTo>
                    <a:cubicBezTo>
                      <a:pt x="1184" y="1543"/>
                      <a:pt x="1173" y="1584"/>
                      <a:pt x="1172" y="1585"/>
                    </a:cubicBezTo>
                    <a:close/>
                    <a:moveTo>
                      <a:pt x="1270" y="1671"/>
                    </a:moveTo>
                    <a:cubicBezTo>
                      <a:pt x="1270" y="1627"/>
                      <a:pt x="1270" y="1627"/>
                      <a:pt x="1270" y="1627"/>
                    </a:cubicBezTo>
                    <a:cubicBezTo>
                      <a:pt x="1298" y="1633"/>
                      <a:pt x="1327" y="1638"/>
                      <a:pt x="1356" y="1643"/>
                    </a:cubicBezTo>
                    <a:cubicBezTo>
                      <a:pt x="1356" y="1528"/>
                      <a:pt x="1356" y="1528"/>
                      <a:pt x="1356" y="1528"/>
                    </a:cubicBezTo>
                    <a:cubicBezTo>
                      <a:pt x="1355" y="1477"/>
                      <a:pt x="1355" y="1477"/>
                      <a:pt x="1355" y="1477"/>
                    </a:cubicBezTo>
                    <a:cubicBezTo>
                      <a:pt x="1335" y="1481"/>
                      <a:pt x="1307" y="1486"/>
                      <a:pt x="1286" y="1489"/>
                    </a:cubicBezTo>
                    <a:cubicBezTo>
                      <a:pt x="1270" y="1456"/>
                      <a:pt x="1270" y="1456"/>
                      <a:pt x="1270" y="1456"/>
                    </a:cubicBezTo>
                    <a:cubicBezTo>
                      <a:pt x="1264" y="1444"/>
                      <a:pt x="1264" y="1444"/>
                      <a:pt x="1264" y="1444"/>
                    </a:cubicBezTo>
                    <a:cubicBezTo>
                      <a:pt x="1297" y="1439"/>
                      <a:pt x="1340" y="1431"/>
                      <a:pt x="1373" y="1425"/>
                    </a:cubicBezTo>
                    <a:cubicBezTo>
                      <a:pt x="1386" y="1427"/>
                      <a:pt x="1399" y="1429"/>
                      <a:pt x="1412" y="1430"/>
                    </a:cubicBezTo>
                    <a:cubicBezTo>
                      <a:pt x="1413" y="1477"/>
                      <a:pt x="1413" y="1477"/>
                      <a:pt x="1413" y="1477"/>
                    </a:cubicBezTo>
                    <a:cubicBezTo>
                      <a:pt x="1413" y="1534"/>
                      <a:pt x="1413" y="1534"/>
                      <a:pt x="1413" y="1534"/>
                    </a:cubicBezTo>
                    <a:cubicBezTo>
                      <a:pt x="1413" y="1651"/>
                      <a:pt x="1413" y="1651"/>
                      <a:pt x="1413" y="1651"/>
                    </a:cubicBezTo>
                    <a:cubicBezTo>
                      <a:pt x="1442" y="1654"/>
                      <a:pt x="1472" y="1657"/>
                      <a:pt x="1501" y="1659"/>
                    </a:cubicBezTo>
                    <a:cubicBezTo>
                      <a:pt x="1501" y="1703"/>
                      <a:pt x="1501" y="1703"/>
                      <a:pt x="1501" y="1703"/>
                    </a:cubicBezTo>
                    <a:cubicBezTo>
                      <a:pt x="1422" y="1698"/>
                      <a:pt x="1345" y="1687"/>
                      <a:pt x="1270" y="1671"/>
                    </a:cubicBezTo>
                    <a:close/>
                    <a:moveTo>
                      <a:pt x="1625" y="1693"/>
                    </a:moveTo>
                    <a:cubicBezTo>
                      <a:pt x="1623" y="1692"/>
                      <a:pt x="1622" y="1691"/>
                      <a:pt x="1620" y="1689"/>
                    </a:cubicBezTo>
                    <a:cubicBezTo>
                      <a:pt x="1580" y="1654"/>
                      <a:pt x="1577" y="1586"/>
                      <a:pt x="1583" y="1542"/>
                    </a:cubicBezTo>
                    <a:cubicBezTo>
                      <a:pt x="1584" y="1534"/>
                      <a:pt x="1586" y="1526"/>
                      <a:pt x="1587" y="1519"/>
                    </a:cubicBezTo>
                    <a:cubicBezTo>
                      <a:pt x="1591" y="1506"/>
                      <a:pt x="1596" y="1495"/>
                      <a:pt x="1602" y="1485"/>
                    </a:cubicBezTo>
                    <a:cubicBezTo>
                      <a:pt x="1628" y="1446"/>
                      <a:pt x="1672" y="1442"/>
                      <a:pt x="1695" y="1440"/>
                    </a:cubicBezTo>
                    <a:cubicBezTo>
                      <a:pt x="1737" y="1438"/>
                      <a:pt x="1768" y="1449"/>
                      <a:pt x="1786" y="1475"/>
                    </a:cubicBezTo>
                    <a:cubicBezTo>
                      <a:pt x="1797" y="1489"/>
                      <a:pt x="1804" y="1507"/>
                      <a:pt x="1807" y="1530"/>
                    </a:cubicBezTo>
                    <a:cubicBezTo>
                      <a:pt x="1807" y="1530"/>
                      <a:pt x="1808" y="1530"/>
                      <a:pt x="1808" y="1531"/>
                    </a:cubicBezTo>
                    <a:cubicBezTo>
                      <a:pt x="1834" y="1705"/>
                      <a:pt x="1690" y="1741"/>
                      <a:pt x="1625" y="1693"/>
                    </a:cubicBezTo>
                    <a:close/>
                    <a:moveTo>
                      <a:pt x="2080" y="1636"/>
                    </a:moveTo>
                    <a:cubicBezTo>
                      <a:pt x="2068" y="1640"/>
                      <a:pt x="2055" y="1644"/>
                      <a:pt x="2042" y="1648"/>
                    </a:cubicBezTo>
                    <a:cubicBezTo>
                      <a:pt x="2034" y="1650"/>
                      <a:pt x="2027" y="1652"/>
                      <a:pt x="2020" y="1654"/>
                    </a:cubicBezTo>
                    <a:cubicBezTo>
                      <a:pt x="1982" y="1664"/>
                      <a:pt x="1945" y="1673"/>
                      <a:pt x="1907" y="1680"/>
                    </a:cubicBezTo>
                    <a:cubicBezTo>
                      <a:pt x="1907" y="1635"/>
                      <a:pt x="1907" y="1635"/>
                      <a:pt x="1907" y="1635"/>
                    </a:cubicBezTo>
                    <a:cubicBezTo>
                      <a:pt x="1936" y="1629"/>
                      <a:pt x="1966" y="1623"/>
                      <a:pt x="1996" y="1616"/>
                    </a:cubicBezTo>
                    <a:cubicBezTo>
                      <a:pt x="1995" y="1495"/>
                      <a:pt x="1995" y="1495"/>
                      <a:pt x="1995" y="1495"/>
                    </a:cubicBezTo>
                    <a:cubicBezTo>
                      <a:pt x="1995" y="1450"/>
                      <a:pt x="1995" y="1450"/>
                      <a:pt x="1995" y="1450"/>
                    </a:cubicBezTo>
                    <a:cubicBezTo>
                      <a:pt x="1974" y="1463"/>
                      <a:pt x="1945" y="1479"/>
                      <a:pt x="1923" y="1491"/>
                    </a:cubicBezTo>
                    <a:cubicBezTo>
                      <a:pt x="1901" y="1457"/>
                      <a:pt x="1901" y="1457"/>
                      <a:pt x="1901" y="1457"/>
                    </a:cubicBezTo>
                    <a:cubicBezTo>
                      <a:pt x="1900" y="1455"/>
                      <a:pt x="1900" y="1455"/>
                      <a:pt x="1900" y="1455"/>
                    </a:cubicBezTo>
                    <a:cubicBezTo>
                      <a:pt x="1934" y="1436"/>
                      <a:pt x="1979" y="1410"/>
                      <a:pt x="2013" y="1391"/>
                    </a:cubicBezTo>
                    <a:cubicBezTo>
                      <a:pt x="2022" y="1388"/>
                      <a:pt x="2032" y="1386"/>
                      <a:pt x="2041" y="1383"/>
                    </a:cubicBezTo>
                    <a:cubicBezTo>
                      <a:pt x="2045" y="1382"/>
                      <a:pt x="2049" y="1381"/>
                      <a:pt x="2053" y="1380"/>
                    </a:cubicBezTo>
                    <a:cubicBezTo>
                      <a:pt x="2053" y="1419"/>
                      <a:pt x="2053" y="1419"/>
                      <a:pt x="2053" y="1419"/>
                    </a:cubicBezTo>
                    <a:cubicBezTo>
                      <a:pt x="2053" y="1478"/>
                      <a:pt x="2053" y="1478"/>
                      <a:pt x="2053" y="1478"/>
                    </a:cubicBezTo>
                    <a:cubicBezTo>
                      <a:pt x="2053" y="1600"/>
                      <a:pt x="2053" y="1600"/>
                      <a:pt x="2053" y="1600"/>
                    </a:cubicBezTo>
                    <a:cubicBezTo>
                      <a:pt x="2062" y="1597"/>
                      <a:pt x="2071" y="1594"/>
                      <a:pt x="2080" y="1591"/>
                    </a:cubicBezTo>
                    <a:cubicBezTo>
                      <a:pt x="2099" y="1585"/>
                      <a:pt x="2118" y="1579"/>
                      <a:pt x="2137" y="1572"/>
                    </a:cubicBezTo>
                    <a:cubicBezTo>
                      <a:pt x="2137" y="1617"/>
                      <a:pt x="2137" y="1617"/>
                      <a:pt x="2137" y="1617"/>
                    </a:cubicBezTo>
                    <a:cubicBezTo>
                      <a:pt x="2118" y="1623"/>
                      <a:pt x="2100" y="1630"/>
                      <a:pt x="2080" y="1636"/>
                    </a:cubicBezTo>
                    <a:close/>
                    <a:moveTo>
                      <a:pt x="2357" y="1506"/>
                    </a:moveTo>
                    <a:cubicBezTo>
                      <a:pt x="2313" y="1536"/>
                      <a:pt x="2263" y="1563"/>
                      <a:pt x="2208" y="1588"/>
                    </a:cubicBezTo>
                    <a:cubicBezTo>
                      <a:pt x="2208" y="1543"/>
                      <a:pt x="2208" y="1543"/>
                      <a:pt x="2208" y="1543"/>
                    </a:cubicBezTo>
                    <a:cubicBezTo>
                      <a:pt x="2233" y="1532"/>
                      <a:pt x="2257" y="1520"/>
                      <a:pt x="2280" y="1508"/>
                    </a:cubicBezTo>
                    <a:cubicBezTo>
                      <a:pt x="2280" y="1380"/>
                      <a:pt x="2280" y="1380"/>
                      <a:pt x="2280" y="1380"/>
                    </a:cubicBezTo>
                    <a:cubicBezTo>
                      <a:pt x="2280" y="1342"/>
                      <a:pt x="2280" y="1342"/>
                      <a:pt x="2280" y="1342"/>
                    </a:cubicBezTo>
                    <a:cubicBezTo>
                      <a:pt x="2263" y="1359"/>
                      <a:pt x="2239" y="1380"/>
                      <a:pt x="2222" y="1396"/>
                    </a:cubicBezTo>
                    <a:cubicBezTo>
                      <a:pt x="2202" y="1364"/>
                      <a:pt x="2202" y="1364"/>
                      <a:pt x="2202" y="1364"/>
                    </a:cubicBezTo>
                    <a:cubicBezTo>
                      <a:pt x="2208" y="1359"/>
                      <a:pt x="2214" y="1354"/>
                      <a:pt x="2220" y="1349"/>
                    </a:cubicBezTo>
                    <a:cubicBezTo>
                      <a:pt x="2244" y="1327"/>
                      <a:pt x="2272" y="1301"/>
                      <a:pt x="2294" y="1280"/>
                    </a:cubicBezTo>
                    <a:cubicBezTo>
                      <a:pt x="2304" y="1274"/>
                      <a:pt x="2314" y="1268"/>
                      <a:pt x="2324" y="1262"/>
                    </a:cubicBezTo>
                    <a:cubicBezTo>
                      <a:pt x="2324" y="1284"/>
                      <a:pt x="2324" y="1284"/>
                      <a:pt x="2324" y="1284"/>
                    </a:cubicBezTo>
                    <a:cubicBezTo>
                      <a:pt x="2324" y="1353"/>
                      <a:pt x="2324" y="1353"/>
                      <a:pt x="2324" y="1353"/>
                    </a:cubicBezTo>
                    <a:cubicBezTo>
                      <a:pt x="2324" y="1483"/>
                      <a:pt x="2324" y="1483"/>
                      <a:pt x="2324" y="1483"/>
                    </a:cubicBezTo>
                    <a:cubicBezTo>
                      <a:pt x="2337" y="1475"/>
                      <a:pt x="2349" y="1467"/>
                      <a:pt x="2361" y="1459"/>
                    </a:cubicBezTo>
                    <a:cubicBezTo>
                      <a:pt x="2369" y="1453"/>
                      <a:pt x="2378" y="1448"/>
                      <a:pt x="2386" y="1442"/>
                    </a:cubicBezTo>
                    <a:cubicBezTo>
                      <a:pt x="2386" y="1486"/>
                      <a:pt x="2386" y="1486"/>
                      <a:pt x="2386" y="1486"/>
                    </a:cubicBezTo>
                    <a:cubicBezTo>
                      <a:pt x="2376" y="1493"/>
                      <a:pt x="2367" y="1500"/>
                      <a:pt x="2357" y="1506"/>
                    </a:cubicBezTo>
                    <a:close/>
                    <a:moveTo>
                      <a:pt x="2534" y="1312"/>
                    </a:moveTo>
                    <a:cubicBezTo>
                      <a:pt x="2527" y="1345"/>
                      <a:pt x="2516" y="1369"/>
                      <a:pt x="2503" y="1386"/>
                    </a:cubicBezTo>
                    <a:cubicBezTo>
                      <a:pt x="2490" y="1405"/>
                      <a:pt x="2476" y="1414"/>
                      <a:pt x="2465" y="1413"/>
                    </a:cubicBezTo>
                    <a:cubicBezTo>
                      <a:pt x="2456" y="1413"/>
                      <a:pt x="2447" y="1403"/>
                      <a:pt x="2441" y="1386"/>
                    </a:cubicBezTo>
                    <a:cubicBezTo>
                      <a:pt x="2432" y="1358"/>
                      <a:pt x="2429" y="1314"/>
                      <a:pt x="2436" y="1266"/>
                    </a:cubicBezTo>
                    <a:cubicBezTo>
                      <a:pt x="2441" y="1228"/>
                      <a:pt x="2453" y="1189"/>
                      <a:pt x="2473" y="1155"/>
                    </a:cubicBezTo>
                    <a:cubicBezTo>
                      <a:pt x="2480" y="1144"/>
                      <a:pt x="2487" y="1134"/>
                      <a:pt x="2495" y="1124"/>
                    </a:cubicBezTo>
                    <a:cubicBezTo>
                      <a:pt x="2512" y="1107"/>
                      <a:pt x="2523" y="1102"/>
                      <a:pt x="2531" y="1109"/>
                    </a:cubicBezTo>
                    <a:cubicBezTo>
                      <a:pt x="2531" y="1110"/>
                      <a:pt x="2532" y="1111"/>
                      <a:pt x="2532" y="1111"/>
                    </a:cubicBezTo>
                    <a:cubicBezTo>
                      <a:pt x="2532" y="1111"/>
                      <a:pt x="2532" y="1111"/>
                      <a:pt x="2532" y="1111"/>
                    </a:cubicBezTo>
                    <a:cubicBezTo>
                      <a:pt x="2549" y="1135"/>
                      <a:pt x="2549" y="1246"/>
                      <a:pt x="2534" y="1312"/>
                    </a:cubicBezTo>
                    <a:close/>
                    <a:moveTo>
                      <a:pt x="2737" y="1197"/>
                    </a:moveTo>
                    <a:cubicBezTo>
                      <a:pt x="2667" y="1197"/>
                      <a:pt x="2654" y="1127"/>
                      <a:pt x="2654" y="1074"/>
                    </a:cubicBezTo>
                    <a:cubicBezTo>
                      <a:pt x="2654" y="1022"/>
                      <a:pt x="2668" y="953"/>
                      <a:pt x="2737" y="953"/>
                    </a:cubicBezTo>
                    <a:cubicBezTo>
                      <a:pt x="2806" y="953"/>
                      <a:pt x="2819" y="1022"/>
                      <a:pt x="2819" y="1074"/>
                    </a:cubicBezTo>
                    <a:cubicBezTo>
                      <a:pt x="2819" y="1127"/>
                      <a:pt x="2807" y="1197"/>
                      <a:pt x="2737" y="1197"/>
                    </a:cubicBezTo>
                    <a:close/>
                    <a:moveTo>
                      <a:pt x="3062" y="1195"/>
                    </a:moveTo>
                    <a:cubicBezTo>
                      <a:pt x="2889" y="1195"/>
                      <a:pt x="2889" y="1195"/>
                      <a:pt x="2889" y="1195"/>
                    </a:cubicBezTo>
                    <a:cubicBezTo>
                      <a:pt x="2889" y="1154"/>
                      <a:pt x="2889" y="1154"/>
                      <a:pt x="2889" y="1154"/>
                    </a:cubicBezTo>
                    <a:cubicBezTo>
                      <a:pt x="2954" y="1154"/>
                      <a:pt x="2954" y="1154"/>
                      <a:pt x="2954" y="1154"/>
                    </a:cubicBezTo>
                    <a:cubicBezTo>
                      <a:pt x="2954" y="1005"/>
                      <a:pt x="2954" y="1005"/>
                      <a:pt x="2954" y="1005"/>
                    </a:cubicBezTo>
                    <a:cubicBezTo>
                      <a:pt x="2902" y="1028"/>
                      <a:pt x="2902" y="1028"/>
                      <a:pt x="2902" y="1028"/>
                    </a:cubicBezTo>
                    <a:cubicBezTo>
                      <a:pt x="2885" y="991"/>
                      <a:pt x="2885" y="991"/>
                      <a:pt x="2885" y="991"/>
                    </a:cubicBezTo>
                    <a:cubicBezTo>
                      <a:pt x="2967" y="956"/>
                      <a:pt x="2967" y="956"/>
                      <a:pt x="2967" y="956"/>
                    </a:cubicBezTo>
                    <a:cubicBezTo>
                      <a:pt x="2997" y="956"/>
                      <a:pt x="2997" y="956"/>
                      <a:pt x="2997" y="956"/>
                    </a:cubicBezTo>
                    <a:cubicBezTo>
                      <a:pt x="2997" y="1154"/>
                      <a:pt x="2997" y="1154"/>
                      <a:pt x="2997" y="1154"/>
                    </a:cubicBezTo>
                    <a:cubicBezTo>
                      <a:pt x="3062" y="1154"/>
                      <a:pt x="3062" y="1154"/>
                      <a:pt x="3062" y="1154"/>
                    </a:cubicBezTo>
                    <a:lnTo>
                      <a:pt x="3062" y="1195"/>
                    </a:lnTo>
                    <a:close/>
                    <a:moveTo>
                      <a:pt x="1111" y="1423"/>
                    </a:moveTo>
                    <a:cubicBezTo>
                      <a:pt x="1108" y="1419"/>
                      <a:pt x="1106" y="1415"/>
                      <a:pt x="1103" y="1412"/>
                    </a:cubicBezTo>
                    <a:cubicBezTo>
                      <a:pt x="1092" y="1397"/>
                      <a:pt x="1078" y="1390"/>
                      <a:pt x="1062" y="1395"/>
                    </a:cubicBezTo>
                    <a:cubicBezTo>
                      <a:pt x="1061" y="1395"/>
                      <a:pt x="1060" y="1395"/>
                      <a:pt x="1059" y="1396"/>
                    </a:cubicBezTo>
                    <a:cubicBezTo>
                      <a:pt x="1045" y="1402"/>
                      <a:pt x="1039" y="1425"/>
                      <a:pt x="1038" y="1448"/>
                    </a:cubicBezTo>
                    <a:cubicBezTo>
                      <a:pt x="1036" y="1472"/>
                      <a:pt x="1038" y="1496"/>
                      <a:pt x="1038" y="1498"/>
                    </a:cubicBezTo>
                    <a:cubicBezTo>
                      <a:pt x="1046" y="1564"/>
                      <a:pt x="1073" y="1575"/>
                      <a:pt x="1082" y="1578"/>
                    </a:cubicBezTo>
                    <a:cubicBezTo>
                      <a:pt x="1087" y="1580"/>
                      <a:pt x="1092" y="1581"/>
                      <a:pt x="1097" y="1580"/>
                    </a:cubicBezTo>
                    <a:cubicBezTo>
                      <a:pt x="1105" y="1579"/>
                      <a:pt x="1112" y="1575"/>
                      <a:pt x="1117" y="1566"/>
                    </a:cubicBezTo>
                    <a:cubicBezTo>
                      <a:pt x="1129" y="1544"/>
                      <a:pt x="1132" y="1511"/>
                      <a:pt x="1128" y="1480"/>
                    </a:cubicBezTo>
                    <a:cubicBezTo>
                      <a:pt x="1125" y="1459"/>
                      <a:pt x="1119" y="1439"/>
                      <a:pt x="1111" y="1423"/>
                    </a:cubicBezTo>
                    <a:close/>
                    <a:moveTo>
                      <a:pt x="2509" y="1164"/>
                    </a:moveTo>
                    <a:cubicBezTo>
                      <a:pt x="2502" y="1159"/>
                      <a:pt x="2480" y="1174"/>
                      <a:pt x="2472" y="1231"/>
                    </a:cubicBezTo>
                    <a:cubicBezTo>
                      <a:pt x="2469" y="1250"/>
                      <a:pt x="2467" y="1273"/>
                      <a:pt x="2468" y="1302"/>
                    </a:cubicBezTo>
                    <a:cubicBezTo>
                      <a:pt x="2469" y="1330"/>
                      <a:pt x="2474" y="1373"/>
                      <a:pt x="2495" y="1351"/>
                    </a:cubicBezTo>
                    <a:cubicBezTo>
                      <a:pt x="2521" y="1323"/>
                      <a:pt x="2525" y="1221"/>
                      <a:pt x="2516" y="1180"/>
                    </a:cubicBezTo>
                    <a:cubicBezTo>
                      <a:pt x="2514" y="1171"/>
                      <a:pt x="2512" y="1165"/>
                      <a:pt x="2509" y="1164"/>
                    </a:cubicBezTo>
                    <a:close/>
                  </a:path>
                </a:pathLst>
              </a:custGeom>
              <a:solidFill>
                <a:srgbClr val="595959"/>
              </a:solidFill>
              <a:ln>
                <a:noFill/>
              </a:ln>
            </p:spPr>
            <p:txBody>
              <a:bodyPr vert="horz" wrap="square" lIns="82284" tIns="41143" rIns="82284" bIns="41143" numCol="1" anchor="t" anchorCtr="0" compatLnSpc="1">
                <a:prstTxWarp prst="textNoShape">
                  <a:avLst/>
                </a:prstTxWarp>
              </a:bodyPr>
              <a:lstStyle/>
              <a:p>
                <a:endParaRPr lang="en-US" sz="1600">
                  <a:solidFill>
                    <a:srgbClr val="595959"/>
                  </a:solidFill>
                  <a:latin typeface="Segoe UI"/>
                </a:endParaRPr>
              </a:p>
            </p:txBody>
          </p:sp>
          <p:sp>
            <p:nvSpPr>
              <p:cNvPr id="53" name="TextBox 52"/>
              <p:cNvSpPr txBox="1"/>
              <p:nvPr/>
            </p:nvSpPr>
            <p:spPr>
              <a:xfrm>
                <a:off x="1543048" y="3478157"/>
                <a:ext cx="777071" cy="309650"/>
              </a:xfrm>
              <a:prstGeom prst="rect">
                <a:avLst/>
              </a:prstGeom>
              <a:noFill/>
            </p:spPr>
            <p:txBody>
              <a:bodyPr wrap="none" lIns="0" tIns="0" rIns="0" bIns="0" rtlCol="0">
                <a:spAutoFit/>
              </a:bodyPr>
              <a:lstStyle/>
              <a:p>
                <a:pPr algn="ctr"/>
                <a:r>
                  <a:rPr lang="fr-FR" sz="1200" dirty="0">
                    <a:solidFill>
                      <a:srgbClr val="00B050"/>
                    </a:solidFill>
                    <a:latin typeface="Segoe UI Light" pitchFamily="34" charset="0"/>
                    <a:ea typeface="Segoe UI" pitchFamily="34" charset="0"/>
                    <a:cs typeface="Segoe UI" pitchFamily="34" charset="0"/>
                  </a:rPr>
                  <a:t>SQL Server</a:t>
                </a:r>
              </a:p>
              <a:p>
                <a:pPr algn="ctr"/>
                <a:r>
                  <a:rPr lang="fr-FR" sz="1400" b="1" dirty="0" err="1">
                    <a:solidFill>
                      <a:srgbClr val="00B050"/>
                    </a:solidFill>
                    <a:latin typeface="Segoe UI Light" pitchFamily="34" charset="0"/>
                    <a:ea typeface="Segoe UI" pitchFamily="34" charset="0"/>
                    <a:cs typeface="Segoe UI" pitchFamily="34" charset="0"/>
                  </a:rPr>
                  <a:t>StreamInsight</a:t>
                </a:r>
                <a:endParaRPr lang="fr-FR" sz="1400" b="1" dirty="0">
                  <a:solidFill>
                    <a:srgbClr val="00B050"/>
                  </a:solidFill>
                  <a:latin typeface="Segoe UI Light" pitchFamily="34" charset="0"/>
                  <a:ea typeface="Segoe UI" pitchFamily="34" charset="0"/>
                  <a:cs typeface="Segoe UI" pitchFamily="34" charset="0"/>
                </a:endParaRPr>
              </a:p>
            </p:txBody>
          </p:sp>
        </p:grpSp>
        <p:grpSp>
          <p:nvGrpSpPr>
            <p:cNvPr id="12" name="Group 11"/>
            <p:cNvGrpSpPr/>
            <p:nvPr/>
          </p:nvGrpSpPr>
          <p:grpSpPr>
            <a:xfrm>
              <a:off x="1613631" y="1238628"/>
              <a:ext cx="546522" cy="816221"/>
              <a:chOff x="1658325" y="1205356"/>
              <a:chExt cx="546522" cy="816221"/>
            </a:xfrm>
          </p:grpSpPr>
          <p:grpSp>
            <p:nvGrpSpPr>
              <p:cNvPr id="40" name="Group 39"/>
              <p:cNvGrpSpPr/>
              <p:nvPr/>
            </p:nvGrpSpPr>
            <p:grpSpPr bwMode="black">
              <a:xfrm>
                <a:off x="1754260" y="1205356"/>
                <a:ext cx="354644" cy="399054"/>
                <a:chOff x="1752600" y="4267200"/>
                <a:chExt cx="1157286" cy="1302545"/>
              </a:xfrm>
              <a:solidFill>
                <a:srgbClr val="595959"/>
              </a:solidFill>
            </p:grpSpPr>
            <p:sp>
              <p:nvSpPr>
                <p:cNvPr id="41" name="Freeform 219"/>
                <p:cNvSpPr>
                  <a:spLocks/>
                </p:cNvSpPr>
                <p:nvPr/>
              </p:nvSpPr>
              <p:spPr bwMode="black">
                <a:xfrm>
                  <a:off x="2573475" y="4995891"/>
                  <a:ext cx="330824" cy="573854"/>
                </a:xfrm>
                <a:custGeom>
                  <a:avLst/>
                  <a:gdLst>
                    <a:gd name="T0" fmla="*/ 157 w 351"/>
                    <a:gd name="T1" fmla="*/ 2 h 609"/>
                    <a:gd name="T2" fmla="*/ 155 w 351"/>
                    <a:gd name="T3" fmla="*/ 104 h 609"/>
                    <a:gd name="T4" fmla="*/ 180 w 351"/>
                    <a:gd name="T5" fmla="*/ 99 h 609"/>
                    <a:gd name="T6" fmla="*/ 231 w 351"/>
                    <a:gd name="T7" fmla="*/ 121 h 609"/>
                    <a:gd name="T8" fmla="*/ 252 w 351"/>
                    <a:gd name="T9" fmla="*/ 174 h 609"/>
                    <a:gd name="T10" fmla="*/ 251 w 351"/>
                    <a:gd name="T11" fmla="*/ 212 h 609"/>
                    <a:gd name="T12" fmla="*/ 251 w 351"/>
                    <a:gd name="T13" fmla="*/ 212 h 609"/>
                    <a:gd name="T14" fmla="*/ 247 w 351"/>
                    <a:gd name="T15" fmla="*/ 387 h 609"/>
                    <a:gd name="T16" fmla="*/ 247 w 351"/>
                    <a:gd name="T17" fmla="*/ 387 h 609"/>
                    <a:gd name="T18" fmla="*/ 246 w 351"/>
                    <a:gd name="T19" fmla="*/ 438 h 609"/>
                    <a:gd name="T20" fmla="*/ 223 w 351"/>
                    <a:gd name="T21" fmla="*/ 489 h 609"/>
                    <a:gd name="T22" fmla="*/ 171 w 351"/>
                    <a:gd name="T23" fmla="*/ 510 h 609"/>
                    <a:gd name="T24" fmla="*/ 120 w 351"/>
                    <a:gd name="T25" fmla="*/ 487 h 609"/>
                    <a:gd name="T26" fmla="*/ 100 w 351"/>
                    <a:gd name="T27" fmla="*/ 435 h 609"/>
                    <a:gd name="T28" fmla="*/ 101 w 351"/>
                    <a:gd name="T29" fmla="*/ 395 h 609"/>
                    <a:gd name="T30" fmla="*/ 4 w 351"/>
                    <a:gd name="T31" fmla="*/ 311 h 609"/>
                    <a:gd name="T32" fmla="*/ 1 w 351"/>
                    <a:gd name="T33" fmla="*/ 433 h 609"/>
                    <a:gd name="T34" fmla="*/ 49 w 351"/>
                    <a:gd name="T35" fmla="*/ 555 h 609"/>
                    <a:gd name="T36" fmla="*/ 169 w 351"/>
                    <a:gd name="T37" fmla="*/ 608 h 609"/>
                    <a:gd name="T38" fmla="*/ 292 w 351"/>
                    <a:gd name="T39" fmla="*/ 561 h 609"/>
                    <a:gd name="T40" fmla="*/ 292 w 351"/>
                    <a:gd name="T41" fmla="*/ 561 h 609"/>
                    <a:gd name="T42" fmla="*/ 345 w 351"/>
                    <a:gd name="T43" fmla="*/ 441 h 609"/>
                    <a:gd name="T44" fmla="*/ 350 w 351"/>
                    <a:gd name="T45" fmla="*/ 176 h 609"/>
                    <a:gd name="T46" fmla="*/ 303 w 351"/>
                    <a:gd name="T47" fmla="*/ 53 h 609"/>
                    <a:gd name="T48" fmla="*/ 183 w 351"/>
                    <a:gd name="T49" fmla="*/ 0 h 609"/>
                    <a:gd name="T50" fmla="*/ 157 w 351"/>
                    <a:gd name="T51" fmla="*/ 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1" h="609">
                      <a:moveTo>
                        <a:pt x="157" y="2"/>
                      </a:moveTo>
                      <a:cubicBezTo>
                        <a:pt x="155" y="104"/>
                        <a:pt x="155" y="104"/>
                        <a:pt x="155" y="104"/>
                      </a:cubicBezTo>
                      <a:cubicBezTo>
                        <a:pt x="163" y="101"/>
                        <a:pt x="171" y="99"/>
                        <a:pt x="180" y="99"/>
                      </a:cubicBezTo>
                      <a:cubicBezTo>
                        <a:pt x="201" y="99"/>
                        <a:pt x="218" y="108"/>
                        <a:pt x="231" y="121"/>
                      </a:cubicBezTo>
                      <a:cubicBezTo>
                        <a:pt x="244" y="135"/>
                        <a:pt x="252" y="153"/>
                        <a:pt x="252" y="174"/>
                      </a:cubicBezTo>
                      <a:cubicBezTo>
                        <a:pt x="251" y="212"/>
                        <a:pt x="251" y="212"/>
                        <a:pt x="251" y="212"/>
                      </a:cubicBezTo>
                      <a:cubicBezTo>
                        <a:pt x="251" y="212"/>
                        <a:pt x="251" y="212"/>
                        <a:pt x="251" y="212"/>
                      </a:cubicBezTo>
                      <a:cubicBezTo>
                        <a:pt x="247" y="387"/>
                        <a:pt x="247" y="387"/>
                        <a:pt x="247" y="387"/>
                      </a:cubicBezTo>
                      <a:cubicBezTo>
                        <a:pt x="247" y="387"/>
                        <a:pt x="247" y="387"/>
                        <a:pt x="247" y="387"/>
                      </a:cubicBezTo>
                      <a:cubicBezTo>
                        <a:pt x="246" y="438"/>
                        <a:pt x="246" y="438"/>
                        <a:pt x="246" y="438"/>
                      </a:cubicBezTo>
                      <a:cubicBezTo>
                        <a:pt x="245" y="459"/>
                        <a:pt x="237" y="476"/>
                        <a:pt x="223" y="489"/>
                      </a:cubicBezTo>
                      <a:cubicBezTo>
                        <a:pt x="210" y="502"/>
                        <a:pt x="191" y="510"/>
                        <a:pt x="171" y="510"/>
                      </a:cubicBezTo>
                      <a:cubicBezTo>
                        <a:pt x="151" y="509"/>
                        <a:pt x="133" y="501"/>
                        <a:pt x="120" y="487"/>
                      </a:cubicBezTo>
                      <a:cubicBezTo>
                        <a:pt x="107" y="474"/>
                        <a:pt x="99" y="455"/>
                        <a:pt x="100" y="435"/>
                      </a:cubicBezTo>
                      <a:cubicBezTo>
                        <a:pt x="101" y="395"/>
                        <a:pt x="101" y="395"/>
                        <a:pt x="101" y="395"/>
                      </a:cubicBezTo>
                      <a:cubicBezTo>
                        <a:pt x="42" y="375"/>
                        <a:pt x="16" y="338"/>
                        <a:pt x="4" y="311"/>
                      </a:cubicBezTo>
                      <a:cubicBezTo>
                        <a:pt x="1" y="433"/>
                        <a:pt x="1" y="433"/>
                        <a:pt x="1" y="433"/>
                      </a:cubicBezTo>
                      <a:cubicBezTo>
                        <a:pt x="0" y="480"/>
                        <a:pt x="18" y="524"/>
                        <a:pt x="49" y="555"/>
                      </a:cubicBezTo>
                      <a:cubicBezTo>
                        <a:pt x="79" y="587"/>
                        <a:pt x="122" y="607"/>
                        <a:pt x="169" y="608"/>
                      </a:cubicBezTo>
                      <a:cubicBezTo>
                        <a:pt x="216" y="609"/>
                        <a:pt x="260" y="591"/>
                        <a:pt x="292" y="561"/>
                      </a:cubicBezTo>
                      <a:cubicBezTo>
                        <a:pt x="292" y="561"/>
                        <a:pt x="292" y="561"/>
                        <a:pt x="292" y="561"/>
                      </a:cubicBezTo>
                      <a:cubicBezTo>
                        <a:pt x="323" y="530"/>
                        <a:pt x="343" y="488"/>
                        <a:pt x="345" y="441"/>
                      </a:cubicBezTo>
                      <a:cubicBezTo>
                        <a:pt x="350" y="176"/>
                        <a:pt x="350" y="176"/>
                        <a:pt x="350" y="176"/>
                      </a:cubicBezTo>
                      <a:cubicBezTo>
                        <a:pt x="351" y="128"/>
                        <a:pt x="333" y="85"/>
                        <a:pt x="303" y="53"/>
                      </a:cubicBezTo>
                      <a:cubicBezTo>
                        <a:pt x="273" y="22"/>
                        <a:pt x="230" y="1"/>
                        <a:pt x="183" y="0"/>
                      </a:cubicBezTo>
                      <a:cubicBezTo>
                        <a:pt x="174" y="0"/>
                        <a:pt x="165" y="1"/>
                        <a:pt x="15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a:solidFill>
                      <a:srgbClr val="595959"/>
                    </a:solidFill>
                    <a:latin typeface="Segoe UI"/>
                  </a:endParaRPr>
                </a:p>
              </p:txBody>
            </p:sp>
            <p:sp>
              <p:nvSpPr>
                <p:cNvPr id="42" name="Freeform 220"/>
                <p:cNvSpPr>
                  <a:spLocks/>
                </p:cNvSpPr>
                <p:nvPr/>
              </p:nvSpPr>
              <p:spPr bwMode="black">
                <a:xfrm>
                  <a:off x="2579062" y="4756453"/>
                  <a:ext cx="330824" cy="573854"/>
                </a:xfrm>
                <a:custGeom>
                  <a:avLst/>
                  <a:gdLst>
                    <a:gd name="T0" fmla="*/ 182 w 351"/>
                    <a:gd name="T1" fmla="*/ 1 h 609"/>
                    <a:gd name="T2" fmla="*/ 60 w 351"/>
                    <a:gd name="T3" fmla="*/ 48 h 609"/>
                    <a:gd name="T4" fmla="*/ 60 w 351"/>
                    <a:gd name="T5" fmla="*/ 49 h 609"/>
                    <a:gd name="T6" fmla="*/ 7 w 351"/>
                    <a:gd name="T7" fmla="*/ 169 h 609"/>
                    <a:gd name="T8" fmla="*/ 1 w 351"/>
                    <a:gd name="T9" fmla="*/ 433 h 609"/>
                    <a:gd name="T10" fmla="*/ 48 w 351"/>
                    <a:gd name="T11" fmla="*/ 556 h 609"/>
                    <a:gd name="T12" fmla="*/ 169 w 351"/>
                    <a:gd name="T13" fmla="*/ 609 h 609"/>
                    <a:gd name="T14" fmla="*/ 194 w 351"/>
                    <a:gd name="T15" fmla="*/ 607 h 609"/>
                    <a:gd name="T16" fmla="*/ 197 w 351"/>
                    <a:gd name="T17" fmla="*/ 505 h 609"/>
                    <a:gd name="T18" fmla="*/ 171 w 351"/>
                    <a:gd name="T19" fmla="*/ 510 h 609"/>
                    <a:gd name="T20" fmla="*/ 120 w 351"/>
                    <a:gd name="T21" fmla="*/ 488 h 609"/>
                    <a:gd name="T22" fmla="*/ 99 w 351"/>
                    <a:gd name="T23" fmla="*/ 436 h 609"/>
                    <a:gd name="T24" fmla="*/ 104 w 351"/>
                    <a:gd name="T25" fmla="*/ 227 h 609"/>
                    <a:gd name="T26" fmla="*/ 104 w 351"/>
                    <a:gd name="T27" fmla="*/ 220 h 609"/>
                    <a:gd name="T28" fmla="*/ 105 w 351"/>
                    <a:gd name="T29" fmla="*/ 171 h 609"/>
                    <a:gd name="T30" fmla="*/ 128 w 351"/>
                    <a:gd name="T31" fmla="*/ 120 h 609"/>
                    <a:gd name="T32" fmla="*/ 180 w 351"/>
                    <a:gd name="T33" fmla="*/ 99 h 609"/>
                    <a:gd name="T34" fmla="*/ 231 w 351"/>
                    <a:gd name="T35" fmla="*/ 122 h 609"/>
                    <a:gd name="T36" fmla="*/ 251 w 351"/>
                    <a:gd name="T37" fmla="*/ 174 h 609"/>
                    <a:gd name="T38" fmla="*/ 250 w 351"/>
                    <a:gd name="T39" fmla="*/ 214 h 609"/>
                    <a:gd name="T40" fmla="*/ 347 w 351"/>
                    <a:gd name="T41" fmla="*/ 299 h 609"/>
                    <a:gd name="T42" fmla="*/ 350 w 351"/>
                    <a:gd name="T43" fmla="*/ 176 h 609"/>
                    <a:gd name="T44" fmla="*/ 302 w 351"/>
                    <a:gd name="T45" fmla="*/ 54 h 609"/>
                    <a:gd name="T46" fmla="*/ 182 w 351"/>
                    <a:gd name="T47" fmla="*/ 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1" h="609">
                      <a:moveTo>
                        <a:pt x="182" y="1"/>
                      </a:moveTo>
                      <a:cubicBezTo>
                        <a:pt x="135" y="0"/>
                        <a:pt x="91" y="18"/>
                        <a:pt x="60" y="48"/>
                      </a:cubicBezTo>
                      <a:cubicBezTo>
                        <a:pt x="60" y="48"/>
                        <a:pt x="60" y="49"/>
                        <a:pt x="60" y="49"/>
                      </a:cubicBezTo>
                      <a:cubicBezTo>
                        <a:pt x="28" y="79"/>
                        <a:pt x="8" y="122"/>
                        <a:pt x="7" y="169"/>
                      </a:cubicBezTo>
                      <a:cubicBezTo>
                        <a:pt x="1" y="433"/>
                        <a:pt x="1" y="433"/>
                        <a:pt x="1" y="433"/>
                      </a:cubicBezTo>
                      <a:cubicBezTo>
                        <a:pt x="0" y="481"/>
                        <a:pt x="18" y="524"/>
                        <a:pt x="48" y="556"/>
                      </a:cubicBezTo>
                      <a:cubicBezTo>
                        <a:pt x="79" y="588"/>
                        <a:pt x="121" y="608"/>
                        <a:pt x="169" y="609"/>
                      </a:cubicBezTo>
                      <a:cubicBezTo>
                        <a:pt x="177" y="609"/>
                        <a:pt x="186" y="608"/>
                        <a:pt x="194" y="607"/>
                      </a:cubicBezTo>
                      <a:cubicBezTo>
                        <a:pt x="197" y="505"/>
                        <a:pt x="197" y="505"/>
                        <a:pt x="197" y="505"/>
                      </a:cubicBezTo>
                      <a:cubicBezTo>
                        <a:pt x="189" y="508"/>
                        <a:pt x="180" y="510"/>
                        <a:pt x="171" y="510"/>
                      </a:cubicBezTo>
                      <a:cubicBezTo>
                        <a:pt x="151" y="510"/>
                        <a:pt x="133" y="501"/>
                        <a:pt x="120" y="488"/>
                      </a:cubicBezTo>
                      <a:cubicBezTo>
                        <a:pt x="107" y="474"/>
                        <a:pt x="99" y="456"/>
                        <a:pt x="99" y="436"/>
                      </a:cubicBezTo>
                      <a:cubicBezTo>
                        <a:pt x="104" y="227"/>
                        <a:pt x="104" y="227"/>
                        <a:pt x="104" y="227"/>
                      </a:cubicBezTo>
                      <a:cubicBezTo>
                        <a:pt x="104" y="220"/>
                        <a:pt x="104" y="220"/>
                        <a:pt x="104" y="220"/>
                      </a:cubicBezTo>
                      <a:cubicBezTo>
                        <a:pt x="105" y="171"/>
                        <a:pt x="105" y="171"/>
                        <a:pt x="105" y="171"/>
                      </a:cubicBezTo>
                      <a:cubicBezTo>
                        <a:pt x="106" y="151"/>
                        <a:pt x="114" y="133"/>
                        <a:pt x="128" y="120"/>
                      </a:cubicBezTo>
                      <a:cubicBezTo>
                        <a:pt x="142" y="107"/>
                        <a:pt x="160" y="99"/>
                        <a:pt x="180" y="99"/>
                      </a:cubicBezTo>
                      <a:cubicBezTo>
                        <a:pt x="200" y="100"/>
                        <a:pt x="218" y="108"/>
                        <a:pt x="231" y="122"/>
                      </a:cubicBezTo>
                      <a:cubicBezTo>
                        <a:pt x="244" y="136"/>
                        <a:pt x="252" y="154"/>
                        <a:pt x="251" y="174"/>
                      </a:cubicBezTo>
                      <a:cubicBezTo>
                        <a:pt x="250" y="214"/>
                        <a:pt x="250" y="214"/>
                        <a:pt x="250" y="214"/>
                      </a:cubicBezTo>
                      <a:cubicBezTo>
                        <a:pt x="309" y="234"/>
                        <a:pt x="335" y="271"/>
                        <a:pt x="347" y="299"/>
                      </a:cubicBezTo>
                      <a:cubicBezTo>
                        <a:pt x="350" y="176"/>
                        <a:pt x="350" y="176"/>
                        <a:pt x="350" y="176"/>
                      </a:cubicBezTo>
                      <a:cubicBezTo>
                        <a:pt x="351" y="129"/>
                        <a:pt x="333" y="85"/>
                        <a:pt x="302" y="54"/>
                      </a:cubicBezTo>
                      <a:cubicBezTo>
                        <a:pt x="272" y="22"/>
                        <a:pt x="229" y="2"/>
                        <a:pt x="18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a:solidFill>
                      <a:srgbClr val="595959"/>
                    </a:solidFill>
                    <a:latin typeface="Segoe UI"/>
                  </a:endParaRPr>
                </a:p>
              </p:txBody>
            </p:sp>
            <p:sp>
              <p:nvSpPr>
                <p:cNvPr id="43" name="Freeform 221"/>
                <p:cNvSpPr>
                  <a:spLocks/>
                </p:cNvSpPr>
                <p:nvPr/>
              </p:nvSpPr>
              <p:spPr bwMode="black">
                <a:xfrm>
                  <a:off x="1752600" y="4467929"/>
                  <a:ext cx="670029" cy="926627"/>
                </a:xfrm>
                <a:custGeom>
                  <a:avLst/>
                  <a:gdLst>
                    <a:gd name="T0" fmla="*/ 678 w 711"/>
                    <a:gd name="T1" fmla="*/ 915 h 983"/>
                    <a:gd name="T2" fmla="*/ 154 w 711"/>
                    <a:gd name="T3" fmla="*/ 755 h 983"/>
                    <a:gd name="T4" fmla="*/ 69 w 711"/>
                    <a:gd name="T5" fmla="*/ 562 h 983"/>
                    <a:gd name="T6" fmla="*/ 69 w 711"/>
                    <a:gd name="T7" fmla="*/ 34 h 983"/>
                    <a:gd name="T8" fmla="*/ 34 w 711"/>
                    <a:gd name="T9" fmla="*/ 0 h 983"/>
                    <a:gd name="T10" fmla="*/ 0 w 711"/>
                    <a:gd name="T11" fmla="*/ 34 h 983"/>
                    <a:gd name="T12" fmla="*/ 0 w 711"/>
                    <a:gd name="T13" fmla="*/ 562 h 983"/>
                    <a:gd name="T14" fmla="*/ 0 w 711"/>
                    <a:gd name="T15" fmla="*/ 562 h 983"/>
                    <a:gd name="T16" fmla="*/ 108 w 711"/>
                    <a:gd name="T17" fmla="*/ 805 h 983"/>
                    <a:gd name="T18" fmla="*/ 676 w 711"/>
                    <a:gd name="T19" fmla="*/ 983 h 983"/>
                    <a:gd name="T20" fmla="*/ 677 w 711"/>
                    <a:gd name="T21" fmla="*/ 983 h 983"/>
                    <a:gd name="T22" fmla="*/ 711 w 711"/>
                    <a:gd name="T23" fmla="*/ 950 h 983"/>
                    <a:gd name="T24" fmla="*/ 678 w 711"/>
                    <a:gd name="T25" fmla="*/ 915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83">
                      <a:moveTo>
                        <a:pt x="678" y="915"/>
                      </a:moveTo>
                      <a:cubicBezTo>
                        <a:pt x="470" y="911"/>
                        <a:pt x="285" y="874"/>
                        <a:pt x="154" y="755"/>
                      </a:cubicBezTo>
                      <a:cubicBezTo>
                        <a:pt x="110" y="712"/>
                        <a:pt x="69" y="647"/>
                        <a:pt x="69" y="562"/>
                      </a:cubicBezTo>
                      <a:cubicBezTo>
                        <a:pt x="69" y="34"/>
                        <a:pt x="69" y="34"/>
                        <a:pt x="69" y="34"/>
                      </a:cubicBezTo>
                      <a:cubicBezTo>
                        <a:pt x="69" y="15"/>
                        <a:pt x="53" y="0"/>
                        <a:pt x="34" y="0"/>
                      </a:cubicBezTo>
                      <a:cubicBezTo>
                        <a:pt x="16" y="0"/>
                        <a:pt x="0" y="15"/>
                        <a:pt x="0" y="34"/>
                      </a:cubicBezTo>
                      <a:cubicBezTo>
                        <a:pt x="0" y="562"/>
                        <a:pt x="0" y="562"/>
                        <a:pt x="0" y="562"/>
                      </a:cubicBezTo>
                      <a:cubicBezTo>
                        <a:pt x="0" y="562"/>
                        <a:pt x="0" y="562"/>
                        <a:pt x="0" y="562"/>
                      </a:cubicBezTo>
                      <a:cubicBezTo>
                        <a:pt x="1" y="670"/>
                        <a:pt x="53" y="753"/>
                        <a:pt x="108" y="805"/>
                      </a:cubicBezTo>
                      <a:cubicBezTo>
                        <a:pt x="259" y="942"/>
                        <a:pt x="462" y="980"/>
                        <a:pt x="676" y="983"/>
                      </a:cubicBezTo>
                      <a:cubicBezTo>
                        <a:pt x="677" y="983"/>
                        <a:pt x="677" y="983"/>
                        <a:pt x="677" y="983"/>
                      </a:cubicBezTo>
                      <a:cubicBezTo>
                        <a:pt x="695" y="983"/>
                        <a:pt x="711" y="969"/>
                        <a:pt x="711" y="950"/>
                      </a:cubicBezTo>
                      <a:cubicBezTo>
                        <a:pt x="711" y="931"/>
                        <a:pt x="697" y="915"/>
                        <a:pt x="678" y="9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a:solidFill>
                      <a:srgbClr val="595959"/>
                    </a:solidFill>
                    <a:latin typeface="Segoe UI"/>
                  </a:endParaRPr>
                </a:p>
              </p:txBody>
            </p:sp>
            <p:sp>
              <p:nvSpPr>
                <p:cNvPr id="44" name="Freeform 222"/>
                <p:cNvSpPr>
                  <a:spLocks/>
                </p:cNvSpPr>
                <p:nvPr/>
              </p:nvSpPr>
              <p:spPr bwMode="black">
                <a:xfrm>
                  <a:off x="1752600" y="4467929"/>
                  <a:ext cx="670029" cy="926627"/>
                </a:xfrm>
                <a:custGeom>
                  <a:avLst/>
                  <a:gdLst>
                    <a:gd name="T0" fmla="*/ 678 w 711"/>
                    <a:gd name="T1" fmla="*/ 915 h 983"/>
                    <a:gd name="T2" fmla="*/ 154 w 711"/>
                    <a:gd name="T3" fmla="*/ 755 h 983"/>
                    <a:gd name="T4" fmla="*/ 69 w 711"/>
                    <a:gd name="T5" fmla="*/ 562 h 983"/>
                    <a:gd name="T6" fmla="*/ 69 w 711"/>
                    <a:gd name="T7" fmla="*/ 34 h 983"/>
                    <a:gd name="T8" fmla="*/ 34 w 711"/>
                    <a:gd name="T9" fmla="*/ 0 h 983"/>
                    <a:gd name="T10" fmla="*/ 0 w 711"/>
                    <a:gd name="T11" fmla="*/ 34 h 983"/>
                    <a:gd name="T12" fmla="*/ 0 w 711"/>
                    <a:gd name="T13" fmla="*/ 562 h 983"/>
                    <a:gd name="T14" fmla="*/ 0 w 711"/>
                    <a:gd name="T15" fmla="*/ 562 h 983"/>
                    <a:gd name="T16" fmla="*/ 108 w 711"/>
                    <a:gd name="T17" fmla="*/ 805 h 983"/>
                    <a:gd name="T18" fmla="*/ 676 w 711"/>
                    <a:gd name="T19" fmla="*/ 983 h 983"/>
                    <a:gd name="T20" fmla="*/ 677 w 711"/>
                    <a:gd name="T21" fmla="*/ 983 h 983"/>
                    <a:gd name="T22" fmla="*/ 711 w 711"/>
                    <a:gd name="T23" fmla="*/ 950 h 983"/>
                    <a:gd name="T24" fmla="*/ 678 w 711"/>
                    <a:gd name="T25" fmla="*/ 915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83">
                      <a:moveTo>
                        <a:pt x="678" y="915"/>
                      </a:moveTo>
                      <a:cubicBezTo>
                        <a:pt x="470" y="911"/>
                        <a:pt x="285" y="874"/>
                        <a:pt x="154" y="755"/>
                      </a:cubicBezTo>
                      <a:cubicBezTo>
                        <a:pt x="110" y="712"/>
                        <a:pt x="69" y="647"/>
                        <a:pt x="69" y="562"/>
                      </a:cubicBezTo>
                      <a:cubicBezTo>
                        <a:pt x="69" y="34"/>
                        <a:pt x="69" y="34"/>
                        <a:pt x="69" y="34"/>
                      </a:cubicBezTo>
                      <a:cubicBezTo>
                        <a:pt x="69" y="15"/>
                        <a:pt x="53" y="0"/>
                        <a:pt x="34" y="0"/>
                      </a:cubicBezTo>
                      <a:cubicBezTo>
                        <a:pt x="16" y="0"/>
                        <a:pt x="0" y="15"/>
                        <a:pt x="0" y="34"/>
                      </a:cubicBezTo>
                      <a:cubicBezTo>
                        <a:pt x="0" y="562"/>
                        <a:pt x="0" y="562"/>
                        <a:pt x="0" y="562"/>
                      </a:cubicBezTo>
                      <a:cubicBezTo>
                        <a:pt x="0" y="562"/>
                        <a:pt x="0" y="562"/>
                        <a:pt x="0" y="562"/>
                      </a:cubicBezTo>
                      <a:cubicBezTo>
                        <a:pt x="1" y="670"/>
                        <a:pt x="53" y="753"/>
                        <a:pt x="108" y="805"/>
                      </a:cubicBezTo>
                      <a:cubicBezTo>
                        <a:pt x="259" y="942"/>
                        <a:pt x="462" y="980"/>
                        <a:pt x="676" y="983"/>
                      </a:cubicBezTo>
                      <a:cubicBezTo>
                        <a:pt x="677" y="983"/>
                        <a:pt x="677" y="983"/>
                        <a:pt x="677" y="983"/>
                      </a:cubicBezTo>
                      <a:cubicBezTo>
                        <a:pt x="695" y="983"/>
                        <a:pt x="711" y="969"/>
                        <a:pt x="711" y="950"/>
                      </a:cubicBezTo>
                      <a:cubicBezTo>
                        <a:pt x="711" y="931"/>
                        <a:pt x="697" y="915"/>
                        <a:pt x="678" y="9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a:solidFill>
                      <a:srgbClr val="595959"/>
                    </a:solidFill>
                    <a:latin typeface="Segoe UI"/>
                  </a:endParaRPr>
                </a:p>
              </p:txBody>
            </p:sp>
            <p:sp>
              <p:nvSpPr>
                <p:cNvPr id="45" name="Freeform 223"/>
                <p:cNvSpPr>
                  <a:spLocks/>
                </p:cNvSpPr>
                <p:nvPr/>
              </p:nvSpPr>
              <p:spPr bwMode="black">
                <a:xfrm>
                  <a:off x="1977672" y="4663072"/>
                  <a:ext cx="606178" cy="195940"/>
                </a:xfrm>
                <a:custGeom>
                  <a:avLst/>
                  <a:gdLst>
                    <a:gd name="T0" fmla="*/ 643 w 643"/>
                    <a:gd name="T1" fmla="*/ 132 h 208"/>
                    <a:gd name="T2" fmla="*/ 438 w 643"/>
                    <a:gd name="T3" fmla="*/ 150 h 208"/>
                    <a:gd name="T4" fmla="*/ 0 w 643"/>
                    <a:gd name="T5" fmla="*/ 0 h 208"/>
                    <a:gd name="T6" fmla="*/ 0 w 643"/>
                    <a:gd name="T7" fmla="*/ 103 h 208"/>
                    <a:gd name="T8" fmla="*/ 39 w 643"/>
                    <a:gd name="T9" fmla="*/ 130 h 208"/>
                    <a:gd name="T10" fmla="*/ 438 w 643"/>
                    <a:gd name="T11" fmla="*/ 208 h 208"/>
                    <a:gd name="T12" fmla="*/ 606 w 643"/>
                    <a:gd name="T13" fmla="*/ 197 h 208"/>
                    <a:gd name="T14" fmla="*/ 643 w 643"/>
                    <a:gd name="T15" fmla="*/ 132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208">
                      <a:moveTo>
                        <a:pt x="643" y="132"/>
                      </a:moveTo>
                      <a:cubicBezTo>
                        <a:pt x="582" y="143"/>
                        <a:pt x="512" y="150"/>
                        <a:pt x="438" y="150"/>
                      </a:cubicBezTo>
                      <a:cubicBezTo>
                        <a:pt x="196" y="150"/>
                        <a:pt x="0" y="82"/>
                        <a:pt x="0" y="0"/>
                      </a:cubicBezTo>
                      <a:cubicBezTo>
                        <a:pt x="0" y="103"/>
                        <a:pt x="0" y="103"/>
                        <a:pt x="0" y="103"/>
                      </a:cubicBezTo>
                      <a:cubicBezTo>
                        <a:pt x="12" y="113"/>
                        <a:pt x="25" y="121"/>
                        <a:pt x="39" y="130"/>
                      </a:cubicBezTo>
                      <a:cubicBezTo>
                        <a:pt x="130" y="180"/>
                        <a:pt x="273" y="208"/>
                        <a:pt x="438" y="208"/>
                      </a:cubicBezTo>
                      <a:cubicBezTo>
                        <a:pt x="497" y="208"/>
                        <a:pt x="554" y="204"/>
                        <a:pt x="606" y="197"/>
                      </a:cubicBezTo>
                      <a:cubicBezTo>
                        <a:pt x="615" y="174"/>
                        <a:pt x="628" y="152"/>
                        <a:pt x="643"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a:solidFill>
                      <a:srgbClr val="595959"/>
                    </a:solidFill>
                    <a:latin typeface="Segoe UI"/>
                  </a:endParaRPr>
                </a:p>
              </p:txBody>
            </p:sp>
            <p:sp>
              <p:nvSpPr>
                <p:cNvPr id="46" name="Freeform 224"/>
                <p:cNvSpPr>
                  <a:spLocks/>
                </p:cNvSpPr>
                <p:nvPr/>
              </p:nvSpPr>
              <p:spPr bwMode="black">
                <a:xfrm>
                  <a:off x="1976076" y="4835467"/>
                  <a:ext cx="555896" cy="196340"/>
                </a:xfrm>
                <a:custGeom>
                  <a:avLst/>
                  <a:gdLst>
                    <a:gd name="T0" fmla="*/ 590 w 590"/>
                    <a:gd name="T1" fmla="*/ 140 h 208"/>
                    <a:gd name="T2" fmla="*/ 438 w 590"/>
                    <a:gd name="T3" fmla="*/ 150 h 208"/>
                    <a:gd name="T4" fmla="*/ 0 w 590"/>
                    <a:gd name="T5" fmla="*/ 0 h 208"/>
                    <a:gd name="T6" fmla="*/ 0 w 590"/>
                    <a:gd name="T7" fmla="*/ 103 h 208"/>
                    <a:gd name="T8" fmla="*/ 39 w 590"/>
                    <a:gd name="T9" fmla="*/ 129 h 208"/>
                    <a:gd name="T10" fmla="*/ 438 w 590"/>
                    <a:gd name="T11" fmla="*/ 208 h 208"/>
                    <a:gd name="T12" fmla="*/ 589 w 590"/>
                    <a:gd name="T13" fmla="*/ 199 h 208"/>
                    <a:gd name="T14" fmla="*/ 590 w 590"/>
                    <a:gd name="T15" fmla="*/ 14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208">
                      <a:moveTo>
                        <a:pt x="590" y="140"/>
                      </a:moveTo>
                      <a:cubicBezTo>
                        <a:pt x="543" y="146"/>
                        <a:pt x="491" y="150"/>
                        <a:pt x="438" y="150"/>
                      </a:cubicBezTo>
                      <a:cubicBezTo>
                        <a:pt x="196" y="150"/>
                        <a:pt x="0" y="82"/>
                        <a:pt x="0" y="0"/>
                      </a:cubicBezTo>
                      <a:cubicBezTo>
                        <a:pt x="0" y="103"/>
                        <a:pt x="0" y="103"/>
                        <a:pt x="0" y="103"/>
                      </a:cubicBezTo>
                      <a:cubicBezTo>
                        <a:pt x="12" y="113"/>
                        <a:pt x="25" y="121"/>
                        <a:pt x="39" y="129"/>
                      </a:cubicBezTo>
                      <a:cubicBezTo>
                        <a:pt x="129" y="180"/>
                        <a:pt x="273" y="208"/>
                        <a:pt x="438" y="208"/>
                      </a:cubicBezTo>
                      <a:cubicBezTo>
                        <a:pt x="491" y="208"/>
                        <a:pt x="541" y="205"/>
                        <a:pt x="589" y="199"/>
                      </a:cubicBezTo>
                      <a:lnTo>
                        <a:pt x="590"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a:solidFill>
                      <a:srgbClr val="595959"/>
                    </a:solidFill>
                    <a:latin typeface="Segoe UI"/>
                  </a:endParaRPr>
                </a:p>
              </p:txBody>
            </p:sp>
            <p:sp>
              <p:nvSpPr>
                <p:cNvPr id="47" name="Freeform 225"/>
                <p:cNvSpPr>
                  <a:spLocks noEditPoints="1"/>
                </p:cNvSpPr>
                <p:nvPr/>
              </p:nvSpPr>
              <p:spPr bwMode="black">
                <a:xfrm>
                  <a:off x="1886286" y="4267200"/>
                  <a:ext cx="1011628" cy="995266"/>
                </a:xfrm>
                <a:custGeom>
                  <a:avLst/>
                  <a:gdLst>
                    <a:gd name="T0" fmla="*/ 683 w 1073"/>
                    <a:gd name="T1" fmla="*/ 951 h 1056"/>
                    <a:gd name="T2" fmla="*/ 683 w 1073"/>
                    <a:gd name="T3" fmla="*/ 947 h 1056"/>
                    <a:gd name="T4" fmla="*/ 537 w 1073"/>
                    <a:gd name="T5" fmla="*/ 957 h 1056"/>
                    <a:gd name="T6" fmla="*/ 99 w 1073"/>
                    <a:gd name="T7" fmla="*/ 776 h 1056"/>
                    <a:gd name="T8" fmla="*/ 99 w 1073"/>
                    <a:gd name="T9" fmla="*/ 623 h 1056"/>
                    <a:gd name="T10" fmla="*/ 99 w 1073"/>
                    <a:gd name="T11" fmla="*/ 520 h 1056"/>
                    <a:gd name="T12" fmla="*/ 99 w 1073"/>
                    <a:gd name="T13" fmla="*/ 352 h 1056"/>
                    <a:gd name="T14" fmla="*/ 137 w 1073"/>
                    <a:gd name="T15" fmla="*/ 379 h 1056"/>
                    <a:gd name="T16" fmla="*/ 537 w 1073"/>
                    <a:gd name="T17" fmla="*/ 458 h 1056"/>
                    <a:gd name="T18" fmla="*/ 862 w 1073"/>
                    <a:gd name="T19" fmla="*/ 411 h 1056"/>
                    <a:gd name="T20" fmla="*/ 972 w 1073"/>
                    <a:gd name="T21" fmla="*/ 355 h 1056"/>
                    <a:gd name="T22" fmla="*/ 975 w 1073"/>
                    <a:gd name="T23" fmla="*/ 352 h 1056"/>
                    <a:gd name="T24" fmla="*/ 975 w 1073"/>
                    <a:gd name="T25" fmla="*/ 460 h 1056"/>
                    <a:gd name="T26" fmla="*/ 1067 w 1073"/>
                    <a:gd name="T27" fmla="*/ 493 h 1056"/>
                    <a:gd name="T28" fmla="*/ 1073 w 1073"/>
                    <a:gd name="T29" fmla="*/ 494 h 1056"/>
                    <a:gd name="T30" fmla="*/ 1073 w 1073"/>
                    <a:gd name="T31" fmla="*/ 249 h 1056"/>
                    <a:gd name="T32" fmla="*/ 1002 w 1073"/>
                    <a:gd name="T33" fmla="*/ 114 h 1056"/>
                    <a:gd name="T34" fmla="*/ 537 w 1073"/>
                    <a:gd name="T35" fmla="*/ 0 h 1056"/>
                    <a:gd name="T36" fmla="*/ 195 w 1073"/>
                    <a:gd name="T37" fmla="*/ 49 h 1056"/>
                    <a:gd name="T38" fmla="*/ 71 w 1073"/>
                    <a:gd name="T39" fmla="*/ 114 h 1056"/>
                    <a:gd name="T40" fmla="*/ 0 w 1073"/>
                    <a:gd name="T41" fmla="*/ 249 h 1056"/>
                    <a:gd name="T42" fmla="*/ 0 w 1073"/>
                    <a:gd name="T43" fmla="*/ 776 h 1056"/>
                    <a:gd name="T44" fmla="*/ 64 w 1073"/>
                    <a:gd name="T45" fmla="*/ 917 h 1056"/>
                    <a:gd name="T46" fmla="*/ 537 w 1073"/>
                    <a:gd name="T47" fmla="*/ 1056 h 1056"/>
                    <a:gd name="T48" fmla="*/ 681 w 1073"/>
                    <a:gd name="T49" fmla="*/ 1047 h 1056"/>
                    <a:gd name="T50" fmla="*/ 683 w 1073"/>
                    <a:gd name="T51" fmla="*/ 951 h 1056"/>
                    <a:gd name="T52" fmla="*/ 537 w 1073"/>
                    <a:gd name="T53" fmla="*/ 99 h 1056"/>
                    <a:gd name="T54" fmla="*/ 975 w 1073"/>
                    <a:gd name="T55" fmla="*/ 249 h 1056"/>
                    <a:gd name="T56" fmla="*/ 537 w 1073"/>
                    <a:gd name="T57" fmla="*/ 399 h 1056"/>
                    <a:gd name="T58" fmla="*/ 99 w 1073"/>
                    <a:gd name="T59" fmla="*/ 249 h 1056"/>
                    <a:gd name="T60" fmla="*/ 537 w 1073"/>
                    <a:gd name="T61" fmla="*/ 99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3" h="1056">
                      <a:moveTo>
                        <a:pt x="683" y="951"/>
                      </a:moveTo>
                      <a:cubicBezTo>
                        <a:pt x="683" y="947"/>
                        <a:pt x="683" y="947"/>
                        <a:pt x="683" y="947"/>
                      </a:cubicBezTo>
                      <a:cubicBezTo>
                        <a:pt x="638" y="954"/>
                        <a:pt x="587" y="957"/>
                        <a:pt x="537" y="957"/>
                      </a:cubicBezTo>
                      <a:cubicBezTo>
                        <a:pt x="295" y="957"/>
                        <a:pt x="99" y="876"/>
                        <a:pt x="99" y="776"/>
                      </a:cubicBezTo>
                      <a:cubicBezTo>
                        <a:pt x="99" y="623"/>
                        <a:pt x="99" y="623"/>
                        <a:pt x="99" y="623"/>
                      </a:cubicBezTo>
                      <a:cubicBezTo>
                        <a:pt x="99" y="520"/>
                        <a:pt x="99" y="520"/>
                        <a:pt x="99" y="520"/>
                      </a:cubicBezTo>
                      <a:cubicBezTo>
                        <a:pt x="99" y="352"/>
                        <a:pt x="99" y="352"/>
                        <a:pt x="99" y="352"/>
                      </a:cubicBezTo>
                      <a:cubicBezTo>
                        <a:pt x="110" y="362"/>
                        <a:pt x="123" y="371"/>
                        <a:pt x="137" y="379"/>
                      </a:cubicBezTo>
                      <a:cubicBezTo>
                        <a:pt x="228" y="429"/>
                        <a:pt x="371" y="457"/>
                        <a:pt x="537" y="458"/>
                      </a:cubicBezTo>
                      <a:cubicBezTo>
                        <a:pt x="662" y="458"/>
                        <a:pt x="776" y="441"/>
                        <a:pt x="862" y="411"/>
                      </a:cubicBezTo>
                      <a:cubicBezTo>
                        <a:pt x="906" y="396"/>
                        <a:pt x="942" y="378"/>
                        <a:pt x="972" y="355"/>
                      </a:cubicBezTo>
                      <a:cubicBezTo>
                        <a:pt x="973" y="354"/>
                        <a:pt x="974" y="353"/>
                        <a:pt x="975" y="352"/>
                      </a:cubicBezTo>
                      <a:cubicBezTo>
                        <a:pt x="975" y="460"/>
                        <a:pt x="975" y="460"/>
                        <a:pt x="975" y="460"/>
                      </a:cubicBezTo>
                      <a:cubicBezTo>
                        <a:pt x="1008" y="465"/>
                        <a:pt x="1039" y="476"/>
                        <a:pt x="1067" y="493"/>
                      </a:cubicBezTo>
                      <a:cubicBezTo>
                        <a:pt x="1069" y="493"/>
                        <a:pt x="1071" y="493"/>
                        <a:pt x="1073" y="494"/>
                      </a:cubicBezTo>
                      <a:cubicBezTo>
                        <a:pt x="1073" y="249"/>
                        <a:pt x="1073" y="249"/>
                        <a:pt x="1073" y="249"/>
                      </a:cubicBezTo>
                      <a:cubicBezTo>
                        <a:pt x="1073" y="187"/>
                        <a:pt x="1037" y="141"/>
                        <a:pt x="1002" y="114"/>
                      </a:cubicBezTo>
                      <a:cubicBezTo>
                        <a:pt x="896" y="33"/>
                        <a:pt x="733" y="3"/>
                        <a:pt x="537" y="0"/>
                      </a:cubicBezTo>
                      <a:cubicBezTo>
                        <a:pt x="406" y="0"/>
                        <a:pt x="288" y="18"/>
                        <a:pt x="195" y="49"/>
                      </a:cubicBezTo>
                      <a:cubicBezTo>
                        <a:pt x="148" y="66"/>
                        <a:pt x="107" y="85"/>
                        <a:pt x="71" y="114"/>
                      </a:cubicBezTo>
                      <a:cubicBezTo>
                        <a:pt x="36" y="141"/>
                        <a:pt x="0" y="187"/>
                        <a:pt x="0" y="249"/>
                      </a:cubicBezTo>
                      <a:cubicBezTo>
                        <a:pt x="0" y="776"/>
                        <a:pt x="0" y="776"/>
                        <a:pt x="0" y="776"/>
                      </a:cubicBezTo>
                      <a:cubicBezTo>
                        <a:pt x="0" y="835"/>
                        <a:pt x="29" y="884"/>
                        <a:pt x="64" y="917"/>
                      </a:cubicBezTo>
                      <a:cubicBezTo>
                        <a:pt x="169" y="1014"/>
                        <a:pt x="338" y="1053"/>
                        <a:pt x="537" y="1056"/>
                      </a:cubicBezTo>
                      <a:cubicBezTo>
                        <a:pt x="586" y="1056"/>
                        <a:pt x="636" y="1053"/>
                        <a:pt x="681" y="1047"/>
                      </a:cubicBezTo>
                      <a:lnTo>
                        <a:pt x="683" y="951"/>
                      </a:lnTo>
                      <a:close/>
                      <a:moveTo>
                        <a:pt x="537" y="99"/>
                      </a:moveTo>
                      <a:cubicBezTo>
                        <a:pt x="778" y="99"/>
                        <a:pt x="975" y="166"/>
                        <a:pt x="975" y="249"/>
                      </a:cubicBezTo>
                      <a:cubicBezTo>
                        <a:pt x="975" y="332"/>
                        <a:pt x="778" y="399"/>
                        <a:pt x="537" y="399"/>
                      </a:cubicBezTo>
                      <a:cubicBezTo>
                        <a:pt x="295" y="399"/>
                        <a:pt x="99" y="332"/>
                        <a:pt x="99" y="249"/>
                      </a:cubicBezTo>
                      <a:cubicBezTo>
                        <a:pt x="99" y="166"/>
                        <a:pt x="295" y="99"/>
                        <a:pt x="537"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a:solidFill>
                      <a:srgbClr val="595959"/>
                    </a:solidFill>
                    <a:latin typeface="Segoe UI"/>
                  </a:endParaRPr>
                </a:p>
              </p:txBody>
            </p:sp>
          </p:grpSp>
          <p:sp>
            <p:nvSpPr>
              <p:cNvPr id="17" name="TextBox 16"/>
              <p:cNvSpPr txBox="1"/>
              <p:nvPr/>
            </p:nvSpPr>
            <p:spPr>
              <a:xfrm>
                <a:off x="1658325" y="1711927"/>
                <a:ext cx="546522" cy="309650"/>
              </a:xfrm>
              <a:prstGeom prst="rect">
                <a:avLst/>
              </a:prstGeom>
              <a:noFill/>
            </p:spPr>
            <p:txBody>
              <a:bodyPr wrap="none" lIns="0" tIns="0" rIns="0" bIns="0" rtlCol="0">
                <a:spAutoFit/>
              </a:bodyPr>
              <a:lstStyle/>
              <a:p>
                <a:pPr algn="ctr"/>
                <a:r>
                  <a:rPr lang="fr-FR" sz="1200" dirty="0">
                    <a:solidFill>
                      <a:srgbClr val="00B050"/>
                    </a:solidFill>
                    <a:latin typeface="Segoe UI Light" pitchFamily="34" charset="0"/>
                    <a:ea typeface="Segoe UI" pitchFamily="34" charset="0"/>
                    <a:cs typeface="Segoe UI" pitchFamily="34" charset="0"/>
                  </a:rPr>
                  <a:t>SQL Server</a:t>
                </a:r>
              </a:p>
              <a:p>
                <a:pPr algn="ctr"/>
                <a:r>
                  <a:rPr lang="fr-FR" sz="1400" b="1" dirty="0">
                    <a:solidFill>
                      <a:srgbClr val="00B050"/>
                    </a:solidFill>
                    <a:latin typeface="Segoe UI Light" pitchFamily="34" charset="0"/>
                    <a:ea typeface="Segoe UI" pitchFamily="34" charset="0"/>
                    <a:cs typeface="Segoe UI" pitchFamily="34" charset="0"/>
                  </a:rPr>
                  <a:t>RDMBS</a:t>
                </a:r>
              </a:p>
            </p:txBody>
          </p:sp>
        </p:grpSp>
        <p:grpSp>
          <p:nvGrpSpPr>
            <p:cNvPr id="7" name="Group 6"/>
            <p:cNvGrpSpPr/>
            <p:nvPr/>
          </p:nvGrpSpPr>
          <p:grpSpPr>
            <a:xfrm>
              <a:off x="2827232" y="1208324"/>
              <a:ext cx="706583" cy="990703"/>
              <a:chOff x="2871926" y="1175052"/>
              <a:chExt cx="706583" cy="990703"/>
            </a:xfrm>
          </p:grpSpPr>
          <p:sp>
            <p:nvSpPr>
              <p:cNvPr id="56" name="Freeform 18"/>
              <p:cNvSpPr>
                <a:spLocks noEditPoints="1"/>
              </p:cNvSpPr>
              <p:nvPr/>
            </p:nvSpPr>
            <p:spPr bwMode="black">
              <a:xfrm>
                <a:off x="3097326" y="1175052"/>
                <a:ext cx="339799" cy="414551"/>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595959"/>
              </a:solidFill>
              <a:ln>
                <a:noFill/>
              </a:ln>
            </p:spPr>
            <p:txBody>
              <a:bodyPr vert="horz" wrap="square" lIns="82284" tIns="41143" rIns="82284" bIns="41143" numCol="1" anchor="t" anchorCtr="0" compatLnSpc="1">
                <a:prstTxWarp prst="textNoShape">
                  <a:avLst/>
                </a:prstTxWarp>
              </a:bodyPr>
              <a:lstStyle/>
              <a:p>
                <a:endParaRPr lang="en-US" sz="1600">
                  <a:solidFill>
                    <a:srgbClr val="595959"/>
                  </a:solidFill>
                  <a:latin typeface="Segoe UI"/>
                </a:endParaRPr>
              </a:p>
            </p:txBody>
          </p:sp>
          <p:sp>
            <p:nvSpPr>
              <p:cNvPr id="57" name="TextBox 56"/>
              <p:cNvSpPr txBox="1"/>
              <p:nvPr/>
            </p:nvSpPr>
            <p:spPr>
              <a:xfrm>
                <a:off x="2871926" y="1689372"/>
                <a:ext cx="706583" cy="476383"/>
              </a:xfrm>
              <a:prstGeom prst="rect">
                <a:avLst/>
              </a:prstGeom>
              <a:noFill/>
            </p:spPr>
            <p:txBody>
              <a:bodyPr wrap="none" lIns="0" tIns="0" rIns="0" bIns="0" rtlCol="0">
                <a:spAutoFit/>
              </a:bodyPr>
              <a:lstStyle/>
              <a:p>
                <a:pPr algn="ctr"/>
                <a:r>
                  <a:rPr lang="fr-FR" sz="1200" dirty="0">
                    <a:solidFill>
                      <a:srgbClr val="FF8A00"/>
                    </a:solidFill>
                    <a:latin typeface="Segoe UI Light" pitchFamily="34" charset="0"/>
                    <a:ea typeface="Segoe UI" pitchFamily="34" charset="0"/>
                    <a:cs typeface="Segoe UI" pitchFamily="34" charset="0"/>
                  </a:rPr>
                  <a:t>SQL Server</a:t>
                </a:r>
              </a:p>
              <a:p>
                <a:pPr algn="ctr"/>
                <a:r>
                  <a:rPr lang="fr-FR" sz="1400" b="1" dirty="0">
                    <a:solidFill>
                      <a:srgbClr val="FF8A00"/>
                    </a:solidFill>
                    <a:latin typeface="Segoe UI Light" pitchFamily="34" charset="0"/>
                    <a:ea typeface="Segoe UI" pitchFamily="34" charset="0"/>
                    <a:cs typeface="Segoe UI" pitchFamily="34" charset="0"/>
                  </a:rPr>
                  <a:t>Data </a:t>
                </a:r>
                <a:r>
                  <a:rPr lang="fr-FR" sz="1400" b="1" dirty="0" err="1">
                    <a:solidFill>
                      <a:srgbClr val="FF8A00"/>
                    </a:solidFill>
                    <a:latin typeface="Segoe UI Light" pitchFamily="34" charset="0"/>
                    <a:ea typeface="Segoe UI" pitchFamily="34" charset="0"/>
                    <a:cs typeface="Segoe UI" pitchFamily="34" charset="0"/>
                  </a:rPr>
                  <a:t>Quality</a:t>
                </a:r>
                <a:endParaRPr lang="fr-FR" sz="1400" b="1" dirty="0">
                  <a:solidFill>
                    <a:srgbClr val="FF8A00"/>
                  </a:solidFill>
                  <a:latin typeface="Segoe UI Light" pitchFamily="34" charset="0"/>
                  <a:ea typeface="Segoe UI" pitchFamily="34" charset="0"/>
                  <a:cs typeface="Segoe UI" pitchFamily="34" charset="0"/>
                </a:endParaRPr>
              </a:p>
              <a:p>
                <a:pPr algn="ctr"/>
                <a:r>
                  <a:rPr lang="fr-FR" sz="1400" b="1" dirty="0">
                    <a:solidFill>
                      <a:srgbClr val="FF8A00"/>
                    </a:solidFill>
                    <a:latin typeface="Segoe UI Light" pitchFamily="34" charset="0"/>
                    <a:ea typeface="Segoe UI" pitchFamily="34" charset="0"/>
                    <a:cs typeface="Segoe UI" pitchFamily="34" charset="0"/>
                  </a:rPr>
                  <a:t>Services</a:t>
                </a:r>
              </a:p>
            </p:txBody>
          </p:sp>
        </p:grpSp>
        <p:grpSp>
          <p:nvGrpSpPr>
            <p:cNvPr id="28" name="Group 27"/>
            <p:cNvGrpSpPr/>
            <p:nvPr/>
          </p:nvGrpSpPr>
          <p:grpSpPr>
            <a:xfrm>
              <a:off x="2580201" y="3008757"/>
              <a:ext cx="1126190" cy="825191"/>
              <a:chOff x="2624895" y="2975485"/>
              <a:chExt cx="1126190" cy="825191"/>
            </a:xfrm>
          </p:grpSpPr>
          <p:sp>
            <p:nvSpPr>
              <p:cNvPr id="61" name="TextBox 60"/>
              <p:cNvSpPr txBox="1"/>
              <p:nvPr/>
            </p:nvSpPr>
            <p:spPr>
              <a:xfrm>
                <a:off x="2624895" y="3491026"/>
                <a:ext cx="1126190" cy="309650"/>
              </a:xfrm>
              <a:prstGeom prst="rect">
                <a:avLst/>
              </a:prstGeom>
              <a:noFill/>
            </p:spPr>
            <p:txBody>
              <a:bodyPr wrap="none" lIns="0" tIns="0" rIns="0" bIns="0" rtlCol="0">
                <a:spAutoFit/>
              </a:bodyPr>
              <a:lstStyle/>
              <a:p>
                <a:pPr algn="ctr"/>
                <a:r>
                  <a:rPr lang="fr-FR" sz="1200" dirty="0">
                    <a:solidFill>
                      <a:srgbClr val="FF8A00"/>
                    </a:solidFill>
                    <a:latin typeface="Segoe UI Light" pitchFamily="34" charset="0"/>
                    <a:ea typeface="Segoe UI" pitchFamily="34" charset="0"/>
                    <a:cs typeface="Segoe UI" pitchFamily="34" charset="0"/>
                  </a:rPr>
                  <a:t>SQL Server</a:t>
                </a:r>
              </a:p>
              <a:p>
                <a:pPr algn="ctr"/>
                <a:r>
                  <a:rPr lang="fr-FR" sz="1400" b="1" dirty="0" err="1">
                    <a:solidFill>
                      <a:srgbClr val="FF8A00"/>
                    </a:solidFill>
                    <a:latin typeface="Segoe UI Light" pitchFamily="34" charset="0"/>
                    <a:ea typeface="Segoe UI" pitchFamily="34" charset="0"/>
                    <a:cs typeface="Segoe UI" pitchFamily="34" charset="0"/>
                  </a:rPr>
                  <a:t>Integration</a:t>
                </a:r>
                <a:r>
                  <a:rPr lang="fr-FR" sz="1400" b="1" dirty="0">
                    <a:solidFill>
                      <a:srgbClr val="FF8A00"/>
                    </a:solidFill>
                    <a:latin typeface="Segoe UI Light" pitchFamily="34" charset="0"/>
                    <a:ea typeface="Segoe UI" pitchFamily="34" charset="0"/>
                    <a:cs typeface="Segoe UI" pitchFamily="34" charset="0"/>
                  </a:rPr>
                  <a:t> Services</a:t>
                </a:r>
              </a:p>
            </p:txBody>
          </p:sp>
          <p:grpSp>
            <p:nvGrpSpPr>
              <p:cNvPr id="89" name="Group 88"/>
              <p:cNvGrpSpPr/>
              <p:nvPr/>
            </p:nvGrpSpPr>
            <p:grpSpPr bwMode="black">
              <a:xfrm>
                <a:off x="3028626" y="2975485"/>
                <a:ext cx="477194" cy="388218"/>
                <a:chOff x="5184775" y="225425"/>
                <a:chExt cx="1500188" cy="1220788"/>
              </a:xfrm>
              <a:solidFill>
                <a:schemeClr val="accent6">
                  <a:lumMod val="75000"/>
                </a:schemeClr>
              </a:solidFill>
            </p:grpSpPr>
            <p:sp>
              <p:nvSpPr>
                <p:cNvPr id="90"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133">
                    <a:solidFill>
                      <a:srgbClr val="595959"/>
                    </a:solidFill>
                    <a:latin typeface="Segoe UI"/>
                  </a:endParaRPr>
                </a:p>
              </p:txBody>
            </p:sp>
            <p:sp>
              <p:nvSpPr>
                <p:cNvPr id="91" name="Oval 87"/>
                <p:cNvSpPr>
                  <a:spLocks noChangeArrowheads="1"/>
                </p:cNvSpPr>
                <p:nvPr/>
              </p:nvSpPr>
              <p:spPr bwMode="black">
                <a:xfrm>
                  <a:off x="5630863" y="812800"/>
                  <a:ext cx="203200" cy="203200"/>
                </a:xfrm>
                <a:prstGeom prst="ellipse">
                  <a:avLst/>
                </a:pr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133">
                    <a:solidFill>
                      <a:srgbClr val="595959"/>
                    </a:solidFill>
                    <a:latin typeface="Segoe UI"/>
                  </a:endParaRPr>
                </a:p>
              </p:txBody>
            </p:sp>
            <p:sp>
              <p:nvSpPr>
                <p:cNvPr id="92"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133">
                    <a:solidFill>
                      <a:srgbClr val="595959"/>
                    </a:solidFill>
                    <a:latin typeface="Segoe UI"/>
                  </a:endParaRPr>
                </a:p>
              </p:txBody>
            </p:sp>
          </p:grpSp>
        </p:grpSp>
        <p:grpSp>
          <p:nvGrpSpPr>
            <p:cNvPr id="68" name="Group 67"/>
            <p:cNvGrpSpPr/>
            <p:nvPr/>
          </p:nvGrpSpPr>
          <p:grpSpPr>
            <a:xfrm>
              <a:off x="4238150" y="2966368"/>
              <a:ext cx="640051" cy="1029657"/>
              <a:chOff x="4282844" y="2933096"/>
              <a:chExt cx="640051" cy="1029657"/>
            </a:xfrm>
          </p:grpSpPr>
          <p:sp>
            <p:nvSpPr>
              <p:cNvPr id="63" name="TextBox 62"/>
              <p:cNvSpPr txBox="1"/>
              <p:nvPr/>
            </p:nvSpPr>
            <p:spPr>
              <a:xfrm>
                <a:off x="4282844" y="3486369"/>
                <a:ext cx="640051" cy="476384"/>
              </a:xfrm>
              <a:prstGeom prst="rect">
                <a:avLst/>
              </a:prstGeom>
              <a:noFill/>
            </p:spPr>
            <p:txBody>
              <a:bodyPr wrap="none" lIns="0" tIns="0" rIns="0" bIns="0" rtlCol="0">
                <a:spAutoFit/>
              </a:bodyPr>
              <a:lstStyle/>
              <a:p>
                <a:pPr algn="ctr"/>
                <a:r>
                  <a:rPr lang="fr-FR" sz="1200" dirty="0">
                    <a:solidFill>
                      <a:srgbClr val="FF8A00"/>
                    </a:solidFill>
                    <a:latin typeface="Segoe UI Light" pitchFamily="34" charset="0"/>
                    <a:ea typeface="Segoe UI" pitchFamily="34" charset="0"/>
                    <a:cs typeface="Segoe UI" pitchFamily="34" charset="0"/>
                  </a:rPr>
                  <a:t>SQL Server</a:t>
                </a:r>
              </a:p>
              <a:p>
                <a:pPr algn="ctr"/>
                <a:r>
                  <a:rPr lang="fr-FR" sz="1400" b="1" dirty="0">
                    <a:solidFill>
                      <a:srgbClr val="FF8A00"/>
                    </a:solidFill>
                    <a:latin typeface="Segoe UI Light" pitchFamily="34" charset="0"/>
                    <a:ea typeface="Segoe UI" pitchFamily="34" charset="0"/>
                    <a:cs typeface="Segoe UI" pitchFamily="34" charset="0"/>
                  </a:rPr>
                  <a:t>Data</a:t>
                </a:r>
              </a:p>
              <a:p>
                <a:pPr algn="ctr"/>
                <a:r>
                  <a:rPr lang="fr-FR" sz="1400" b="1" dirty="0" err="1">
                    <a:solidFill>
                      <a:srgbClr val="FF8A00"/>
                    </a:solidFill>
                    <a:latin typeface="Segoe UI Light" pitchFamily="34" charset="0"/>
                    <a:ea typeface="Segoe UI" pitchFamily="34" charset="0"/>
                    <a:cs typeface="Segoe UI" pitchFamily="34" charset="0"/>
                  </a:rPr>
                  <a:t>Warehouse</a:t>
                </a:r>
                <a:endParaRPr lang="fr-FR" sz="1400" b="1" dirty="0">
                  <a:solidFill>
                    <a:srgbClr val="FF8A00"/>
                  </a:solidFill>
                  <a:latin typeface="Segoe UI Light" pitchFamily="34" charset="0"/>
                  <a:ea typeface="Segoe UI" pitchFamily="34" charset="0"/>
                  <a:cs typeface="Segoe UI" pitchFamily="34" charset="0"/>
                </a:endParaRPr>
              </a:p>
            </p:txBody>
          </p:sp>
          <p:pic>
            <p:nvPicPr>
              <p:cNvPr id="65" name="Picture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5976" y="2933096"/>
                <a:ext cx="502750" cy="502750"/>
              </a:xfrm>
              <a:prstGeom prst="rect">
                <a:avLst/>
              </a:prstGeom>
            </p:spPr>
          </p:pic>
        </p:grpSp>
      </p:grpSp>
      <p:sp>
        <p:nvSpPr>
          <p:cNvPr id="2" name="Title 1"/>
          <p:cNvSpPr>
            <a:spLocks noGrp="1"/>
          </p:cNvSpPr>
          <p:nvPr>
            <p:ph type="title"/>
          </p:nvPr>
        </p:nvSpPr>
        <p:spPr/>
        <p:txBody>
          <a:bodyPr>
            <a:noAutofit/>
          </a:bodyPr>
          <a:lstStyle/>
          <a:p>
            <a:r>
              <a:rPr lang="fr-FR" sz="3200" dirty="0"/>
              <a:t>SQL Server : Gestion du cycle de vie de la donnée</a:t>
            </a:r>
          </a:p>
        </p:txBody>
      </p:sp>
    </p:spTree>
    <p:extLst>
      <p:ext uri="{BB962C8B-B14F-4D97-AF65-F5344CB8AC3E}">
        <p14:creationId xmlns:p14="http://schemas.microsoft.com/office/powerpoint/2010/main" val="1019282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1" nodeType="withEffect">
                                  <p:stCondLst>
                                    <p:cond delay="50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1" nodeType="withEffect">
                                  <p:stCondLst>
                                    <p:cond delay="50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1" nodeType="withEffect">
                                  <p:stCondLst>
                                    <p:cond delay="500"/>
                                  </p:stCondLst>
                                  <p:childTnLst>
                                    <p:set>
                                      <p:cBhvr>
                                        <p:cTn id="24" dur="1" fill="hold">
                                          <p:stCondLst>
                                            <p:cond delay="0"/>
                                          </p:stCondLst>
                                        </p:cTn>
                                        <p:tgtEl>
                                          <p:spTgt spid="84"/>
                                        </p:tgtEl>
                                        <p:attrNameLst>
                                          <p:attrName>style.visibility</p:attrName>
                                        </p:attrNameLst>
                                      </p:cBhvr>
                                      <p:to>
                                        <p:strVal val="visible"/>
                                      </p:to>
                                    </p:set>
                                    <p:anim calcmode="lin" valueType="num">
                                      <p:cBhvr additive="base">
                                        <p:cTn id="25" dur="500" fill="hold"/>
                                        <p:tgtEl>
                                          <p:spTgt spid="84"/>
                                        </p:tgtEl>
                                        <p:attrNameLst>
                                          <p:attrName>ppt_x</p:attrName>
                                        </p:attrNameLst>
                                      </p:cBhvr>
                                      <p:tavLst>
                                        <p:tav tm="0">
                                          <p:val>
                                            <p:strVal val="#ppt_x"/>
                                          </p:val>
                                        </p:tav>
                                        <p:tav tm="100000">
                                          <p:val>
                                            <p:strVal val="#ppt_x"/>
                                          </p:val>
                                        </p:tav>
                                      </p:tavLst>
                                    </p:anim>
                                    <p:anim calcmode="lin" valueType="num">
                                      <p:cBhvr additive="base">
                                        <p:cTn id="26" dur="500" fill="hold"/>
                                        <p:tgtEl>
                                          <p:spTgt spid="84"/>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1" nodeType="withEffect">
                                  <p:stCondLst>
                                    <p:cond delay="500"/>
                                  </p:stCondLst>
                                  <p:childTnLst>
                                    <p:set>
                                      <p:cBhvr>
                                        <p:cTn id="28" dur="1" fill="hold">
                                          <p:stCondLst>
                                            <p:cond delay="0"/>
                                          </p:stCondLst>
                                        </p:cTn>
                                        <p:tgtEl>
                                          <p:spTgt spid="86"/>
                                        </p:tgtEl>
                                        <p:attrNameLst>
                                          <p:attrName>style.visibility</p:attrName>
                                        </p:attrNameLst>
                                      </p:cBhvr>
                                      <p:to>
                                        <p:strVal val="visible"/>
                                      </p:to>
                                    </p:set>
                                    <p:anim calcmode="lin" valueType="num">
                                      <p:cBhvr additive="base">
                                        <p:cTn id="29" dur="500" fill="hold"/>
                                        <p:tgtEl>
                                          <p:spTgt spid="86"/>
                                        </p:tgtEl>
                                        <p:attrNameLst>
                                          <p:attrName>ppt_x</p:attrName>
                                        </p:attrNameLst>
                                      </p:cBhvr>
                                      <p:tavLst>
                                        <p:tav tm="0">
                                          <p:val>
                                            <p:strVal val="#ppt_x"/>
                                          </p:val>
                                        </p:tav>
                                        <p:tav tm="100000">
                                          <p:val>
                                            <p:strVal val="#ppt_x"/>
                                          </p:val>
                                        </p:tav>
                                      </p:tavLst>
                                    </p:anim>
                                    <p:anim calcmode="lin" valueType="num">
                                      <p:cBhvr additive="base">
                                        <p:cTn id="30" dur="500" fill="hold"/>
                                        <p:tgtEl>
                                          <p:spTgt spid="86"/>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1" nodeType="withEffect">
                                  <p:stCondLst>
                                    <p:cond delay="500"/>
                                  </p:stCondLst>
                                  <p:childTnLst>
                                    <p:set>
                                      <p:cBhvr>
                                        <p:cTn id="32" dur="1" fill="hold">
                                          <p:stCondLst>
                                            <p:cond delay="0"/>
                                          </p:stCondLst>
                                        </p:cTn>
                                        <p:tgtEl>
                                          <p:spTgt spid="83"/>
                                        </p:tgtEl>
                                        <p:attrNameLst>
                                          <p:attrName>style.visibility</p:attrName>
                                        </p:attrNameLst>
                                      </p:cBhvr>
                                      <p:to>
                                        <p:strVal val="visible"/>
                                      </p:to>
                                    </p:set>
                                    <p:anim calcmode="lin" valueType="num">
                                      <p:cBhvr additive="base">
                                        <p:cTn id="33" dur="500" fill="hold"/>
                                        <p:tgtEl>
                                          <p:spTgt spid="83"/>
                                        </p:tgtEl>
                                        <p:attrNameLst>
                                          <p:attrName>ppt_x</p:attrName>
                                        </p:attrNameLst>
                                      </p:cBhvr>
                                      <p:tavLst>
                                        <p:tav tm="0">
                                          <p:val>
                                            <p:strVal val="#ppt_x"/>
                                          </p:val>
                                        </p:tav>
                                        <p:tav tm="100000">
                                          <p:val>
                                            <p:strVal val="#ppt_x"/>
                                          </p:val>
                                        </p:tav>
                                      </p:tavLst>
                                    </p:anim>
                                    <p:anim calcmode="lin" valueType="num">
                                      <p:cBhvr additive="base">
                                        <p:cTn id="34" dur="500" fill="hold"/>
                                        <p:tgtEl>
                                          <p:spTgt spid="83"/>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1" nodeType="withEffect">
                                  <p:stCondLst>
                                    <p:cond delay="500"/>
                                  </p:stCondLst>
                                  <p:childTnLst>
                                    <p:set>
                                      <p:cBhvr>
                                        <p:cTn id="36" dur="1" fill="hold">
                                          <p:stCondLst>
                                            <p:cond delay="0"/>
                                          </p:stCondLst>
                                        </p:cTn>
                                        <p:tgtEl>
                                          <p:spTgt spid="85"/>
                                        </p:tgtEl>
                                        <p:attrNameLst>
                                          <p:attrName>style.visibility</p:attrName>
                                        </p:attrNameLst>
                                      </p:cBhvr>
                                      <p:to>
                                        <p:strVal val="visible"/>
                                      </p:to>
                                    </p:set>
                                    <p:anim calcmode="lin" valueType="num">
                                      <p:cBhvr additive="base">
                                        <p:cTn id="37" dur="500" fill="hold"/>
                                        <p:tgtEl>
                                          <p:spTgt spid="85"/>
                                        </p:tgtEl>
                                        <p:attrNameLst>
                                          <p:attrName>ppt_x</p:attrName>
                                        </p:attrNameLst>
                                      </p:cBhvr>
                                      <p:tavLst>
                                        <p:tav tm="0">
                                          <p:val>
                                            <p:strVal val="#ppt_x"/>
                                          </p:val>
                                        </p:tav>
                                        <p:tav tm="100000">
                                          <p:val>
                                            <p:strVal val="#ppt_x"/>
                                          </p:val>
                                        </p:tav>
                                      </p:tavLst>
                                    </p:anim>
                                    <p:anim calcmode="lin" valueType="num">
                                      <p:cBhvr additive="base">
                                        <p:cTn id="38"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decel="100000" fill="hold" grpId="1" nodeType="withEffect">
                                  <p:stCondLst>
                                    <p:cond delay="500"/>
                                  </p:stCondLst>
                                  <p:childTnLst>
                                    <p:set>
                                      <p:cBhvr>
                                        <p:cTn id="52" dur="1" fill="hold">
                                          <p:stCondLst>
                                            <p:cond delay="0"/>
                                          </p:stCondLst>
                                        </p:cTn>
                                        <p:tgtEl>
                                          <p:spTgt spid="81"/>
                                        </p:tgtEl>
                                        <p:attrNameLst>
                                          <p:attrName>style.visibility</p:attrName>
                                        </p:attrNameLst>
                                      </p:cBhvr>
                                      <p:to>
                                        <p:strVal val="visible"/>
                                      </p:to>
                                    </p:set>
                                    <p:anim calcmode="lin" valueType="num">
                                      <p:cBhvr additive="base">
                                        <p:cTn id="53" dur="500" fill="hold"/>
                                        <p:tgtEl>
                                          <p:spTgt spid="81"/>
                                        </p:tgtEl>
                                        <p:attrNameLst>
                                          <p:attrName>ppt_x</p:attrName>
                                        </p:attrNameLst>
                                      </p:cBhvr>
                                      <p:tavLst>
                                        <p:tav tm="0">
                                          <p:val>
                                            <p:strVal val="#ppt_x"/>
                                          </p:val>
                                        </p:tav>
                                        <p:tav tm="100000">
                                          <p:val>
                                            <p:strVal val="#ppt_x"/>
                                          </p:val>
                                        </p:tav>
                                      </p:tavLst>
                                    </p:anim>
                                    <p:anim calcmode="lin" valueType="num">
                                      <p:cBhvr additive="base">
                                        <p:cTn id="54" dur="500" fill="hold"/>
                                        <p:tgtEl>
                                          <p:spTgt spid="81"/>
                                        </p:tgtEl>
                                        <p:attrNameLst>
                                          <p:attrName>ppt_y</p:attrName>
                                        </p:attrNameLst>
                                      </p:cBhvr>
                                      <p:tavLst>
                                        <p:tav tm="0">
                                          <p:val>
                                            <p:strVal val="1+#ppt_h/2"/>
                                          </p:val>
                                        </p:tav>
                                        <p:tav tm="100000">
                                          <p:val>
                                            <p:strVal val="#ppt_y"/>
                                          </p:val>
                                        </p:tav>
                                      </p:tavLst>
                                    </p:anim>
                                  </p:childTnLst>
                                </p:cTn>
                              </p:par>
                              <p:par>
                                <p:cTn id="55" presetID="2" presetClass="entr" presetSubtype="4" decel="100000" fill="hold" grpId="1" nodeType="withEffect">
                                  <p:stCondLst>
                                    <p:cond delay="500"/>
                                  </p:stCondLst>
                                  <p:childTnLst>
                                    <p:set>
                                      <p:cBhvr>
                                        <p:cTn id="56" dur="1" fill="hold">
                                          <p:stCondLst>
                                            <p:cond delay="0"/>
                                          </p:stCondLst>
                                        </p:cTn>
                                        <p:tgtEl>
                                          <p:spTgt spid="78"/>
                                        </p:tgtEl>
                                        <p:attrNameLst>
                                          <p:attrName>style.visibility</p:attrName>
                                        </p:attrNameLst>
                                      </p:cBhvr>
                                      <p:to>
                                        <p:strVal val="visible"/>
                                      </p:to>
                                    </p:set>
                                    <p:anim calcmode="lin" valueType="num">
                                      <p:cBhvr additive="base">
                                        <p:cTn id="57" dur="500" fill="hold"/>
                                        <p:tgtEl>
                                          <p:spTgt spid="78"/>
                                        </p:tgtEl>
                                        <p:attrNameLst>
                                          <p:attrName>ppt_x</p:attrName>
                                        </p:attrNameLst>
                                      </p:cBhvr>
                                      <p:tavLst>
                                        <p:tav tm="0">
                                          <p:val>
                                            <p:strVal val="#ppt_x"/>
                                          </p:val>
                                        </p:tav>
                                        <p:tav tm="100000">
                                          <p:val>
                                            <p:strVal val="#ppt_x"/>
                                          </p:val>
                                        </p:tav>
                                      </p:tavLst>
                                    </p:anim>
                                    <p:anim calcmode="lin" valueType="num">
                                      <p:cBhvr additive="base">
                                        <p:cTn id="5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1" nodeType="withEffect">
                                  <p:stCondLst>
                                    <p:cond delay="50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ppt_x"/>
                                          </p:val>
                                        </p:tav>
                                        <p:tav tm="100000">
                                          <p:val>
                                            <p:strVal val="#ppt_x"/>
                                          </p:val>
                                        </p:tav>
                                      </p:tavLst>
                                    </p:anim>
                                    <p:anim calcmode="lin" valueType="num">
                                      <p:cBhvr additive="base">
                                        <p:cTn id="68" dur="500" fill="hold"/>
                                        <p:tgtEl>
                                          <p:spTgt spid="60"/>
                                        </p:tgtEl>
                                        <p:attrNameLst>
                                          <p:attrName>ppt_y</p:attrName>
                                        </p:attrNameLst>
                                      </p:cBhvr>
                                      <p:tavLst>
                                        <p:tav tm="0">
                                          <p:val>
                                            <p:strVal val="1+#ppt_h/2"/>
                                          </p:val>
                                        </p:tav>
                                        <p:tav tm="100000">
                                          <p:val>
                                            <p:strVal val="#ppt_y"/>
                                          </p:val>
                                        </p:tav>
                                      </p:tavLst>
                                    </p:anim>
                                  </p:childTnLst>
                                </p:cTn>
                              </p:par>
                              <p:par>
                                <p:cTn id="69" presetID="2" presetClass="entr" presetSubtype="4" decel="100000" fill="hold" grpId="1" nodeType="withEffect">
                                  <p:stCondLst>
                                    <p:cond delay="500"/>
                                  </p:stCondLst>
                                  <p:childTnLst>
                                    <p:set>
                                      <p:cBhvr>
                                        <p:cTn id="70" dur="1" fill="hold">
                                          <p:stCondLst>
                                            <p:cond delay="0"/>
                                          </p:stCondLst>
                                        </p:cTn>
                                        <p:tgtEl>
                                          <p:spTgt spid="50"/>
                                        </p:tgtEl>
                                        <p:attrNameLst>
                                          <p:attrName>style.visibility</p:attrName>
                                        </p:attrNameLst>
                                      </p:cBhvr>
                                      <p:to>
                                        <p:strVal val="visible"/>
                                      </p:to>
                                    </p:set>
                                    <p:anim calcmode="lin" valueType="num">
                                      <p:cBhvr additive="base">
                                        <p:cTn id="71" dur="500" fill="hold"/>
                                        <p:tgtEl>
                                          <p:spTgt spid="50"/>
                                        </p:tgtEl>
                                        <p:attrNameLst>
                                          <p:attrName>ppt_x</p:attrName>
                                        </p:attrNameLst>
                                      </p:cBhvr>
                                      <p:tavLst>
                                        <p:tav tm="0">
                                          <p:val>
                                            <p:strVal val="#ppt_x"/>
                                          </p:val>
                                        </p:tav>
                                        <p:tav tm="100000">
                                          <p:val>
                                            <p:strVal val="#ppt_x"/>
                                          </p:val>
                                        </p:tav>
                                      </p:tavLst>
                                    </p:anim>
                                    <p:anim calcmode="lin" valueType="num">
                                      <p:cBhvr additive="base">
                                        <p:cTn id="7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decel="100000" fill="hold" nodeType="click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500" fill="hold"/>
                                        <p:tgtEl>
                                          <p:spTgt spid="32"/>
                                        </p:tgtEl>
                                        <p:attrNameLst>
                                          <p:attrName>ppt_x</p:attrName>
                                        </p:attrNameLst>
                                      </p:cBhvr>
                                      <p:tavLst>
                                        <p:tav tm="0">
                                          <p:val>
                                            <p:strVal val="#ppt_x"/>
                                          </p:val>
                                        </p:tav>
                                        <p:tav tm="100000">
                                          <p:val>
                                            <p:strVal val="#ppt_x"/>
                                          </p:val>
                                        </p:tav>
                                      </p:tavLst>
                                    </p:anim>
                                    <p:anim calcmode="lin" valueType="num">
                                      <p:cBhvr additive="base">
                                        <p:cTn id="78" dur="500" fill="hold"/>
                                        <p:tgtEl>
                                          <p:spTgt spid="32"/>
                                        </p:tgtEl>
                                        <p:attrNameLst>
                                          <p:attrName>ppt_y</p:attrName>
                                        </p:attrNameLst>
                                      </p:cBhvr>
                                      <p:tavLst>
                                        <p:tav tm="0">
                                          <p:val>
                                            <p:strVal val="1+#ppt_h/2"/>
                                          </p:val>
                                        </p:tav>
                                        <p:tav tm="100000">
                                          <p:val>
                                            <p:strVal val="#ppt_y"/>
                                          </p:val>
                                        </p:tav>
                                      </p:tavLst>
                                    </p:anim>
                                  </p:childTnLst>
                                </p:cTn>
                              </p:par>
                              <p:par>
                                <p:cTn id="79" presetID="2" presetClass="entr" presetSubtype="4" decel="100000" fill="hold" grpId="1" nodeType="withEffect">
                                  <p:stCondLst>
                                    <p:cond delay="50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6" presetClass="emph" presetSubtype="0" decel="25000" fill="hold" grpId="0" nodeType="clickEffect">
                                  <p:stCondLst>
                                    <p:cond delay="0"/>
                                  </p:stCondLst>
                                  <p:childTnLst>
                                    <p:animScale>
                                      <p:cBhvr>
                                        <p:cTn id="86" dur="2000" fill="hold"/>
                                        <p:tgtEl>
                                          <p:spTgt spid="37"/>
                                        </p:tgtEl>
                                      </p:cBhvr>
                                      <p:by x="80000" y="80000"/>
                                    </p:animScale>
                                  </p:childTnLst>
                                </p:cTn>
                              </p:par>
                              <p:par>
                                <p:cTn id="87" presetID="6" presetClass="emph" presetSubtype="0" decel="25000" fill="hold" grpId="0" nodeType="withEffect">
                                  <p:stCondLst>
                                    <p:cond delay="0"/>
                                  </p:stCondLst>
                                  <p:childTnLst>
                                    <p:animScale>
                                      <p:cBhvr>
                                        <p:cTn id="88" dur="2000" fill="hold"/>
                                        <p:tgtEl>
                                          <p:spTgt spid="36"/>
                                        </p:tgtEl>
                                      </p:cBhvr>
                                      <p:by x="80000" y="80000"/>
                                    </p:animScale>
                                  </p:childTnLst>
                                </p:cTn>
                              </p:par>
                              <p:par>
                                <p:cTn id="89" presetID="6" presetClass="emph" presetSubtype="0" decel="25000" fill="hold" grpId="0" nodeType="withEffect">
                                  <p:stCondLst>
                                    <p:cond delay="0"/>
                                  </p:stCondLst>
                                  <p:childTnLst>
                                    <p:animScale>
                                      <p:cBhvr>
                                        <p:cTn id="90" dur="2000" fill="hold"/>
                                        <p:tgtEl>
                                          <p:spTgt spid="83"/>
                                        </p:tgtEl>
                                      </p:cBhvr>
                                      <p:by x="80000" y="80000"/>
                                    </p:animScale>
                                  </p:childTnLst>
                                </p:cTn>
                              </p:par>
                              <p:par>
                                <p:cTn id="91" presetID="6" presetClass="emph" presetSubtype="0" decel="25000" fill="hold" grpId="0" nodeType="withEffect">
                                  <p:stCondLst>
                                    <p:cond delay="0"/>
                                  </p:stCondLst>
                                  <p:childTnLst>
                                    <p:animScale>
                                      <p:cBhvr>
                                        <p:cTn id="92" dur="2000" fill="hold"/>
                                        <p:tgtEl>
                                          <p:spTgt spid="86"/>
                                        </p:tgtEl>
                                      </p:cBhvr>
                                      <p:by x="80000" y="80000"/>
                                    </p:animScale>
                                  </p:childTnLst>
                                </p:cTn>
                              </p:par>
                              <p:par>
                                <p:cTn id="93" presetID="6" presetClass="emph" presetSubtype="0" decel="25000" fill="hold" grpId="0" nodeType="withEffect">
                                  <p:stCondLst>
                                    <p:cond delay="0"/>
                                  </p:stCondLst>
                                  <p:childTnLst>
                                    <p:animScale>
                                      <p:cBhvr>
                                        <p:cTn id="94" dur="2000" fill="hold"/>
                                        <p:tgtEl>
                                          <p:spTgt spid="84"/>
                                        </p:tgtEl>
                                      </p:cBhvr>
                                      <p:by x="80000" y="80000"/>
                                    </p:animScale>
                                  </p:childTnLst>
                                </p:cTn>
                              </p:par>
                              <p:par>
                                <p:cTn id="95" presetID="6" presetClass="emph" presetSubtype="0" decel="25000" fill="hold" grpId="0" nodeType="withEffect">
                                  <p:stCondLst>
                                    <p:cond delay="0"/>
                                  </p:stCondLst>
                                  <p:childTnLst>
                                    <p:animScale>
                                      <p:cBhvr>
                                        <p:cTn id="96" dur="2000" fill="hold"/>
                                        <p:tgtEl>
                                          <p:spTgt spid="85"/>
                                        </p:tgtEl>
                                      </p:cBhvr>
                                      <p:by x="80000" y="80000"/>
                                    </p:animScale>
                                  </p:childTnLst>
                                </p:cTn>
                              </p:par>
                              <p:par>
                                <p:cTn id="97" presetID="6" presetClass="emph" presetSubtype="0" decel="25000" fill="hold" grpId="0" nodeType="withEffect">
                                  <p:stCondLst>
                                    <p:cond delay="0"/>
                                  </p:stCondLst>
                                  <p:childTnLst>
                                    <p:animScale>
                                      <p:cBhvr>
                                        <p:cTn id="98" dur="2000" fill="hold"/>
                                        <p:tgtEl>
                                          <p:spTgt spid="81"/>
                                        </p:tgtEl>
                                      </p:cBhvr>
                                      <p:by x="80000" y="80000"/>
                                    </p:animScale>
                                  </p:childTnLst>
                                </p:cTn>
                              </p:par>
                              <p:par>
                                <p:cTn id="99" presetID="6" presetClass="emph" presetSubtype="0" decel="25000" fill="hold" grpId="0" nodeType="withEffect">
                                  <p:stCondLst>
                                    <p:cond delay="0"/>
                                  </p:stCondLst>
                                  <p:childTnLst>
                                    <p:animScale>
                                      <p:cBhvr>
                                        <p:cTn id="100" dur="2000" fill="hold"/>
                                        <p:tgtEl>
                                          <p:spTgt spid="78"/>
                                        </p:tgtEl>
                                      </p:cBhvr>
                                      <p:by x="80000" y="80000"/>
                                    </p:animScale>
                                  </p:childTnLst>
                                </p:cTn>
                              </p:par>
                              <p:par>
                                <p:cTn id="101" presetID="6" presetClass="emph" presetSubtype="0" decel="25000" fill="hold" grpId="0" nodeType="withEffect">
                                  <p:stCondLst>
                                    <p:cond delay="0"/>
                                  </p:stCondLst>
                                  <p:childTnLst>
                                    <p:animScale>
                                      <p:cBhvr>
                                        <p:cTn id="102" dur="2000" fill="hold"/>
                                        <p:tgtEl>
                                          <p:spTgt spid="60"/>
                                        </p:tgtEl>
                                      </p:cBhvr>
                                      <p:by x="80000" y="80000"/>
                                    </p:animScale>
                                  </p:childTnLst>
                                </p:cTn>
                              </p:par>
                              <p:par>
                                <p:cTn id="103" presetID="6" presetClass="emph" presetSubtype="0" decel="25000" fill="hold" grpId="0" nodeType="withEffect">
                                  <p:stCondLst>
                                    <p:cond delay="0"/>
                                  </p:stCondLst>
                                  <p:childTnLst>
                                    <p:animScale>
                                      <p:cBhvr>
                                        <p:cTn id="104" dur="2000" fill="hold"/>
                                        <p:tgtEl>
                                          <p:spTgt spid="50"/>
                                        </p:tgtEl>
                                      </p:cBhvr>
                                      <p:by x="80000" y="80000"/>
                                    </p:animScale>
                                  </p:childTnLst>
                                </p:cTn>
                              </p:par>
                              <p:par>
                                <p:cTn id="105" presetID="6" presetClass="emph" presetSubtype="0" decel="25000" fill="hold" grpId="0" nodeType="withEffect">
                                  <p:stCondLst>
                                    <p:cond delay="0"/>
                                  </p:stCondLst>
                                  <p:childTnLst>
                                    <p:animScale>
                                      <p:cBhvr>
                                        <p:cTn id="106" dur="2000" fill="hold"/>
                                        <p:tgtEl>
                                          <p:spTgt spid="77"/>
                                        </p:tgtEl>
                                      </p:cBhvr>
                                      <p:by x="80000" y="80000"/>
                                    </p:animScale>
                                  </p:childTnLst>
                                </p:cTn>
                              </p:par>
                              <p:par>
                                <p:cTn id="107" presetID="6" presetClass="entr" presetSubtype="32" fill="hold" nodeType="withEffect">
                                  <p:stCondLst>
                                    <p:cond delay="0"/>
                                  </p:stCondLst>
                                  <p:childTnLst>
                                    <p:set>
                                      <p:cBhvr>
                                        <p:cTn id="108" dur="1" fill="hold">
                                          <p:stCondLst>
                                            <p:cond delay="0"/>
                                          </p:stCondLst>
                                        </p:cTn>
                                        <p:tgtEl>
                                          <p:spTgt spid="108"/>
                                        </p:tgtEl>
                                        <p:attrNameLst>
                                          <p:attrName>style.visibility</p:attrName>
                                        </p:attrNameLst>
                                      </p:cBhvr>
                                      <p:to>
                                        <p:strVal val="visible"/>
                                      </p:to>
                                    </p:set>
                                    <p:animEffect transition="in" filter="circle(out)">
                                      <p:cBhvr>
                                        <p:cTn id="109" dur="2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p:bldP spid="36" grpId="1"/>
      <p:bldP spid="37" grpId="0"/>
      <p:bldP spid="37" grpId="1"/>
      <p:bldP spid="50" grpId="0"/>
      <p:bldP spid="50" grpId="1"/>
      <p:bldP spid="60" grpId="0"/>
      <p:bldP spid="60" grpId="1"/>
      <p:bldP spid="77" grpId="0"/>
      <p:bldP spid="77" grpId="1"/>
      <p:bldP spid="78" grpId="0"/>
      <p:bldP spid="78" grpId="1"/>
      <p:bldP spid="81" grpId="0"/>
      <p:bldP spid="81" grpId="1"/>
      <p:bldP spid="83" grpId="0"/>
      <p:bldP spid="83" grpId="1"/>
      <p:bldP spid="84" grpId="0"/>
      <p:bldP spid="84" grpId="1"/>
      <p:bldP spid="85" grpId="0"/>
      <p:bldP spid="85" grpId="1"/>
      <p:bldP spid="86" grpId="0"/>
      <p:bldP spid="8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p:nvPr>
        </p:nvSpPr>
        <p:spPr/>
        <p:txBody>
          <a:bodyPr/>
          <a:lstStyle/>
          <a:p>
            <a:r>
              <a:rPr lang="en-US" smtClean="0"/>
              <a:t>SQL Server Cloud Continuum</a:t>
            </a:r>
            <a:endParaRPr lang="en-US" dirty="0"/>
          </a:p>
        </p:txBody>
      </p:sp>
      <p:grpSp>
        <p:nvGrpSpPr>
          <p:cNvPr id="6" name="Group 5"/>
          <p:cNvGrpSpPr/>
          <p:nvPr/>
        </p:nvGrpSpPr>
        <p:grpSpPr>
          <a:xfrm>
            <a:off x="475397" y="1405952"/>
            <a:ext cx="11192625" cy="5325048"/>
            <a:chOff x="422929" y="590195"/>
            <a:chExt cx="8396656" cy="6390057"/>
          </a:xfrm>
        </p:grpSpPr>
        <p:cxnSp>
          <p:nvCxnSpPr>
            <p:cNvPr id="7" name="Straight Connector 6"/>
            <p:cNvCxnSpPr/>
            <p:nvPr/>
          </p:nvCxnSpPr>
          <p:spPr>
            <a:xfrm flipH="1">
              <a:off x="1260563" y="590195"/>
              <a:ext cx="10162" cy="58915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22929" y="634678"/>
              <a:ext cx="8396656" cy="6345574"/>
              <a:chOff x="422929" y="634678"/>
              <a:chExt cx="8396656" cy="6345574"/>
            </a:xfrm>
          </p:grpSpPr>
          <p:cxnSp>
            <p:nvCxnSpPr>
              <p:cNvPr id="9" name="Straight Connector 8"/>
              <p:cNvCxnSpPr/>
              <p:nvPr/>
            </p:nvCxnSpPr>
            <p:spPr>
              <a:xfrm flipV="1">
                <a:off x="1270725" y="843776"/>
                <a:ext cx="7548860" cy="56328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260562" y="6476661"/>
                <a:ext cx="7559023"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27109" y="6481706"/>
                <a:ext cx="1891112" cy="474233"/>
              </a:xfrm>
              <a:prstGeom prst="rect">
                <a:avLst/>
              </a:prstGeom>
              <a:noFill/>
            </p:spPr>
            <p:txBody>
              <a:bodyPr wrap="square" lIns="71332" tIns="35666" rIns="71332" bIns="35666" rtlCol="0">
                <a:spAutoFit/>
              </a:bodyPr>
              <a:lstStyle/>
              <a:p>
                <a:pPr algn="r" defTabSz="1218836"/>
                <a:r>
                  <a:rPr lang="en-US" sz="2100" dirty="0">
                    <a:solidFill>
                      <a:schemeClr val="bg1"/>
                    </a:solidFill>
                    <a:latin typeface="Calibri" pitchFamily="34" charset="0"/>
                    <a:cs typeface="Calibri" pitchFamily="34" charset="0"/>
                  </a:rPr>
                  <a:t>Low Control</a:t>
                </a:r>
              </a:p>
            </p:txBody>
          </p:sp>
          <p:sp>
            <p:nvSpPr>
              <p:cNvPr id="14" name="TextBox 13"/>
              <p:cNvSpPr txBox="1"/>
              <p:nvPr/>
            </p:nvSpPr>
            <p:spPr>
              <a:xfrm rot="16200000">
                <a:off x="-484685" y="1542292"/>
                <a:ext cx="2354138" cy="538910"/>
              </a:xfrm>
              <a:prstGeom prst="rect">
                <a:avLst/>
              </a:prstGeom>
              <a:noFill/>
            </p:spPr>
            <p:txBody>
              <a:bodyPr wrap="square" lIns="71332" tIns="35666" rIns="71332" bIns="35666" rtlCol="0">
                <a:spAutoFit/>
              </a:bodyPr>
              <a:lstStyle/>
              <a:p>
                <a:pPr algn="r" defTabSz="1218836"/>
                <a:r>
                  <a:rPr lang="en-US" sz="2100" dirty="0">
                    <a:latin typeface="Calibri" pitchFamily="34" charset="0"/>
                    <a:cs typeface="Calibri" pitchFamily="34" charset="0"/>
                  </a:rPr>
                  <a:t>Shared</a:t>
                </a:r>
                <a:br>
                  <a:rPr lang="en-US" sz="2100" dirty="0">
                    <a:latin typeface="Calibri" pitchFamily="34" charset="0"/>
                    <a:cs typeface="Calibri" pitchFamily="34" charset="0"/>
                  </a:rPr>
                </a:br>
                <a:r>
                  <a:rPr lang="en-US" sz="2100" dirty="0">
                    <a:latin typeface="Calibri" pitchFamily="34" charset="0"/>
                    <a:cs typeface="Calibri" pitchFamily="34" charset="0"/>
                  </a:rPr>
                  <a:t>Lower cost</a:t>
                </a:r>
                <a:endParaRPr lang="en-US" sz="1100" dirty="0">
                  <a:latin typeface="Calibri" pitchFamily="34" charset="0"/>
                  <a:cs typeface="Calibri" pitchFamily="34" charset="0"/>
                </a:endParaRPr>
              </a:p>
            </p:txBody>
          </p:sp>
          <p:sp>
            <p:nvSpPr>
              <p:cNvPr id="15" name="TextBox 14"/>
              <p:cNvSpPr txBox="1"/>
              <p:nvPr/>
            </p:nvSpPr>
            <p:spPr>
              <a:xfrm rot="16200000">
                <a:off x="-711282" y="4886046"/>
                <a:ext cx="2807334" cy="538910"/>
              </a:xfrm>
              <a:prstGeom prst="rect">
                <a:avLst/>
              </a:prstGeom>
              <a:noFill/>
            </p:spPr>
            <p:txBody>
              <a:bodyPr wrap="square" lIns="71332" tIns="35666" rIns="71332" bIns="35666" rtlCol="0">
                <a:spAutoFit/>
              </a:bodyPr>
              <a:lstStyle/>
              <a:p>
                <a:pPr defTabSz="1218836"/>
                <a:r>
                  <a:rPr lang="en-US" sz="2100" dirty="0">
                    <a:latin typeface="Calibri" pitchFamily="34" charset="0"/>
                    <a:cs typeface="Calibri" pitchFamily="34" charset="0"/>
                  </a:rPr>
                  <a:t>Dedicated</a:t>
                </a:r>
                <a:br>
                  <a:rPr lang="en-US" sz="2100" dirty="0">
                    <a:latin typeface="Calibri" pitchFamily="34" charset="0"/>
                    <a:cs typeface="Calibri" pitchFamily="34" charset="0"/>
                  </a:rPr>
                </a:br>
                <a:r>
                  <a:rPr lang="en-US" sz="2100" dirty="0">
                    <a:latin typeface="Calibri" pitchFamily="34" charset="0"/>
                    <a:cs typeface="Calibri" pitchFamily="34" charset="0"/>
                  </a:rPr>
                  <a:t>Higher cost</a:t>
                </a:r>
                <a:endParaRPr lang="en-US" sz="1100" dirty="0">
                  <a:latin typeface="Calibri" pitchFamily="34" charset="0"/>
                  <a:cs typeface="Calibri" pitchFamily="34" charset="0"/>
                </a:endParaRPr>
              </a:p>
            </p:txBody>
          </p:sp>
          <p:sp>
            <p:nvSpPr>
              <p:cNvPr id="16" name="TextBox 15"/>
              <p:cNvSpPr txBox="1"/>
              <p:nvPr/>
            </p:nvSpPr>
            <p:spPr>
              <a:xfrm>
                <a:off x="1270725" y="6506019"/>
                <a:ext cx="2622390" cy="474233"/>
              </a:xfrm>
              <a:prstGeom prst="rect">
                <a:avLst/>
              </a:prstGeom>
              <a:noFill/>
            </p:spPr>
            <p:txBody>
              <a:bodyPr wrap="square" lIns="71332" tIns="35666" rIns="71332" bIns="35666" rtlCol="0">
                <a:spAutoFit/>
              </a:bodyPr>
              <a:lstStyle/>
              <a:p>
                <a:pPr defTabSz="1218836"/>
                <a:r>
                  <a:rPr lang="en-US" sz="2100" dirty="0">
                    <a:solidFill>
                      <a:srgbClr val="FFFFFF"/>
                    </a:solidFill>
                    <a:latin typeface="Calibri" pitchFamily="34" charset="0"/>
                    <a:cs typeface="Calibri" pitchFamily="34" charset="0"/>
                  </a:rPr>
                  <a:t>High Control</a:t>
                </a:r>
              </a:p>
            </p:txBody>
          </p:sp>
        </p:grpSp>
      </p:grpSp>
      <p:grpSp>
        <p:nvGrpSpPr>
          <p:cNvPr id="17" name="Group 16"/>
          <p:cNvGrpSpPr/>
          <p:nvPr/>
        </p:nvGrpSpPr>
        <p:grpSpPr>
          <a:xfrm>
            <a:off x="6336615" y="2651084"/>
            <a:ext cx="4401702" cy="1098895"/>
            <a:chOff x="3920718" y="1915714"/>
            <a:chExt cx="3302137" cy="1318673"/>
          </a:xfrm>
        </p:grpSpPr>
        <p:sp>
          <p:nvSpPr>
            <p:cNvPr id="18" name="TextBox 17"/>
            <p:cNvSpPr txBox="1"/>
            <p:nvPr/>
          </p:nvSpPr>
          <p:spPr>
            <a:xfrm>
              <a:off x="3920718" y="1915714"/>
              <a:ext cx="2214393" cy="664797"/>
            </a:xfrm>
            <a:prstGeom prst="rect">
              <a:avLst/>
            </a:prstGeom>
            <a:solidFill>
              <a:schemeClr val="accent6">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lvl="1" indent="-118852" defTabSz="1218836">
                <a:lnSpc>
                  <a:spcPct val="90000"/>
                </a:lnSpc>
                <a:spcBef>
                  <a:spcPct val="20000"/>
                </a:spcBef>
                <a:buBlip>
                  <a:blip r:embed="rId3"/>
                </a:buBlip>
                <a:defRPr/>
              </a:pPr>
              <a:r>
                <a:rPr lang="en-US" sz="1500" dirty="0">
                  <a:solidFill>
                    <a:srgbClr val="1D4C7C">
                      <a:lumMod val="75000"/>
                    </a:srgbClr>
                  </a:solidFill>
                  <a:latin typeface="Calibri" pitchFamily="34" charset="0"/>
                  <a:cs typeface="Calibri" pitchFamily="34" charset="0"/>
                </a:rPr>
                <a:t>100% Compatible</a:t>
              </a:r>
            </a:p>
            <a:p>
              <a:pPr marL="0" lvl="1" indent="-118852" defTabSz="1218836">
                <a:lnSpc>
                  <a:spcPct val="90000"/>
                </a:lnSpc>
                <a:spcBef>
                  <a:spcPct val="20000"/>
                </a:spcBef>
                <a:buBlip>
                  <a:blip r:embed="rId3"/>
                </a:buBlip>
                <a:defRPr/>
              </a:pPr>
              <a:r>
                <a:rPr lang="fr-FR" sz="1500" i="1" dirty="0">
                  <a:solidFill>
                    <a:srgbClr val="1D4C7C">
                      <a:lumMod val="75000"/>
                    </a:srgbClr>
                  </a:solidFill>
                  <a:latin typeface="Calibri" pitchFamily="34" charset="0"/>
                  <a:cs typeface="Calibri" pitchFamily="34" charset="0"/>
                </a:rPr>
                <a:t>Rapidité de mise en service</a:t>
              </a:r>
              <a:endParaRPr lang="fr-FR" sz="1500" dirty="0">
                <a:solidFill>
                  <a:srgbClr val="1D4C7C">
                    <a:lumMod val="75000"/>
                  </a:srgbClr>
                </a:solidFill>
                <a:latin typeface="Calibri" pitchFamily="34" charset="0"/>
                <a:cs typeface="Calibri" pitchFamily="34" charset="0"/>
              </a:endParaRPr>
            </a:p>
          </p:txBody>
        </p:sp>
        <p:pic>
          <p:nvPicPr>
            <p:cNvPr id="19" name="Picture 3" descr="C:\Users\patricmc\Pictures\DVD_ART35\Artwork_Imagery\Icons - Illustrations\_VIRTUALIZATION ICONS\Server Virtual Database.png"/>
            <p:cNvPicPr>
              <a:picLocks noChangeAspect="1" noChangeArrowheads="1"/>
            </p:cNvPicPr>
            <p:nvPr/>
          </p:nvPicPr>
          <p:blipFill>
            <a:blip r:embed="rId4" cstate="print"/>
            <a:srcRect/>
            <a:stretch>
              <a:fillRect/>
            </a:stretch>
          </p:blipFill>
          <p:spPr bwMode="auto">
            <a:xfrm>
              <a:off x="3920719" y="2576781"/>
              <a:ext cx="688779" cy="579707"/>
            </a:xfrm>
            <a:prstGeom prst="rect">
              <a:avLst/>
            </a:prstGeom>
            <a:noFill/>
          </p:spPr>
        </p:pic>
        <p:sp>
          <p:nvSpPr>
            <p:cNvPr id="20" name="TextBox 19"/>
            <p:cNvSpPr txBox="1"/>
            <p:nvPr/>
          </p:nvSpPr>
          <p:spPr>
            <a:xfrm>
              <a:off x="4595409" y="2571784"/>
              <a:ext cx="2288870" cy="406264"/>
            </a:xfrm>
            <a:prstGeom prst="rect">
              <a:avLst/>
            </a:prstGeom>
            <a:noFill/>
          </p:spPr>
          <p:txBody>
            <a:bodyPr wrap="square" rtlCol="0">
              <a:spAutoFit/>
            </a:bodyPr>
            <a:lstStyle/>
            <a:p>
              <a:pPr defTabSz="1218836"/>
              <a:r>
                <a:rPr lang="en-US" sz="1600" b="1" dirty="0">
                  <a:latin typeface="Calibri" pitchFamily="34" charset="0"/>
                  <a:cs typeface="Calibri" pitchFamily="34" charset="0"/>
                </a:rPr>
                <a:t>SQL Server </a:t>
              </a:r>
              <a:r>
                <a:rPr lang="en-US" sz="1600" b="1" dirty="0" err="1">
                  <a:latin typeface="Calibri" pitchFamily="34" charset="0"/>
                  <a:cs typeface="Calibri" pitchFamily="34" charset="0"/>
                </a:rPr>
                <a:t>dans</a:t>
              </a:r>
              <a:r>
                <a:rPr lang="en-US" sz="1600" b="1" dirty="0">
                  <a:latin typeface="Calibri" pitchFamily="34" charset="0"/>
                  <a:cs typeface="Calibri" pitchFamily="34" charset="0"/>
                </a:rPr>
                <a:t> WA VM - IaaS</a:t>
              </a:r>
              <a:endParaRPr lang="en-US" sz="1200" b="1" dirty="0">
                <a:latin typeface="Calibri" pitchFamily="34" charset="0"/>
                <a:cs typeface="Calibri" pitchFamily="34" charset="0"/>
              </a:endParaRPr>
            </a:p>
          </p:txBody>
        </p:sp>
        <p:sp>
          <p:nvSpPr>
            <p:cNvPr id="21" name="TextBox 20"/>
            <p:cNvSpPr txBox="1"/>
            <p:nvPr/>
          </p:nvSpPr>
          <p:spPr>
            <a:xfrm>
              <a:off x="4626125" y="2874289"/>
              <a:ext cx="2596730" cy="360098"/>
            </a:xfrm>
            <a:prstGeom prst="rect">
              <a:avLst/>
            </a:prstGeom>
            <a:noFill/>
            <a:ln>
              <a:noFill/>
            </a:ln>
          </p:spPr>
          <p:txBody>
            <a:bodyPr wrap="square" rtlCol="0">
              <a:spAutoFit/>
            </a:bodyPr>
            <a:lstStyle/>
            <a:p>
              <a:pPr defTabSz="1218836">
                <a:lnSpc>
                  <a:spcPct val="90000"/>
                </a:lnSpc>
                <a:spcBef>
                  <a:spcPct val="20000"/>
                </a:spcBef>
                <a:buBlip>
                  <a:blip r:embed="rId3"/>
                </a:buBlip>
                <a:defRPr/>
              </a:pPr>
              <a:r>
                <a:rPr lang="fr-FR" sz="1500" dirty="0">
                  <a:latin typeface="Calibri" pitchFamily="34" charset="0"/>
                  <a:cs typeface="Calibri" pitchFamily="34" charset="0"/>
                </a:rPr>
                <a:t>Machine virtuelle</a:t>
              </a:r>
            </a:p>
          </p:txBody>
        </p:sp>
      </p:grpSp>
      <p:grpSp>
        <p:nvGrpSpPr>
          <p:cNvPr id="22" name="Group 21"/>
          <p:cNvGrpSpPr/>
          <p:nvPr/>
        </p:nvGrpSpPr>
        <p:grpSpPr>
          <a:xfrm>
            <a:off x="1816925" y="5177190"/>
            <a:ext cx="4068752" cy="1093693"/>
            <a:chOff x="6162184" y="1528072"/>
            <a:chExt cx="3052359" cy="1312430"/>
          </a:xfrm>
        </p:grpSpPr>
        <p:pic>
          <p:nvPicPr>
            <p:cNvPr id="23" name="Picture 2" descr="C:\Users\patricmc\Pictures\DVD_ART35\Artwork_Imagery\Icons - Illustrations\_XML ICONS\Servers SQL database computer.png"/>
            <p:cNvPicPr>
              <a:picLocks noChangeAspect="1" noChangeArrowheads="1"/>
            </p:cNvPicPr>
            <p:nvPr/>
          </p:nvPicPr>
          <p:blipFill>
            <a:blip r:embed="rId5" cstate="print"/>
            <a:srcRect/>
            <a:stretch>
              <a:fillRect/>
            </a:stretch>
          </p:blipFill>
          <p:spPr bwMode="auto">
            <a:xfrm>
              <a:off x="6162184" y="2295486"/>
              <a:ext cx="309463" cy="508807"/>
            </a:xfrm>
            <a:prstGeom prst="rect">
              <a:avLst/>
            </a:prstGeom>
            <a:noFill/>
          </p:spPr>
        </p:pic>
        <p:sp>
          <p:nvSpPr>
            <p:cNvPr id="24" name="TextBox 23"/>
            <p:cNvSpPr txBox="1"/>
            <p:nvPr/>
          </p:nvSpPr>
          <p:spPr>
            <a:xfrm>
              <a:off x="6552185" y="2201114"/>
              <a:ext cx="1637726" cy="406264"/>
            </a:xfrm>
            <a:prstGeom prst="rect">
              <a:avLst/>
            </a:prstGeom>
            <a:noFill/>
          </p:spPr>
          <p:txBody>
            <a:bodyPr wrap="square" rtlCol="0">
              <a:spAutoFit/>
            </a:bodyPr>
            <a:lstStyle/>
            <a:p>
              <a:pPr defTabSz="1218836"/>
              <a:r>
                <a:rPr lang="en-US" sz="1600" b="1" dirty="0">
                  <a:latin typeface="Calibri" pitchFamily="34" charset="0"/>
                  <a:cs typeface="Calibri" pitchFamily="34" charset="0"/>
                </a:rPr>
                <a:t>SQL Server</a:t>
              </a:r>
            </a:p>
          </p:txBody>
        </p:sp>
        <p:sp>
          <p:nvSpPr>
            <p:cNvPr id="25" name="TextBox 24"/>
            <p:cNvSpPr txBox="1"/>
            <p:nvPr/>
          </p:nvSpPr>
          <p:spPr>
            <a:xfrm>
              <a:off x="6552185" y="2480404"/>
              <a:ext cx="2662358" cy="360098"/>
            </a:xfrm>
            <a:prstGeom prst="rect">
              <a:avLst/>
            </a:prstGeom>
            <a:noFill/>
            <a:ln>
              <a:noFill/>
            </a:ln>
          </p:spPr>
          <p:txBody>
            <a:bodyPr wrap="square" rtlCol="0">
              <a:spAutoFit/>
            </a:bodyPr>
            <a:lstStyle/>
            <a:p>
              <a:pPr defTabSz="1218836">
                <a:lnSpc>
                  <a:spcPct val="90000"/>
                </a:lnSpc>
                <a:spcBef>
                  <a:spcPct val="20000"/>
                </a:spcBef>
                <a:buBlip>
                  <a:blip r:embed="rId3"/>
                </a:buBlip>
                <a:defRPr/>
              </a:pPr>
              <a:r>
                <a:rPr lang="en-US" sz="1500" dirty="0">
                  <a:latin typeface="Calibri" pitchFamily="34" charset="0"/>
                  <a:cs typeface="Calibri" pitchFamily="34" charset="0"/>
                </a:rPr>
                <a:t> Machine physique</a:t>
              </a:r>
            </a:p>
          </p:txBody>
        </p:sp>
        <p:sp>
          <p:nvSpPr>
            <p:cNvPr id="26" name="TextBox 25"/>
            <p:cNvSpPr txBox="1"/>
            <p:nvPr/>
          </p:nvSpPr>
          <p:spPr>
            <a:xfrm>
              <a:off x="6162184" y="1528072"/>
              <a:ext cx="2538058" cy="664797"/>
            </a:xfrm>
            <a:prstGeom prst="rect">
              <a:avLst/>
            </a:prstGeom>
            <a:solidFill>
              <a:schemeClr val="accent6">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lvl="1" indent="-118852" defTabSz="1218836">
                <a:lnSpc>
                  <a:spcPct val="90000"/>
                </a:lnSpc>
                <a:spcBef>
                  <a:spcPct val="20000"/>
                </a:spcBef>
                <a:buBlip>
                  <a:blip r:embed="rId3"/>
                </a:buBlip>
                <a:defRPr/>
              </a:pPr>
              <a:r>
                <a:rPr lang="fr-FR" sz="1500" dirty="0">
                  <a:solidFill>
                    <a:srgbClr val="1D4C7C">
                      <a:lumMod val="75000"/>
                    </a:srgbClr>
                  </a:solidFill>
                  <a:latin typeface="Calibri" pitchFamily="34" charset="0"/>
                  <a:cs typeface="Calibri" pitchFamily="34" charset="0"/>
                </a:rPr>
                <a:t>Contrôle total du matériel</a:t>
              </a:r>
            </a:p>
            <a:p>
              <a:pPr marL="0" lvl="1" indent="-118852" defTabSz="1218836">
                <a:lnSpc>
                  <a:spcPct val="90000"/>
                </a:lnSpc>
                <a:spcBef>
                  <a:spcPct val="20000"/>
                </a:spcBef>
                <a:buBlip>
                  <a:blip r:embed="rId3"/>
                </a:buBlip>
                <a:defRPr/>
              </a:pPr>
              <a:r>
                <a:rPr lang="fr-FR" sz="1500" dirty="0">
                  <a:solidFill>
                    <a:srgbClr val="1D4C7C">
                      <a:lumMod val="75000"/>
                    </a:srgbClr>
                  </a:solidFill>
                  <a:latin typeface="Calibri" pitchFamily="34" charset="0"/>
                  <a:cs typeface="Calibri" pitchFamily="34" charset="0"/>
                </a:rPr>
                <a:t>Gestion de votre solution de PRA</a:t>
              </a:r>
            </a:p>
          </p:txBody>
        </p:sp>
      </p:grpSp>
      <p:grpSp>
        <p:nvGrpSpPr>
          <p:cNvPr id="27" name="Group 26"/>
          <p:cNvGrpSpPr/>
          <p:nvPr/>
        </p:nvGrpSpPr>
        <p:grpSpPr>
          <a:xfrm>
            <a:off x="8318500" y="1405956"/>
            <a:ext cx="3525600" cy="1145629"/>
            <a:chOff x="2804459" y="2143073"/>
            <a:chExt cx="2644889" cy="1374753"/>
          </a:xfrm>
        </p:grpSpPr>
        <p:sp>
          <p:nvSpPr>
            <p:cNvPr id="28" name="TextBox 27"/>
            <p:cNvSpPr txBox="1"/>
            <p:nvPr/>
          </p:nvSpPr>
          <p:spPr>
            <a:xfrm>
              <a:off x="2867586" y="2143073"/>
              <a:ext cx="2581762" cy="640431"/>
            </a:xfrm>
            <a:prstGeom prst="rect">
              <a:avLst/>
            </a:prstGeom>
            <a:solidFill>
              <a:schemeClr val="accent6">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lIns="71332" tIns="35666" rIns="71332" bIns="35666" rtlCol="0">
              <a:spAutoFit/>
            </a:bodyPr>
            <a:lstStyle/>
            <a:p>
              <a:pPr marL="0" lvl="1" indent="-118852" defTabSz="1218836">
                <a:lnSpc>
                  <a:spcPct val="90000"/>
                </a:lnSpc>
                <a:spcBef>
                  <a:spcPct val="20000"/>
                </a:spcBef>
                <a:buBlip>
                  <a:blip r:embed="rId3"/>
                </a:buBlip>
                <a:defRPr/>
              </a:pPr>
              <a:r>
                <a:rPr lang="fr-FR" sz="1500" dirty="0">
                  <a:solidFill>
                    <a:srgbClr val="1D4C7C">
                      <a:lumMod val="75000"/>
                    </a:srgbClr>
                  </a:solidFill>
                  <a:latin typeface="Calibri" pitchFamily="34" charset="0"/>
                  <a:cs typeface="Calibri" pitchFamily="34" charset="0"/>
                </a:rPr>
                <a:t>Service de base de données</a:t>
              </a:r>
            </a:p>
            <a:p>
              <a:pPr marL="0" lvl="1" indent="-118852" defTabSz="1218836">
                <a:lnSpc>
                  <a:spcPct val="90000"/>
                </a:lnSpc>
                <a:spcBef>
                  <a:spcPct val="20000"/>
                </a:spcBef>
                <a:buBlip>
                  <a:blip r:embed="rId3"/>
                </a:buBlip>
                <a:defRPr/>
              </a:pPr>
              <a:r>
                <a:rPr lang="fr-FR" sz="1500" dirty="0">
                  <a:solidFill>
                    <a:srgbClr val="1D4C7C">
                      <a:lumMod val="75000"/>
                    </a:srgbClr>
                  </a:solidFill>
                  <a:latin typeface="Calibri" pitchFamily="34" charset="0"/>
                  <a:cs typeface="Calibri" pitchFamily="34" charset="0"/>
                </a:rPr>
                <a:t>Peu d’administration technique</a:t>
              </a:r>
            </a:p>
          </p:txBody>
        </p:sp>
        <p:grpSp>
          <p:nvGrpSpPr>
            <p:cNvPr id="29" name="Group 28"/>
            <p:cNvGrpSpPr/>
            <p:nvPr/>
          </p:nvGrpSpPr>
          <p:grpSpPr>
            <a:xfrm>
              <a:off x="2804459" y="2900495"/>
              <a:ext cx="2623830" cy="617331"/>
              <a:chOff x="3685302" y="3586440"/>
              <a:chExt cx="3497529" cy="740799"/>
            </a:xfrm>
            <a:solidFill>
              <a:schemeClr val="bg1"/>
            </a:solidFill>
          </p:grpSpPr>
          <p:pic>
            <p:nvPicPr>
              <p:cNvPr id="31" name="Picture 1" descr="\\server3\restrict\ftp_root\clients\white_Whale\5-00430 PDC\Working\David\Art\Mesh_Database.png"/>
              <p:cNvPicPr>
                <a:picLocks noChangeAspect="1" noChangeArrowheads="1"/>
              </p:cNvPicPr>
              <p:nvPr/>
            </p:nvPicPr>
            <p:blipFill>
              <a:blip r:embed="rId6" cstate="print"/>
              <a:srcRect/>
              <a:stretch>
                <a:fillRect/>
              </a:stretch>
            </p:blipFill>
            <p:spPr bwMode="auto">
              <a:xfrm>
                <a:off x="3685302" y="3586440"/>
                <a:ext cx="379668" cy="457200"/>
              </a:xfrm>
              <a:prstGeom prst="rect">
                <a:avLst/>
              </a:prstGeom>
              <a:noFill/>
            </p:spPr>
          </p:pic>
          <p:sp>
            <p:nvSpPr>
              <p:cNvPr id="32" name="TextBox 31"/>
              <p:cNvSpPr txBox="1"/>
              <p:nvPr/>
            </p:nvSpPr>
            <p:spPr>
              <a:xfrm>
                <a:off x="4216631" y="3895121"/>
                <a:ext cx="2966200" cy="432118"/>
              </a:xfrm>
              <a:prstGeom prst="rect">
                <a:avLst/>
              </a:prstGeom>
              <a:noFill/>
              <a:ln>
                <a:noFill/>
              </a:ln>
            </p:spPr>
            <p:txBody>
              <a:bodyPr wrap="square" rtlCol="0">
                <a:spAutoFit/>
              </a:bodyPr>
              <a:lstStyle/>
              <a:p>
                <a:pPr defTabSz="1218836">
                  <a:lnSpc>
                    <a:spcPct val="90000"/>
                  </a:lnSpc>
                  <a:spcBef>
                    <a:spcPct val="20000"/>
                  </a:spcBef>
                  <a:buBlip>
                    <a:blip r:embed="rId3"/>
                  </a:buBlip>
                  <a:defRPr/>
                </a:pPr>
                <a:r>
                  <a:rPr lang="fr-FR" sz="1500" dirty="0">
                    <a:latin typeface="Calibri" pitchFamily="34" charset="0"/>
                    <a:cs typeface="Calibri" pitchFamily="34" charset="0"/>
                  </a:rPr>
                  <a:t>Base de données </a:t>
                </a:r>
                <a:r>
                  <a:rPr lang="fr-FR" sz="1500" dirty="0" err="1">
                    <a:latin typeface="Calibri" pitchFamily="34" charset="0"/>
                    <a:cs typeface="Calibri" pitchFamily="34" charset="0"/>
                  </a:rPr>
                  <a:t>virtualisée</a:t>
                </a:r>
                <a:endParaRPr lang="fr-FR" sz="1500" dirty="0">
                  <a:latin typeface="Calibri" pitchFamily="34" charset="0"/>
                  <a:cs typeface="Calibri" pitchFamily="34" charset="0"/>
                </a:endParaRPr>
              </a:p>
            </p:txBody>
          </p:sp>
        </p:grpSp>
        <p:sp>
          <p:nvSpPr>
            <p:cNvPr id="30" name="Rectangle 29"/>
            <p:cNvSpPr/>
            <p:nvPr/>
          </p:nvSpPr>
          <p:spPr>
            <a:xfrm>
              <a:off x="3110760" y="2838885"/>
              <a:ext cx="1694703" cy="406264"/>
            </a:xfrm>
            <a:prstGeom prst="rect">
              <a:avLst/>
            </a:prstGeom>
          </p:spPr>
          <p:txBody>
            <a:bodyPr wrap="none">
              <a:spAutoFit/>
            </a:bodyPr>
            <a:lstStyle/>
            <a:p>
              <a:pPr algn="ctr" defTabSz="1218836"/>
              <a:r>
                <a:rPr lang="en-US" sz="1600" b="1" dirty="0">
                  <a:latin typeface="Calibri" pitchFamily="34" charset="0"/>
                  <a:cs typeface="Calibri" pitchFamily="34" charset="0"/>
                </a:rPr>
                <a:t>WA SQL Database - PaaS</a:t>
              </a:r>
            </a:p>
          </p:txBody>
        </p:sp>
      </p:grpSp>
      <p:grpSp>
        <p:nvGrpSpPr>
          <p:cNvPr id="35" name="Group 34"/>
          <p:cNvGrpSpPr/>
          <p:nvPr/>
        </p:nvGrpSpPr>
        <p:grpSpPr>
          <a:xfrm>
            <a:off x="4013241" y="3850519"/>
            <a:ext cx="4360759" cy="1106057"/>
            <a:chOff x="3920718" y="1915714"/>
            <a:chExt cx="3271421" cy="1327270"/>
          </a:xfrm>
        </p:grpSpPr>
        <p:sp>
          <p:nvSpPr>
            <p:cNvPr id="36" name="TextBox 35"/>
            <p:cNvSpPr txBox="1"/>
            <p:nvPr/>
          </p:nvSpPr>
          <p:spPr>
            <a:xfrm>
              <a:off x="3920718" y="1915714"/>
              <a:ext cx="2214393" cy="664798"/>
            </a:xfrm>
            <a:prstGeom prst="rect">
              <a:avLst/>
            </a:prstGeom>
            <a:solidFill>
              <a:schemeClr val="accent6">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lvl="1" indent="-118852" defTabSz="1218836">
                <a:lnSpc>
                  <a:spcPct val="90000"/>
                </a:lnSpc>
                <a:spcBef>
                  <a:spcPct val="20000"/>
                </a:spcBef>
                <a:buBlip>
                  <a:blip r:embed="rId3"/>
                </a:buBlip>
                <a:defRPr/>
              </a:pPr>
              <a:r>
                <a:rPr lang="fr-FR" sz="1500" dirty="0">
                  <a:solidFill>
                    <a:srgbClr val="1D4C7C">
                      <a:lumMod val="75000"/>
                    </a:srgbClr>
                  </a:solidFill>
                  <a:latin typeface="Calibri" pitchFamily="34" charset="0"/>
                  <a:cs typeface="Calibri" pitchFamily="34" charset="0"/>
                </a:rPr>
                <a:t>Machine en libre service</a:t>
              </a:r>
            </a:p>
            <a:p>
              <a:pPr marL="0" lvl="1" indent="-118852" defTabSz="1218836">
                <a:lnSpc>
                  <a:spcPct val="90000"/>
                </a:lnSpc>
                <a:spcBef>
                  <a:spcPct val="20000"/>
                </a:spcBef>
                <a:buBlip>
                  <a:blip r:embed="rId3"/>
                </a:buBlip>
                <a:defRPr/>
              </a:pPr>
              <a:r>
                <a:rPr lang="fr-FR" sz="1500" dirty="0">
                  <a:solidFill>
                    <a:srgbClr val="1D4C7C">
                      <a:lumMod val="75000"/>
                    </a:srgbClr>
                  </a:solidFill>
                  <a:latin typeface="Calibri" pitchFamily="34" charset="0"/>
                  <a:cs typeface="Calibri" pitchFamily="34" charset="0"/>
                </a:rPr>
                <a:t>Contrôle total du matériel</a:t>
              </a:r>
            </a:p>
          </p:txBody>
        </p:sp>
        <p:sp>
          <p:nvSpPr>
            <p:cNvPr id="38" name="TextBox 37"/>
            <p:cNvSpPr txBox="1"/>
            <p:nvPr/>
          </p:nvSpPr>
          <p:spPr>
            <a:xfrm>
              <a:off x="4595409" y="2605900"/>
              <a:ext cx="2487991" cy="406265"/>
            </a:xfrm>
            <a:prstGeom prst="rect">
              <a:avLst/>
            </a:prstGeom>
            <a:noFill/>
          </p:spPr>
          <p:txBody>
            <a:bodyPr wrap="square" rtlCol="0">
              <a:spAutoFit/>
            </a:bodyPr>
            <a:lstStyle/>
            <a:p>
              <a:pPr defTabSz="1218836"/>
              <a:r>
                <a:rPr lang="en-US" sz="1600" b="1" dirty="0">
                  <a:latin typeface="Calibri" pitchFamily="34" charset="0"/>
                  <a:cs typeface="Calibri" pitchFamily="34" charset="0"/>
                </a:rPr>
                <a:t>SQL Server cloud </a:t>
              </a:r>
              <a:r>
                <a:rPr lang="en-US" sz="1600" b="1" dirty="0" err="1">
                  <a:latin typeface="Calibri" pitchFamily="34" charset="0"/>
                  <a:cs typeface="Calibri" pitchFamily="34" charset="0"/>
                </a:rPr>
                <a:t>privé</a:t>
              </a:r>
              <a:endParaRPr lang="en-US" sz="1200" b="1" dirty="0">
                <a:latin typeface="Calibri" pitchFamily="34" charset="0"/>
                <a:cs typeface="Calibri" pitchFamily="34" charset="0"/>
              </a:endParaRPr>
            </a:p>
          </p:txBody>
        </p:sp>
        <p:sp>
          <p:nvSpPr>
            <p:cNvPr id="39" name="TextBox 38"/>
            <p:cNvSpPr txBox="1"/>
            <p:nvPr/>
          </p:nvSpPr>
          <p:spPr>
            <a:xfrm>
              <a:off x="4595409" y="2882885"/>
              <a:ext cx="2596730" cy="360099"/>
            </a:xfrm>
            <a:prstGeom prst="rect">
              <a:avLst/>
            </a:prstGeom>
            <a:noFill/>
            <a:ln>
              <a:noFill/>
            </a:ln>
          </p:spPr>
          <p:txBody>
            <a:bodyPr wrap="square" rtlCol="0">
              <a:spAutoFit/>
            </a:bodyPr>
            <a:lstStyle/>
            <a:p>
              <a:pPr defTabSz="1218836">
                <a:lnSpc>
                  <a:spcPct val="90000"/>
                </a:lnSpc>
                <a:spcBef>
                  <a:spcPct val="20000"/>
                </a:spcBef>
                <a:buBlip>
                  <a:blip r:embed="rId3"/>
                </a:buBlip>
                <a:defRPr/>
              </a:pPr>
              <a:r>
                <a:rPr lang="en-US" sz="1500" dirty="0">
                  <a:latin typeface="Calibri" pitchFamily="34" charset="0"/>
                  <a:cs typeface="Calibri" pitchFamily="34" charset="0"/>
                </a:rPr>
                <a:t> </a:t>
              </a:r>
              <a:r>
                <a:rPr lang="fr-FR" sz="1500" dirty="0">
                  <a:latin typeface="Calibri" pitchFamily="34" charset="0"/>
                  <a:cs typeface="Calibri" pitchFamily="34" charset="0"/>
                </a:rPr>
                <a:t>Machines virtuelles on-</a:t>
              </a:r>
              <a:r>
                <a:rPr lang="fr-FR" sz="1500" dirty="0" err="1">
                  <a:latin typeface="Calibri" pitchFamily="34" charset="0"/>
                  <a:cs typeface="Calibri" pitchFamily="34" charset="0"/>
                </a:rPr>
                <a:t>premises</a:t>
              </a:r>
              <a:r>
                <a:rPr lang="fr-FR" sz="1500" dirty="0">
                  <a:latin typeface="Calibri" pitchFamily="34" charset="0"/>
                  <a:cs typeface="Calibri" pitchFamily="34" charset="0"/>
                </a:rPr>
                <a:t> </a:t>
              </a:r>
            </a:p>
          </p:txBody>
        </p:sp>
      </p:grpSp>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1237" y="4320992"/>
            <a:ext cx="593429" cy="578700"/>
          </a:xfrm>
          <a:prstGeom prst="rect">
            <a:avLst/>
          </a:prstGeom>
        </p:spPr>
      </p:pic>
    </p:spTree>
    <p:extLst>
      <p:ext uri="{BB962C8B-B14F-4D97-AF65-F5344CB8AC3E}">
        <p14:creationId xmlns:p14="http://schemas.microsoft.com/office/powerpoint/2010/main" val="252194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10"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SQL Server</a:t>
            </a:r>
          </a:p>
          <a:p>
            <a:r>
              <a:rPr lang="en-US" dirty="0" smtClean="0"/>
              <a:t>Windows Azure SQL Database</a:t>
            </a:r>
            <a:endParaRPr lang="fr-FR" dirty="0" smtClean="0"/>
          </a:p>
        </p:txBody>
      </p:sp>
    </p:spTree>
    <p:extLst>
      <p:ext uri="{BB962C8B-B14F-4D97-AF65-F5344CB8AC3E}">
        <p14:creationId xmlns:p14="http://schemas.microsoft.com/office/powerpoint/2010/main" val="2942272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fr-FR" dirty="0" smtClean="0"/>
              <a:t>SQL Server hybride</a:t>
            </a:r>
          </a:p>
        </p:txBody>
      </p:sp>
    </p:spTree>
    <p:extLst>
      <p:ext uri="{BB962C8B-B14F-4D97-AF65-F5344CB8AC3E}">
        <p14:creationId xmlns:p14="http://schemas.microsoft.com/office/powerpoint/2010/main" val="3099012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SQL Server : Sauvegarde dans un stockage Windows Azure </a:t>
            </a:r>
            <a:endParaRPr lang="fr-FR" dirty="0"/>
          </a:p>
        </p:txBody>
      </p:sp>
      <p:sp>
        <p:nvSpPr>
          <p:cNvPr id="7" name="Content Placeholder 6"/>
          <p:cNvSpPr>
            <a:spLocks noGrp="1"/>
          </p:cNvSpPr>
          <p:nvPr>
            <p:ph idx="1"/>
          </p:nvPr>
        </p:nvSpPr>
        <p:spPr>
          <a:xfrm>
            <a:off x="518583" y="1651000"/>
            <a:ext cx="11437890" cy="4527021"/>
          </a:xfrm>
        </p:spPr>
        <p:txBody>
          <a:bodyPr/>
          <a:lstStyle/>
          <a:p>
            <a:r>
              <a:rPr lang="fr-FR" sz="3200" dirty="0" smtClean="0"/>
              <a:t>Disponible depuis SQL 2012 SP1 Cumulative Update 2 (CU2)</a:t>
            </a:r>
          </a:p>
          <a:p>
            <a:pPr lvl="1"/>
            <a:r>
              <a:rPr lang="fr-FR" sz="2000" dirty="0" smtClean="0"/>
              <a:t>CU2 : </a:t>
            </a:r>
            <a:r>
              <a:rPr lang="fr-FR" sz="2000" dirty="0" smtClean="0">
                <a:hlinkClick r:id="rId2"/>
              </a:rPr>
              <a:t>http://support.microsoft.com/kb/2790947</a:t>
            </a:r>
            <a:endParaRPr lang="fr-FR" sz="2000" dirty="0" smtClean="0"/>
          </a:p>
          <a:p>
            <a:pPr lvl="1"/>
            <a:r>
              <a:rPr lang="fr-FR" sz="2000" dirty="0" smtClean="0"/>
              <a:t>Tutorial : </a:t>
            </a:r>
            <a:r>
              <a:rPr lang="fr-FR" sz="2000" dirty="0" smtClean="0">
                <a:hlinkClick r:id="rId3"/>
              </a:rPr>
              <a:t>http://msdn.microsoft.com/en-us/library/jj720558.aspx</a:t>
            </a:r>
            <a:endParaRPr lang="fr-FR" sz="2000" dirty="0" smtClean="0"/>
          </a:p>
          <a:p>
            <a:r>
              <a:rPr lang="fr-FR" sz="3200" dirty="0" smtClean="0"/>
              <a:t>Utilisation du stockage blob de Windows Azure</a:t>
            </a:r>
          </a:p>
          <a:p>
            <a:pPr lvl="1"/>
            <a:endParaRPr lang="fr-FR" sz="2800" dirty="0" smtClean="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0543" y="3624118"/>
            <a:ext cx="6685718" cy="2553903"/>
          </a:xfrm>
          <a:prstGeom prst="rect">
            <a:avLst/>
          </a:prstGeom>
        </p:spPr>
      </p:pic>
      <p:sp>
        <p:nvSpPr>
          <p:cNvPr id="4" name="Content Placeholder 2"/>
          <p:cNvSpPr txBox="1">
            <a:spLocks/>
          </p:cNvSpPr>
          <p:nvPr/>
        </p:nvSpPr>
        <p:spPr>
          <a:xfrm>
            <a:off x="635000" y="1609990"/>
            <a:ext cx="6794500" cy="5057511"/>
          </a:xfrm>
          <a:prstGeom prst="rect">
            <a:avLst/>
          </a:prstGeom>
        </p:spPr>
        <p:txBody>
          <a:bodyPr/>
          <a:lstStyle>
            <a:lvl1pPr marL="342900" indent="-342900" algn="l" defTabSz="1306513" rtl="0" eaLnBrk="0" fontAlgn="base" hangingPunct="0">
              <a:spcBef>
                <a:spcPct val="20000"/>
              </a:spcBef>
              <a:spcAft>
                <a:spcPct val="0"/>
              </a:spcAft>
              <a:buChar char="•"/>
              <a:defRPr sz="3600">
                <a:solidFill>
                  <a:schemeClr val="accent2"/>
                </a:solidFill>
                <a:latin typeface="+mn-lt"/>
                <a:ea typeface="+mn-ea"/>
                <a:cs typeface="+mn-cs"/>
              </a:defRPr>
            </a:lvl1pPr>
            <a:lvl2pPr marL="652463" indent="-325438" algn="l" defTabSz="1306513" rtl="0" eaLnBrk="0" fontAlgn="base" hangingPunct="0">
              <a:spcBef>
                <a:spcPct val="20000"/>
              </a:spcBef>
              <a:spcAft>
                <a:spcPct val="0"/>
              </a:spcAft>
              <a:buClr>
                <a:schemeClr val="accent2"/>
              </a:buClr>
              <a:buChar char="•"/>
              <a:defRPr sz="2900">
                <a:solidFill>
                  <a:schemeClr val="tx1"/>
                </a:solidFill>
                <a:latin typeface="+mn-lt"/>
                <a:cs typeface="+mn-cs"/>
              </a:defRPr>
            </a:lvl2pPr>
            <a:lvl3pPr marL="1306513" indent="-327025" algn="l" defTabSz="1306513" rtl="0" eaLnBrk="0" fontAlgn="base" hangingPunct="0">
              <a:spcBef>
                <a:spcPct val="20000"/>
              </a:spcBef>
              <a:spcAft>
                <a:spcPct val="0"/>
              </a:spcAft>
              <a:buClr>
                <a:schemeClr val="accent2"/>
              </a:buClr>
              <a:buFont typeface="Segoe UI" pitchFamily="34" charset="0"/>
              <a:buChar char="–"/>
              <a:defRPr sz="2600">
                <a:solidFill>
                  <a:schemeClr val="tx1"/>
                </a:solidFill>
                <a:latin typeface="+mn-lt"/>
                <a:cs typeface="+mn-cs"/>
              </a:defRPr>
            </a:lvl3pPr>
            <a:lvl4pPr marL="1878013" indent="-244475" algn="l" defTabSz="1306513" rtl="0" eaLnBrk="0" fontAlgn="base" hangingPunct="0">
              <a:spcBef>
                <a:spcPct val="20000"/>
              </a:spcBef>
              <a:spcAft>
                <a:spcPct val="0"/>
              </a:spcAft>
              <a:buChar char="•"/>
              <a:defRPr sz="2300">
                <a:solidFill>
                  <a:schemeClr val="tx1"/>
                </a:solidFill>
                <a:latin typeface="+mn-lt"/>
                <a:cs typeface="+mn-cs"/>
              </a:defRPr>
            </a:lvl4pPr>
            <a:lvl5pPr marL="2286000" indent="-163513" algn="l" defTabSz="1306513" rtl="0" eaLnBrk="0" fontAlgn="base" hangingPunct="0">
              <a:spcBef>
                <a:spcPct val="20000"/>
              </a:spcBef>
              <a:spcAft>
                <a:spcPct val="0"/>
              </a:spcAft>
              <a:buChar char="•"/>
              <a:defRPr sz="2300">
                <a:solidFill>
                  <a:schemeClr val="tx1"/>
                </a:solidFill>
                <a:latin typeface="+mn-lt"/>
                <a:cs typeface="+mn-cs"/>
              </a:defRPr>
            </a:lvl5pPr>
            <a:lvl6pPr marL="2743200" indent="-163513" algn="l" defTabSz="1306513" rtl="0" fontAlgn="base">
              <a:spcBef>
                <a:spcPct val="20000"/>
              </a:spcBef>
              <a:spcAft>
                <a:spcPct val="0"/>
              </a:spcAft>
              <a:buChar char="•"/>
              <a:defRPr sz="2300">
                <a:solidFill>
                  <a:schemeClr val="tx1"/>
                </a:solidFill>
                <a:latin typeface="+mn-lt"/>
                <a:cs typeface="+mn-cs"/>
              </a:defRPr>
            </a:lvl6pPr>
            <a:lvl7pPr marL="3200400" indent="-163513" algn="l" defTabSz="1306513" rtl="0" fontAlgn="base">
              <a:spcBef>
                <a:spcPct val="20000"/>
              </a:spcBef>
              <a:spcAft>
                <a:spcPct val="0"/>
              </a:spcAft>
              <a:buChar char="•"/>
              <a:defRPr sz="2300">
                <a:solidFill>
                  <a:schemeClr val="tx1"/>
                </a:solidFill>
                <a:latin typeface="+mn-lt"/>
                <a:cs typeface="+mn-cs"/>
              </a:defRPr>
            </a:lvl7pPr>
            <a:lvl8pPr marL="3657600" indent="-163513" algn="l" defTabSz="1306513" rtl="0" fontAlgn="base">
              <a:spcBef>
                <a:spcPct val="20000"/>
              </a:spcBef>
              <a:spcAft>
                <a:spcPct val="0"/>
              </a:spcAft>
              <a:buChar char="•"/>
              <a:defRPr sz="2300">
                <a:solidFill>
                  <a:schemeClr val="tx1"/>
                </a:solidFill>
                <a:latin typeface="+mn-lt"/>
                <a:cs typeface="+mn-cs"/>
              </a:defRPr>
            </a:lvl8pPr>
            <a:lvl9pPr marL="4114800" indent="-163513" algn="l" defTabSz="1306513" rtl="0" fontAlgn="base">
              <a:spcBef>
                <a:spcPct val="20000"/>
              </a:spcBef>
              <a:spcAft>
                <a:spcPct val="0"/>
              </a:spcAft>
              <a:buChar char="•"/>
              <a:defRPr sz="2300">
                <a:solidFill>
                  <a:schemeClr val="tx1"/>
                </a:solidFill>
                <a:latin typeface="+mn-lt"/>
                <a:cs typeface="+mn-cs"/>
              </a:defRPr>
            </a:lvl9pPr>
          </a:lstStyle>
          <a:p>
            <a:endParaRPr lang="fr-FR" sz="3000" kern="0" dirty="0"/>
          </a:p>
        </p:txBody>
      </p:sp>
    </p:spTree>
    <p:extLst>
      <p:ext uri="{BB962C8B-B14F-4D97-AF65-F5344CB8AC3E}">
        <p14:creationId xmlns:p14="http://schemas.microsoft.com/office/powerpoint/2010/main" val="3110421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heme/theme1.xml><?xml version="1.0" encoding="utf-8"?>
<a:theme xmlns:a="http://schemas.openxmlformats.org/drawingml/2006/main" name="1_Office Them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504D"/>
      </a:hlink>
      <a:folHlink>
        <a:srgbClr val="C0504D"/>
      </a:folHlink>
    </a:clrScheme>
    <a:fontScheme name="TechDays 2013">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TotalTime>
  <Words>1092</Words>
  <Application>Microsoft Office PowerPoint</Application>
  <PresentationFormat>Widescreen</PresentationFormat>
  <Paragraphs>300</Paragraphs>
  <Slides>35</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Arial Black</vt:lpstr>
      <vt:lpstr>Calibri</vt:lpstr>
      <vt:lpstr>Segoe Light</vt:lpstr>
      <vt:lpstr>Segoe UI</vt:lpstr>
      <vt:lpstr>Segoe UI Light</vt:lpstr>
      <vt:lpstr>Segoe UI Semibold</vt:lpstr>
      <vt:lpstr>Wingdings</vt:lpstr>
      <vt:lpstr>1_Office Theme</vt:lpstr>
      <vt:lpstr>PowerPoint Presentation</vt:lpstr>
      <vt:lpstr>PowerPoint Presentation</vt:lpstr>
      <vt:lpstr>Merci à nos sponsors</vt:lpstr>
      <vt:lpstr>PowerPoint Presentation</vt:lpstr>
      <vt:lpstr>SQL Server : Gestion du cycle de vie de la donnée</vt:lpstr>
      <vt:lpstr>SQL Server Cloud Continuum</vt:lpstr>
      <vt:lpstr>PowerPoint Presentation</vt:lpstr>
      <vt:lpstr>PowerPoint Presentation</vt:lpstr>
      <vt:lpstr>SQL Server : Sauvegarde dans un stockage Windows Azure </vt:lpstr>
      <vt:lpstr>SQL Server : Sauvegarde dans un stockage Windows Azure </vt:lpstr>
      <vt:lpstr>SQL Server : Sauvegarde dans un stockage Windows Azure </vt:lpstr>
      <vt:lpstr>PowerPoint Presentation</vt:lpstr>
      <vt:lpstr>SQL Server : Déploiement dans une machine virtuelle Azure </vt:lpstr>
      <vt:lpstr>PowerPoint Presentation</vt:lpstr>
      <vt:lpstr>SQL Server : Intégration avec le stockage Azure</vt:lpstr>
      <vt:lpstr>SQL Server : Intégration avec le stockage Azure</vt:lpstr>
      <vt:lpstr>PowerPoint Presentation</vt:lpstr>
      <vt:lpstr>PowerPoint Presentation</vt:lpstr>
      <vt:lpstr>SQL Server et Windows Azure VM</vt:lpstr>
      <vt:lpstr>Taille des machines virtuelles et éditions SQL Server</vt:lpstr>
      <vt:lpstr>Best Practice : Installation d’un serveur SQL</vt:lpstr>
      <vt:lpstr>PowerPoint Presentation</vt:lpstr>
      <vt:lpstr>SQL Server : BI Hybride avec Azure Reporting Services</vt:lpstr>
      <vt:lpstr>SQL Server : Et le reste de la BI?</vt:lpstr>
      <vt:lpstr>PowerPoint Presentation</vt:lpstr>
      <vt:lpstr>PowerPoint Presentation</vt:lpstr>
      <vt:lpstr>Déploiement automatique d’une infrastructure hybride</vt:lpstr>
      <vt:lpstr>Déploiement automatique d’une infrastructure hybride</vt:lpstr>
      <vt:lpstr>PowerPoint Presentation</vt:lpstr>
      <vt:lpstr>Microsoft Power BI pour Office 365 </vt:lpstr>
      <vt:lpstr>Power BI : Data Management Gateway</vt:lpstr>
      <vt:lpstr>Power BI Data Management Gateway: Architecture</vt:lpstr>
      <vt:lpstr>PowerPoint Presentation</vt:lpstr>
      <vt:lpstr>PowerPoint Presentation</vt:lpstr>
      <vt:lpstr>PowerPoint Presentation</vt:lpstr>
    </vt:vector>
  </TitlesOfParts>
  <Company>AZEO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Jean-Pierre Riehl</dc:creator>
  <cp:lastModifiedBy>Franck Mercier</cp:lastModifiedBy>
  <cp:revision>39</cp:revision>
  <dcterms:created xsi:type="dcterms:W3CDTF">2013-09-20T15:52:21Z</dcterms:created>
  <dcterms:modified xsi:type="dcterms:W3CDTF">2013-12-11T11:15:54Z</dcterms:modified>
</cp:coreProperties>
</file>