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0" r:id="rId4"/>
    <p:sldId id="263" r:id="rId5"/>
    <p:sldId id="264" r:id="rId6"/>
    <p:sldId id="265" r:id="rId7"/>
    <p:sldId id="266" r:id="rId8"/>
    <p:sldId id="267" r:id="rId9"/>
    <p:sldId id="268" r:id="rId10"/>
    <p:sldId id="269" r:id="rId11"/>
    <p:sldId id="270" r:id="rId12"/>
    <p:sldId id="271" r:id="rId13"/>
    <p:sldId id="272" r:id="rId14"/>
    <p:sldId id="273" r:id="rId15"/>
    <p:sldId id="274" r:id="rId16"/>
    <p:sldId id="261" r:id="rId17"/>
    <p:sldId id="259"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41A"/>
    <a:srgbClr val="FF0000"/>
    <a:srgbClr val="8EAF3C"/>
    <a:srgbClr val="8FB03D"/>
    <a:srgbClr val="95B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679" autoAdjust="0"/>
  </p:normalViewPr>
  <p:slideViewPr>
    <p:cSldViewPr snapToGrid="0">
      <p:cViewPr varScale="1">
        <p:scale>
          <a:sx n="82" d="100"/>
          <a:sy n="82" d="100"/>
        </p:scale>
        <p:origin x="8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C89D3-D1D2-40C6-93A4-6DB2757DC2FC}" type="datetimeFigureOut">
              <a:rPr lang="fr-FR" smtClean="0"/>
              <a:t>11/12/2013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3FCB2-F69B-4D43-BAB4-1FA35A60DB19}" type="slidenum">
              <a:rPr lang="fr-FR" smtClean="0"/>
              <a:t>‹#›</a:t>
            </a:fld>
            <a:endParaRPr lang="fr-FR"/>
          </a:p>
        </p:txBody>
      </p:sp>
    </p:spTree>
    <p:extLst>
      <p:ext uri="{BB962C8B-B14F-4D97-AF65-F5344CB8AC3E}">
        <p14:creationId xmlns:p14="http://schemas.microsoft.com/office/powerpoint/2010/main" val="360283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12/11/2013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76923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04" rtl="0" eaLnBrk="1" fontAlgn="auto" latinLnBrk="0" hangingPunct="1">
              <a:lnSpc>
                <a:spcPct val="90000"/>
              </a:lnSpc>
              <a:spcBef>
                <a:spcPts val="0"/>
              </a:spcBef>
              <a:spcAft>
                <a:spcPts val="340"/>
              </a:spcAft>
              <a:buClrTx/>
              <a:buSzTx/>
              <a:buFontTx/>
              <a:buNone/>
              <a:tabLst/>
              <a:defRPr/>
            </a:pPr>
            <a:r>
              <a:rPr lang="en-US" sz="800" b="0" kern="1200" baseline="0" dirty="0" smtClean="0">
                <a:solidFill>
                  <a:schemeClr val="tx1"/>
                </a:solidFill>
                <a:effectLst/>
                <a:latin typeface="Segoe UI Light" pitchFamily="34" charset="0"/>
                <a:ea typeface="+mn-ea"/>
                <a:cs typeface="+mn-cs"/>
              </a:rPr>
              <a:t>Think of this as self-service ETL</a:t>
            </a:r>
          </a:p>
          <a:p>
            <a:pPr marL="0" marR="0" lvl="0" indent="0" algn="l" defTabSz="932404" rtl="0" eaLnBrk="1" fontAlgn="auto" latinLnBrk="0" hangingPunct="1">
              <a:lnSpc>
                <a:spcPct val="90000"/>
              </a:lnSpc>
              <a:spcBef>
                <a:spcPts val="0"/>
              </a:spcBef>
              <a:spcAft>
                <a:spcPts val="340"/>
              </a:spcAft>
              <a:buClrTx/>
              <a:buSzTx/>
              <a:buFontTx/>
              <a:buNone/>
              <a:tabLst/>
              <a:defRPr/>
            </a:pPr>
            <a:endParaRPr lang="en-US" sz="800" b="1" kern="1200" baseline="0" dirty="0" smtClean="0">
              <a:solidFill>
                <a:schemeClr val="tx1"/>
              </a:solidFill>
              <a:effectLst/>
              <a:latin typeface="Segoe UI Light" pitchFamily="34" charset="0"/>
              <a:ea typeface="+mn-ea"/>
              <a:cs typeface="+mn-cs"/>
            </a:endParaRPr>
          </a:p>
          <a:p>
            <a:pPr marL="0" marR="0" lvl="0" indent="0" algn="l" defTabSz="932404" rtl="0" eaLnBrk="1" fontAlgn="auto" latinLnBrk="0" hangingPunct="1">
              <a:lnSpc>
                <a:spcPct val="90000"/>
              </a:lnSpc>
              <a:spcBef>
                <a:spcPts val="0"/>
              </a:spcBef>
              <a:spcAft>
                <a:spcPts val="340"/>
              </a:spcAft>
              <a:buClrTx/>
              <a:buSzTx/>
              <a:buFontTx/>
              <a:buNone/>
              <a:tabLst/>
              <a:defRPr/>
            </a:pPr>
            <a:r>
              <a:rPr lang="en-US" sz="800" b="1" kern="1200" baseline="0" dirty="0" smtClean="0">
                <a:solidFill>
                  <a:schemeClr val="tx1"/>
                </a:solidFill>
                <a:effectLst/>
                <a:latin typeface="Segoe UI Light" pitchFamily="34" charset="0"/>
                <a:ea typeface="+mn-ea"/>
                <a:cs typeface="+mn-cs"/>
              </a:rPr>
              <a:t>Explorer:</a:t>
            </a:r>
            <a:r>
              <a:rPr lang="en-US" sz="800" kern="1200" baseline="0" dirty="0" smtClean="0">
                <a:solidFill>
                  <a:schemeClr val="tx1"/>
                </a:solidFill>
                <a:effectLst/>
                <a:latin typeface="Segoe UI Light" pitchFamily="34" charset="0"/>
                <a:ea typeface="+mn-ea"/>
                <a:cs typeface="+mn-cs"/>
              </a:rPr>
              <a:t> Data Explorer provides a familiar and intuitive experience for finding and connect to data from within Excel. Easily combine and transform data so that it can be analyzed and visualized for deeper insight. Power Query supports a wide variety of data sources including relational, structured and semi-structured, OData, from the Web, </a:t>
            </a:r>
            <a:r>
              <a:rPr lang="en-US" sz="800" kern="1200" baseline="0" dirty="0" err="1" smtClean="0">
                <a:solidFill>
                  <a:schemeClr val="tx1"/>
                </a:solidFill>
                <a:effectLst/>
                <a:latin typeface="Segoe UI Light" pitchFamily="34" charset="0"/>
                <a:ea typeface="+mn-ea"/>
                <a:cs typeface="+mn-cs"/>
              </a:rPr>
              <a:t>Hadoop</a:t>
            </a:r>
            <a:r>
              <a:rPr lang="en-US" sz="800" kern="1200" baseline="0" dirty="0" smtClean="0">
                <a:solidFill>
                  <a:schemeClr val="tx1"/>
                </a:solidFill>
                <a:effectLst/>
                <a:latin typeface="Segoe UI Light" pitchFamily="34" charset="0"/>
                <a:ea typeface="+mn-ea"/>
                <a:cs typeface="+mn-cs"/>
              </a:rPr>
              <a:t>, as well as Data Search capabilities that provide users with a search experience for data, returning relevant data sets from across the enterprise and from external sources. </a:t>
            </a:r>
          </a:p>
          <a:p>
            <a:endParaRPr lang="en-US" sz="800" baseline="0" dirty="0" smtClean="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C0ADED-2B43-4BF5-9314-40E3B0D3C7DC}" type="datetime1">
              <a:rPr lang="en-US" smtClean="0">
                <a:solidFill>
                  <a:prstClr val="black"/>
                </a:solidFill>
              </a:rPr>
              <a:pPr/>
              <a:t>12/11/2013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0717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04" rtl="0" eaLnBrk="1" fontAlgn="auto" latinLnBrk="0" hangingPunct="1">
              <a:lnSpc>
                <a:spcPct val="90000"/>
              </a:lnSpc>
              <a:spcBef>
                <a:spcPts val="0"/>
              </a:spcBef>
              <a:spcAft>
                <a:spcPts val="340"/>
              </a:spcAft>
              <a:buClrTx/>
              <a:buSzTx/>
              <a:buFontTx/>
              <a:buNone/>
              <a:tabLst/>
              <a:defRPr/>
            </a:pPr>
            <a:r>
              <a:rPr lang="en-US" sz="800" b="0" kern="1200" baseline="0" dirty="0" smtClean="0">
                <a:solidFill>
                  <a:schemeClr val="tx1"/>
                </a:solidFill>
                <a:effectLst/>
                <a:latin typeface="Segoe UI Light" pitchFamily="34" charset="0"/>
                <a:ea typeface="+mn-ea"/>
                <a:cs typeface="+mn-cs"/>
              </a:rPr>
              <a:t>In market for a while and gaining traction. What is it? We’ve taken an enterprise grade in-memory database engine and we’ve built it into Excel. Then we build an intuitive, user friendly modeling interface on top of it, so that users can build relationships, create custom measures, hierarchies and KPI’s in the familiar environment of Excel. To do this we introduced DAX, which is an excel like formula language.</a:t>
            </a:r>
          </a:p>
          <a:p>
            <a:pPr marL="0" marR="0" lvl="0" indent="0" algn="l" defTabSz="932404" rtl="0" eaLnBrk="1" fontAlgn="auto" latinLnBrk="0" hangingPunct="1">
              <a:lnSpc>
                <a:spcPct val="90000"/>
              </a:lnSpc>
              <a:spcBef>
                <a:spcPts val="0"/>
              </a:spcBef>
              <a:spcAft>
                <a:spcPts val="340"/>
              </a:spcAft>
              <a:buClrTx/>
              <a:buSzTx/>
              <a:buFontTx/>
              <a:buNone/>
              <a:tabLst/>
              <a:defRPr/>
            </a:pPr>
            <a:endParaRPr lang="en-US" sz="800" b="1" kern="1200" baseline="0" dirty="0" smtClean="0">
              <a:solidFill>
                <a:schemeClr val="tx1"/>
              </a:solidFill>
              <a:effectLst/>
              <a:latin typeface="Segoe UI Light" pitchFamily="34" charset="0"/>
              <a:ea typeface="+mn-ea"/>
              <a:cs typeface="+mn-cs"/>
            </a:endParaRPr>
          </a:p>
          <a:p>
            <a:pPr marL="0" marR="0" lvl="0" indent="0" algn="l" defTabSz="932404" rtl="0" eaLnBrk="1" fontAlgn="auto" latinLnBrk="0" hangingPunct="1">
              <a:lnSpc>
                <a:spcPct val="90000"/>
              </a:lnSpc>
              <a:spcBef>
                <a:spcPts val="0"/>
              </a:spcBef>
              <a:spcAft>
                <a:spcPts val="340"/>
              </a:spcAft>
              <a:buClrTx/>
              <a:buSzTx/>
              <a:buFontTx/>
              <a:buNone/>
              <a:tabLst/>
              <a:defRPr/>
            </a:pPr>
            <a:r>
              <a:rPr lang="en-US" sz="800" b="1" kern="1200" baseline="0" dirty="0" smtClean="0">
                <a:solidFill>
                  <a:schemeClr val="tx1"/>
                </a:solidFill>
                <a:effectLst/>
                <a:latin typeface="Segoe UI Light" pitchFamily="34" charset="0"/>
                <a:ea typeface="+mn-ea"/>
                <a:cs typeface="+mn-cs"/>
              </a:rPr>
              <a:t>Power Pivot:</a:t>
            </a:r>
            <a:r>
              <a:rPr lang="en-US" sz="800" kern="1200" baseline="0" dirty="0" smtClean="0">
                <a:solidFill>
                  <a:schemeClr val="tx1"/>
                </a:solidFill>
                <a:effectLst/>
                <a:latin typeface="Segoe UI Light" pitchFamily="34" charset="0"/>
                <a:ea typeface="+mn-ea"/>
                <a:cs typeface="+mn-cs"/>
              </a:rPr>
              <a:t> Power Pivot brings the power of in-memory database technology and flexible modeling to Excel. Create powerful analytical models in a </a:t>
            </a:r>
            <a:r>
              <a:rPr lang="en-US" sz="800" u="sng" kern="1200" baseline="0" dirty="0" smtClean="0">
                <a:solidFill>
                  <a:schemeClr val="tx1"/>
                </a:solidFill>
                <a:effectLst/>
                <a:latin typeface="Segoe UI Light" pitchFamily="34" charset="0"/>
                <a:ea typeface="+mn-ea"/>
                <a:cs typeface="+mn-cs"/>
              </a:rPr>
              <a:t>familiar</a:t>
            </a:r>
            <a:r>
              <a:rPr lang="en-US" sz="800" kern="1200" baseline="0" dirty="0" smtClean="0">
                <a:solidFill>
                  <a:schemeClr val="tx1"/>
                </a:solidFill>
                <a:effectLst/>
                <a:latin typeface="Segoe UI Light" pitchFamily="34" charset="0"/>
                <a:ea typeface="+mn-ea"/>
                <a:cs typeface="+mn-cs"/>
              </a:rPr>
              <a:t> and </a:t>
            </a:r>
            <a:r>
              <a:rPr lang="en-US" sz="800" u="sng" kern="1200" baseline="0" dirty="0" smtClean="0">
                <a:solidFill>
                  <a:schemeClr val="tx1"/>
                </a:solidFill>
                <a:effectLst/>
                <a:latin typeface="Segoe UI Light" pitchFamily="34" charset="0"/>
                <a:ea typeface="+mn-ea"/>
                <a:cs typeface="+mn-cs"/>
              </a:rPr>
              <a:t>flexible </a:t>
            </a:r>
            <a:r>
              <a:rPr lang="en-US" sz="800" kern="1200" baseline="0" dirty="0" smtClean="0">
                <a:solidFill>
                  <a:schemeClr val="tx1"/>
                </a:solidFill>
                <a:effectLst/>
                <a:latin typeface="Segoe UI Light" pitchFamily="34" charset="0"/>
                <a:ea typeface="+mn-ea"/>
                <a:cs typeface="+mn-cs"/>
              </a:rPr>
              <a:t>environment for fast manipulation and processing of large data sets. Define relationships, create custom measures, hierarchies and KPIs. </a:t>
            </a:r>
          </a:p>
          <a:p>
            <a:pPr marL="0" marR="0" lvl="0" indent="0" algn="l" defTabSz="932404" rtl="0" eaLnBrk="1" fontAlgn="auto" latinLnBrk="0" hangingPunct="1">
              <a:lnSpc>
                <a:spcPct val="90000"/>
              </a:lnSpc>
              <a:spcBef>
                <a:spcPts val="0"/>
              </a:spcBef>
              <a:spcAft>
                <a:spcPts val="340"/>
              </a:spcAft>
              <a:buClrTx/>
              <a:buSzTx/>
              <a:buFontTx/>
              <a:buNone/>
              <a:tabLst/>
              <a:defRPr/>
            </a:pPr>
            <a:endParaRPr lang="en-US" sz="800" kern="1200" baseline="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C0ADED-2B43-4BF5-9314-40E3B0D3C7DC}" type="datetime1">
              <a:rPr lang="en-US" smtClean="0">
                <a:solidFill>
                  <a:prstClr val="black"/>
                </a:solidFill>
              </a:rPr>
              <a:pPr/>
              <a:t>12/11/2013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8560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04" rtl="0" eaLnBrk="1" fontAlgn="auto" latinLnBrk="0" hangingPunct="1">
              <a:lnSpc>
                <a:spcPct val="90000"/>
              </a:lnSpc>
              <a:spcBef>
                <a:spcPts val="0"/>
              </a:spcBef>
              <a:spcAft>
                <a:spcPts val="340"/>
              </a:spcAft>
              <a:buClrTx/>
              <a:buSzTx/>
              <a:buFontTx/>
              <a:buNone/>
              <a:tabLst/>
              <a:defRPr/>
            </a:pPr>
            <a:r>
              <a:rPr lang="en-US" sz="1000" b="1" kern="1200" dirty="0" smtClean="0">
                <a:solidFill>
                  <a:schemeClr val="tx1"/>
                </a:solidFill>
                <a:effectLst/>
                <a:latin typeface="Segoe UI Light" pitchFamily="34" charset="0"/>
                <a:ea typeface="+mn-ea"/>
                <a:cs typeface="+mn-cs"/>
              </a:rPr>
              <a:t>Power View:</a:t>
            </a:r>
            <a:r>
              <a:rPr lang="en-US" sz="1000" kern="1200" dirty="0" smtClean="0">
                <a:solidFill>
                  <a:schemeClr val="tx1"/>
                </a:solidFill>
                <a:effectLst/>
                <a:latin typeface="Segoe UI Light" pitchFamily="34" charset="0"/>
                <a:ea typeface="+mn-ea"/>
                <a:cs typeface="+mn-cs"/>
              </a:rPr>
              <a:t> Discover and share</a:t>
            </a:r>
            <a:r>
              <a:rPr lang="en-US" sz="1000" b="1" kern="1200" dirty="0" smtClean="0">
                <a:solidFill>
                  <a:schemeClr val="tx1"/>
                </a:solidFill>
                <a:effectLst/>
                <a:latin typeface="Segoe UI Light" pitchFamily="34" charset="0"/>
                <a:ea typeface="+mn-ea"/>
                <a:cs typeface="+mn-cs"/>
              </a:rPr>
              <a:t> </a:t>
            </a:r>
            <a:r>
              <a:rPr lang="en-US" sz="1000" kern="1200" dirty="0" smtClean="0">
                <a:solidFill>
                  <a:schemeClr val="tx1"/>
                </a:solidFill>
                <a:effectLst/>
                <a:latin typeface="Segoe UI Light" pitchFamily="34" charset="0"/>
                <a:ea typeface="+mn-ea"/>
                <a:cs typeface="+mn-cs"/>
              </a:rPr>
              <a:t>new insights through interactive data exploration and visualization experiences with Power View in Excel.  Power View lets you compile data, charts, and graphs into a single view to bring your data to life.</a:t>
            </a:r>
          </a:p>
          <a:p>
            <a:pPr marL="0" marR="0" lvl="0" indent="0" algn="l" defTabSz="932404" rtl="0" eaLnBrk="1" fontAlgn="auto" latinLnBrk="0" hangingPunct="1">
              <a:lnSpc>
                <a:spcPct val="90000"/>
              </a:lnSpc>
              <a:spcBef>
                <a:spcPts val="0"/>
              </a:spcBef>
              <a:spcAft>
                <a:spcPts val="340"/>
              </a:spcAft>
              <a:buClrTx/>
              <a:buSzTx/>
              <a:buFontTx/>
              <a:buNone/>
              <a:tabLst/>
              <a:defRPr/>
            </a:pPr>
            <a:endParaRPr lang="en-US" sz="800" kern="1200" baseline="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C0ADED-2B43-4BF5-9314-40E3B0D3C7DC}" type="datetime1">
              <a:rPr lang="en-US" smtClean="0">
                <a:solidFill>
                  <a:prstClr val="black"/>
                </a:solidFill>
              </a:rPr>
              <a:pPr/>
              <a:t>12/11/2013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86736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04" rtl="0" eaLnBrk="1" fontAlgn="auto" latinLnBrk="0" hangingPunct="1">
              <a:lnSpc>
                <a:spcPct val="90000"/>
              </a:lnSpc>
              <a:spcBef>
                <a:spcPts val="0"/>
              </a:spcBef>
              <a:spcAft>
                <a:spcPts val="340"/>
              </a:spcAft>
              <a:buClrTx/>
              <a:buSzTx/>
              <a:buFontTx/>
              <a:buNone/>
              <a:tabLst/>
              <a:defRPr/>
            </a:pPr>
            <a:r>
              <a:rPr lang="en-US" sz="1000" b="1" kern="1200" dirty="0" smtClean="0">
                <a:solidFill>
                  <a:schemeClr val="tx1"/>
                </a:solidFill>
                <a:effectLst/>
                <a:latin typeface="Segoe UI Light" pitchFamily="34" charset="0"/>
                <a:ea typeface="+mn-ea"/>
                <a:cs typeface="+mn-cs"/>
              </a:rPr>
              <a:t>Power Map:  </a:t>
            </a:r>
            <a:r>
              <a:rPr lang="en-US" sz="1000" kern="1200" dirty="0" smtClean="0">
                <a:solidFill>
                  <a:schemeClr val="tx1"/>
                </a:solidFill>
                <a:effectLst/>
                <a:latin typeface="Segoe UI Light" pitchFamily="34" charset="0"/>
                <a:ea typeface="+mn-ea"/>
                <a:cs typeface="+mn-cs"/>
              </a:rPr>
              <a:t>Power Map is a 3D data visualization tool for Excel that provides a powerful method for people to look at information in new ways enabling discoveries in data that might never be seen in traditional 2D tables and charts. “GeoFlow" combines 3D visual exploration with the ability to make direct comparisons of values and identify outliers by seeing data displayed in 2D charts at the same time. "GeoFlow" is the best way to visualize geographic data in Excel 2013 workbooks, with new 3D columns or heat maps. Then play the visualizations over time and share insights captured within your organization through interactive tours.</a:t>
            </a:r>
          </a:p>
          <a:p>
            <a:pPr marL="0" marR="0" lvl="0" indent="0" algn="l" defTabSz="932404" rtl="0" eaLnBrk="1" fontAlgn="auto" latinLnBrk="0" hangingPunct="1">
              <a:lnSpc>
                <a:spcPct val="90000"/>
              </a:lnSpc>
              <a:spcBef>
                <a:spcPts val="0"/>
              </a:spcBef>
              <a:spcAft>
                <a:spcPts val="340"/>
              </a:spcAft>
              <a:buClrTx/>
              <a:buSzTx/>
              <a:buFontTx/>
              <a:buNone/>
              <a:tabLst/>
              <a:defRPr/>
            </a:pPr>
            <a:endParaRPr lang="en-US" sz="800" kern="1200" baseline="0" dirty="0" smtClean="0">
              <a:solidFill>
                <a:schemeClr val="tx1"/>
              </a:solidFill>
              <a:effectLst/>
              <a:latin typeface="Segoe UI Light" pitchFamily="34" charset="0"/>
              <a:ea typeface="+mn-ea"/>
              <a:cs typeface="+mn-cs"/>
            </a:endParaRPr>
          </a:p>
          <a:p>
            <a:endParaRPr lang="en-US" b="1" dirty="0" smtClean="0"/>
          </a:p>
          <a:p>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C0ADED-2B43-4BF5-9314-40E3B0D3C7DC}" type="datetime1">
              <a:rPr lang="en-US" smtClean="0">
                <a:solidFill>
                  <a:prstClr val="black"/>
                </a:solidFill>
              </a:rPr>
              <a:pPr/>
              <a:t>12/11/2013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3818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effectLst/>
                <a:latin typeface="Segoe UI Light" pitchFamily="34" charset="0"/>
                <a:ea typeface="+mn-ea"/>
                <a:cs typeface="+mn-cs"/>
              </a:rPr>
              <a:t>BI Sites:  </a:t>
            </a:r>
            <a:r>
              <a:rPr lang="en-US" sz="1000" kern="1200" dirty="0" smtClean="0">
                <a:solidFill>
                  <a:schemeClr val="tx1"/>
                </a:solidFill>
                <a:effectLst/>
                <a:latin typeface="Segoe UI Light" pitchFamily="34" charset="0"/>
                <a:ea typeface="+mn-ea"/>
                <a:cs typeface="+mn-cs"/>
              </a:rPr>
              <a:t>Quickly create collaborative BI optimized workspaces in Office 365 to share BI worksheets with colleagues, collaborate over insights and results, and quickly find the data you’re looking for quickly. BI</a:t>
            </a:r>
            <a:r>
              <a:rPr lang="en-US" sz="1000" kern="1200" baseline="0" dirty="0" smtClean="0">
                <a:solidFill>
                  <a:schemeClr val="tx1"/>
                </a:solidFill>
                <a:effectLst/>
                <a:latin typeface="Segoe UI Light" pitchFamily="34" charset="0"/>
                <a:ea typeface="+mn-ea"/>
                <a:cs typeface="+mn-cs"/>
              </a:rPr>
              <a:t> Sites make it easier to find report, refresh data, </a:t>
            </a:r>
          </a:p>
          <a:p>
            <a:endParaRPr lang="en-US" sz="1000" kern="1200" baseline="0" dirty="0" smtClean="0">
              <a:solidFill>
                <a:schemeClr val="tx1"/>
              </a:solidFill>
              <a:effectLst/>
              <a:latin typeface="Segoe UI Light" pitchFamily="34" charset="0"/>
              <a:ea typeface="+mn-ea"/>
              <a:cs typeface="+mn-cs"/>
            </a:endParaRPr>
          </a:p>
          <a:p>
            <a:pPr marL="0" marR="0" indent="0" algn="l" defTabSz="932404" rtl="0" eaLnBrk="1" fontAlgn="auto" latinLnBrk="0" hangingPunct="1">
              <a:lnSpc>
                <a:spcPct val="90000"/>
              </a:lnSpc>
              <a:spcBef>
                <a:spcPts val="0"/>
              </a:spcBef>
              <a:spcAft>
                <a:spcPts val="340"/>
              </a:spcAft>
              <a:buClrTx/>
              <a:buSzTx/>
              <a:buFontTx/>
              <a:buNone/>
              <a:tabLst/>
              <a:defRPr/>
            </a:pPr>
            <a:r>
              <a:rPr lang="en-US" sz="1000" dirty="0" smtClean="0">
                <a:ln>
                  <a:solidFill>
                    <a:srgbClr val="FFFFFF">
                      <a:alpha val="0"/>
                    </a:srgbClr>
                  </a:solidFill>
                </a:ln>
                <a:solidFill>
                  <a:srgbClr val="505050"/>
                </a:solidFill>
                <a:ea typeface="Segoe UI" pitchFamily="34" charset="0"/>
                <a:cs typeface="Segoe UI" pitchFamily="34" charset="0"/>
              </a:rPr>
              <a:t>Get answers quickly with natural language query</a:t>
            </a:r>
          </a:p>
          <a:p>
            <a:endParaRPr lang="en-US" sz="1000" kern="1200" dirty="0" smtClean="0">
              <a:solidFill>
                <a:schemeClr val="tx1"/>
              </a:solidFill>
              <a:effectLst/>
              <a:latin typeface="Segoe UI Light" pitchFamily="34" charset="0"/>
              <a:ea typeface="+mn-ea"/>
              <a:cs typeface="+mn-cs"/>
            </a:endParaRPr>
          </a:p>
          <a:p>
            <a:endParaRPr lang="en-US" sz="10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0C09F0B-BE88-45B4-8BFC-A8CA577EC9A9}" type="datetime1">
              <a:rPr lang="en-US" smtClean="0">
                <a:solidFill>
                  <a:prstClr val="black"/>
                </a:solidFill>
              </a:rPr>
              <a:pPr/>
              <a:t>12/11/2013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6696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04" rtl="0" eaLnBrk="1" fontAlgn="auto" latinLnBrk="0" hangingPunct="1">
              <a:lnSpc>
                <a:spcPct val="90000"/>
              </a:lnSpc>
              <a:spcBef>
                <a:spcPts val="0"/>
              </a:spcBef>
              <a:spcAft>
                <a:spcPts val="340"/>
              </a:spcAft>
              <a:buClrTx/>
              <a:buSzTx/>
              <a:buFontTx/>
              <a:buNone/>
              <a:tabLst/>
              <a:defRPr/>
            </a:pPr>
            <a:r>
              <a:rPr lang="en-US" sz="1000" b="1" kern="1200" dirty="0" smtClean="0">
                <a:solidFill>
                  <a:schemeClr val="tx1"/>
                </a:solidFill>
                <a:effectLst/>
                <a:latin typeface="Segoe UI Light" pitchFamily="34" charset="0"/>
                <a:ea typeface="+mn-ea"/>
                <a:cs typeface="+mn-cs"/>
              </a:rPr>
              <a:t>Data Stewardship: </a:t>
            </a:r>
            <a:r>
              <a:rPr lang="en-US" sz="1000" kern="1200" dirty="0" smtClean="0">
                <a:solidFill>
                  <a:schemeClr val="tx1"/>
                </a:solidFill>
                <a:effectLst/>
                <a:latin typeface="Segoe UI Light" pitchFamily="34" charset="0"/>
                <a:ea typeface="+mn-ea"/>
                <a:cs typeface="+mn-cs"/>
              </a:rPr>
              <a:t>Manage and share your own data views and definitions with others, certify that the data is correct, and gain valuable insights on who and how the data is being used.   </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AD5580-D4F2-4757-9CE5-649BA9904E5E}" type="datetime1">
              <a:rPr lang="en-US" smtClean="0">
                <a:solidFill>
                  <a:prstClr val="black"/>
                </a:solidFill>
              </a:rPr>
              <a:pPr/>
              <a:t>12/11/2013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9488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04" rtl="0" eaLnBrk="1" fontAlgn="auto" latinLnBrk="0" hangingPunct="1">
              <a:lnSpc>
                <a:spcPct val="90000"/>
              </a:lnSpc>
              <a:spcBef>
                <a:spcPts val="0"/>
              </a:spcBef>
              <a:spcAft>
                <a:spcPts val="340"/>
              </a:spcAft>
              <a:buClrTx/>
              <a:buSzTx/>
              <a:buFontTx/>
              <a:buNone/>
              <a:tabLst/>
              <a:defRPr/>
            </a:pPr>
            <a:r>
              <a:rPr lang="en-US" sz="1000" b="1" kern="1200" dirty="0" smtClean="0">
                <a:solidFill>
                  <a:schemeClr val="tx1"/>
                </a:solidFill>
                <a:effectLst/>
                <a:latin typeface="Segoe UI Light" pitchFamily="34" charset="0"/>
                <a:ea typeface="+mn-ea"/>
                <a:cs typeface="+mn-cs"/>
              </a:rPr>
              <a:t>Mobile BI: </a:t>
            </a:r>
            <a:r>
              <a:rPr lang="en-US" sz="1000" dirty="0" smtClean="0">
                <a:effectLst/>
                <a:latin typeface="Segoe UI" panose="020B0502040204020203" pitchFamily="34" charset="0"/>
                <a:ea typeface="Calibri" panose="020F0502020204030204" pitchFamily="34" charset="0"/>
              </a:rPr>
              <a:t>Enable users to stay connected to live reports</a:t>
            </a:r>
            <a:r>
              <a:rPr lang="en-US" sz="1000" baseline="0" dirty="0" smtClean="0">
                <a:effectLst/>
                <a:latin typeface="Segoe UI" panose="020B0502040204020203" pitchFamily="34" charset="0"/>
                <a:ea typeface="Calibri" panose="020F0502020204030204" pitchFamily="34" charset="0"/>
              </a:rPr>
              <a:t> through the browser with HTML5 or through a mobile BI app designed for their device</a:t>
            </a:r>
            <a:r>
              <a:rPr lang="en-US" sz="1000" dirty="0" smtClean="0">
                <a:effectLst/>
                <a:latin typeface="Segoe UI" panose="020B0502040204020203" pitchFamily="34" charset="0"/>
                <a:ea typeface="Calibri" panose="020F0502020204030204" pitchFamily="34" charset="0"/>
              </a:rPr>
              <a:t>, providing touch optimized live mobile access to critical business information and reports stored in Office 365. HTML</a:t>
            </a:r>
            <a:r>
              <a:rPr lang="en-US" sz="1000" baseline="0" dirty="0" smtClean="0">
                <a:effectLst/>
                <a:latin typeface="Segoe UI" panose="020B0502040204020203" pitchFamily="34" charset="0"/>
                <a:ea typeface="Calibri" panose="020F0502020204030204" pitchFamily="34" charset="0"/>
              </a:rPr>
              <a:t> 5 support enables interactive browser based report access from any device. In addition, the BI </a:t>
            </a:r>
            <a:r>
              <a:rPr lang="en-US" sz="1000" dirty="0" smtClean="0">
                <a:effectLst/>
                <a:latin typeface="Segoe UI" panose="020B0502040204020203" pitchFamily="34" charset="0"/>
                <a:ea typeface="Calibri" panose="020F0502020204030204" pitchFamily="34" charset="0"/>
              </a:rPr>
              <a:t>mobile app provides an optimized experience for your</a:t>
            </a:r>
            <a:r>
              <a:rPr lang="en-US" sz="1000" baseline="0" dirty="0" smtClean="0">
                <a:effectLst/>
                <a:latin typeface="Segoe UI" panose="020B0502040204020203" pitchFamily="34" charset="0"/>
                <a:ea typeface="Calibri" panose="020F0502020204030204" pitchFamily="34" charset="0"/>
              </a:rPr>
              <a:t> device, enabling you to view all your favorite reports in integrated mobile experience, </a:t>
            </a:r>
            <a:r>
              <a:rPr lang="en-US" sz="1000" dirty="0" smtClean="0">
                <a:effectLst/>
                <a:latin typeface="Segoe UI" panose="020B0502040204020203" pitchFamily="34" charset="0"/>
                <a:ea typeface="Calibri" panose="020F0502020204030204" pitchFamily="34" charset="0"/>
              </a:rPr>
              <a:t>wherever and whenever they need it. Mobile access to reports will be supported by the BI offering</a:t>
            </a:r>
            <a:r>
              <a:rPr lang="en-US" sz="1000" baseline="0" dirty="0" smtClean="0">
                <a:effectLst/>
                <a:latin typeface="Segoe UI" panose="020B0502040204020203" pitchFamily="34" charset="0"/>
                <a:ea typeface="Calibri" panose="020F0502020204030204" pitchFamily="34" charset="0"/>
              </a:rPr>
              <a:t> for</a:t>
            </a:r>
            <a:r>
              <a:rPr lang="en-US" sz="1000" dirty="0" smtClean="0">
                <a:effectLst/>
                <a:latin typeface="Segoe UI" panose="020B0502040204020203" pitchFamily="34" charset="0"/>
                <a:ea typeface="Calibri" panose="020F0502020204030204" pitchFamily="34" charset="0"/>
              </a:rPr>
              <a:t> O365 due</a:t>
            </a:r>
            <a:r>
              <a:rPr lang="en-US" sz="1000" baseline="0" dirty="0" smtClean="0">
                <a:effectLst/>
                <a:latin typeface="Segoe UI" panose="020B0502040204020203" pitchFamily="34" charset="0"/>
                <a:ea typeface="Calibri" panose="020F0502020204030204" pitchFamily="34" charset="0"/>
              </a:rPr>
              <a:t> to preview later this year. </a:t>
            </a:r>
          </a:p>
          <a:p>
            <a:endParaRPr lang="en-US" sz="1000" baseline="0" dirty="0" smtClean="0">
              <a:effectLst/>
              <a:latin typeface="Segoe UI" panose="020B0502040204020203" pitchFamily="34" charset="0"/>
            </a:endParaRPr>
          </a:p>
          <a:p>
            <a:r>
              <a:rPr lang="en-US" sz="4000" kern="1200" dirty="0" smtClean="0">
                <a:solidFill>
                  <a:schemeClr val="tx1"/>
                </a:solidFill>
                <a:latin typeface="Segoe UI Light" pitchFamily="34" charset="0"/>
                <a:ea typeface="+mn-ea"/>
                <a:cs typeface="+mn-cs"/>
              </a:rPr>
              <a:t>The mobile app offer </a:t>
            </a:r>
            <a:r>
              <a:rPr lang="en-US" sz="4000" b="1" kern="1200" dirty="0" smtClean="0">
                <a:solidFill>
                  <a:schemeClr val="accent1">
                    <a:lumMod val="60000"/>
                    <a:lumOff val="40000"/>
                  </a:schemeClr>
                </a:solidFill>
                <a:latin typeface="Segoe UI Light" pitchFamily="34" charset="0"/>
                <a:ea typeface="+mn-ea"/>
                <a:cs typeface="+mn-cs"/>
              </a:rPr>
              <a:t>a consumption</a:t>
            </a:r>
            <a:r>
              <a:rPr lang="en-US" sz="4000" kern="1200" dirty="0" smtClean="0">
                <a:solidFill>
                  <a:schemeClr val="accent5">
                    <a:lumMod val="60000"/>
                    <a:lumOff val="40000"/>
                  </a:schemeClr>
                </a:solidFill>
                <a:latin typeface="Segoe UI Light" pitchFamily="34" charset="0"/>
                <a:ea typeface="+mn-ea"/>
                <a:cs typeface="+mn-cs"/>
              </a:rPr>
              <a:t> </a:t>
            </a:r>
            <a:r>
              <a:rPr lang="en-US" sz="4000" kern="1200" dirty="0" smtClean="0">
                <a:solidFill>
                  <a:schemeClr val="tx1"/>
                </a:solidFill>
                <a:latin typeface="Segoe UI Light" pitchFamily="34" charset="0"/>
                <a:ea typeface="+mn-ea"/>
                <a:cs typeface="+mn-cs"/>
              </a:rPr>
              <a:t>experience</a:t>
            </a:r>
            <a:r>
              <a:rPr lang="en-US" sz="4000" kern="1200" baseline="0" dirty="0" smtClean="0">
                <a:solidFill>
                  <a:schemeClr val="tx1"/>
                </a:solidFill>
                <a:latin typeface="Segoe UI Light" pitchFamily="34" charset="0"/>
                <a:ea typeface="+mn-ea"/>
                <a:cs typeface="+mn-cs"/>
              </a:rPr>
              <a:t> for the reports that you save to Office 365. </a:t>
            </a:r>
          </a:p>
          <a:p>
            <a:endParaRPr lang="en-US" sz="4000" kern="1200" baseline="0" dirty="0" smtClean="0">
              <a:solidFill>
                <a:schemeClr val="tx1"/>
              </a:solidFill>
              <a:latin typeface="Segoe UI Light" pitchFamily="34" charset="0"/>
              <a:ea typeface="+mn-ea"/>
              <a:cs typeface="+mn-cs"/>
            </a:endParaRPr>
          </a:p>
          <a:p>
            <a:r>
              <a:rPr lang="en-US" sz="4000" kern="1200" baseline="0" dirty="0" smtClean="0">
                <a:solidFill>
                  <a:schemeClr val="tx1"/>
                </a:solidFill>
                <a:latin typeface="Segoe UI Light" pitchFamily="34" charset="0"/>
                <a:ea typeface="+mn-ea"/>
                <a:cs typeface="+mn-cs"/>
              </a:rPr>
              <a:t>Features of the mobile app include:</a:t>
            </a:r>
          </a:p>
          <a:p>
            <a:endParaRPr lang="en-US" sz="4000" b="1" kern="1200" baseline="0" dirty="0" smtClean="0">
              <a:solidFill>
                <a:schemeClr val="tx1"/>
              </a:solidFill>
              <a:latin typeface="Segoe UI Light" pitchFamily="34" charset="0"/>
              <a:ea typeface="+mn-ea"/>
              <a:cs typeface="+mn-cs"/>
            </a:endParaRPr>
          </a:p>
          <a:p>
            <a:r>
              <a:rPr lang="en-US" sz="4000" b="1" kern="1200" dirty="0" smtClean="0">
                <a:solidFill>
                  <a:schemeClr val="accent1">
                    <a:lumMod val="60000"/>
                    <a:lumOff val="40000"/>
                  </a:schemeClr>
                </a:solidFill>
                <a:latin typeface="Segoe UI Light" pitchFamily="34" charset="0"/>
                <a:ea typeface="+mn-ea"/>
                <a:cs typeface="+mn-cs"/>
              </a:rPr>
              <a:t>Discover</a:t>
            </a:r>
            <a:r>
              <a:rPr lang="en-US" sz="4000" kern="1200" dirty="0" smtClean="0">
                <a:solidFill>
                  <a:schemeClr val="accent1">
                    <a:lumMod val="60000"/>
                    <a:lumOff val="40000"/>
                  </a:schemeClr>
                </a:solidFill>
                <a:latin typeface="Segoe UI Light" pitchFamily="34" charset="0"/>
                <a:ea typeface="+mn-ea"/>
                <a:cs typeface="+mn-cs"/>
              </a:rPr>
              <a:t> </a:t>
            </a:r>
            <a:r>
              <a:rPr lang="en-US" sz="4000" kern="1200" dirty="0" smtClean="0">
                <a:solidFill>
                  <a:schemeClr val="tx1"/>
                </a:solidFill>
                <a:latin typeface="Segoe UI Light" pitchFamily="34" charset="0"/>
                <a:ea typeface="+mn-ea"/>
                <a:cs typeface="+mn-cs"/>
              </a:rPr>
              <a:t>– Find published Excel and Power View content.</a:t>
            </a:r>
            <a:r>
              <a:rPr lang="en-US" sz="4000" kern="1200" baseline="0" dirty="0" smtClean="0">
                <a:solidFill>
                  <a:schemeClr val="tx1"/>
                </a:solidFill>
                <a:latin typeface="Segoe UI Light" pitchFamily="34" charset="0"/>
                <a:ea typeface="+mn-ea"/>
                <a:cs typeface="+mn-cs"/>
              </a:rPr>
              <a:t> </a:t>
            </a:r>
            <a:r>
              <a:rPr lang="en-US" sz="3600" kern="1200" dirty="0" smtClean="0">
                <a:solidFill>
                  <a:schemeClr val="tx1"/>
                </a:solidFill>
                <a:latin typeface="Segoe UI Light" pitchFamily="34" charset="0"/>
                <a:ea typeface="+mn-ea"/>
                <a:cs typeface="+mn-cs"/>
              </a:rPr>
              <a:t>Navigate and find documents.</a:t>
            </a:r>
            <a:r>
              <a:rPr lang="en-US" sz="3600" kern="1200" baseline="0" dirty="0" smtClean="0">
                <a:solidFill>
                  <a:schemeClr val="tx1"/>
                </a:solidFill>
                <a:latin typeface="Segoe UI Light" pitchFamily="34" charset="0"/>
                <a:ea typeface="+mn-ea"/>
                <a:cs typeface="+mn-cs"/>
              </a:rPr>
              <a:t> </a:t>
            </a:r>
            <a:r>
              <a:rPr lang="en-US" sz="3600" kern="1200" dirty="0" smtClean="0">
                <a:solidFill>
                  <a:schemeClr val="tx1"/>
                </a:solidFill>
                <a:latin typeface="Segoe UI Light" pitchFamily="34" charset="0"/>
                <a:ea typeface="+mn-ea"/>
                <a:cs typeface="+mn-cs"/>
              </a:rPr>
              <a:t>Save favorites.</a:t>
            </a:r>
          </a:p>
          <a:p>
            <a:endParaRPr lang="en-US" sz="3600" b="1" kern="1200" dirty="0" smtClean="0">
              <a:solidFill>
                <a:schemeClr val="tx1"/>
              </a:solidFill>
              <a:latin typeface="Segoe UI Light" pitchFamily="34" charset="0"/>
              <a:ea typeface="+mn-ea"/>
              <a:cs typeface="+mn-cs"/>
            </a:endParaRPr>
          </a:p>
          <a:p>
            <a:r>
              <a:rPr lang="en-US" sz="4000" b="1" kern="1200" dirty="0" smtClean="0">
                <a:solidFill>
                  <a:schemeClr val="accent1">
                    <a:lumMod val="60000"/>
                    <a:lumOff val="40000"/>
                  </a:schemeClr>
                </a:solidFill>
                <a:latin typeface="Segoe UI Light" pitchFamily="34" charset="0"/>
                <a:ea typeface="+mn-ea"/>
                <a:cs typeface="+mn-cs"/>
              </a:rPr>
              <a:t>Present</a:t>
            </a:r>
            <a:r>
              <a:rPr lang="en-US" sz="4000" kern="1200" dirty="0" smtClean="0">
                <a:solidFill>
                  <a:schemeClr val="accent4"/>
                </a:solidFill>
                <a:latin typeface="Segoe UI Light" pitchFamily="34" charset="0"/>
                <a:ea typeface="+mn-ea"/>
                <a:cs typeface="+mn-cs"/>
              </a:rPr>
              <a:t> </a:t>
            </a:r>
            <a:r>
              <a:rPr lang="en-US" sz="4000" kern="1200" dirty="0" smtClean="0">
                <a:solidFill>
                  <a:schemeClr val="tx1"/>
                </a:solidFill>
                <a:latin typeface="Segoe UI Light" pitchFamily="34" charset="0"/>
                <a:ea typeface="+mn-ea"/>
                <a:cs typeface="+mn-cs"/>
              </a:rPr>
              <a:t>– Show and interact with content.</a:t>
            </a:r>
            <a:r>
              <a:rPr lang="en-US" sz="4000" kern="1200" baseline="0" dirty="0" smtClean="0">
                <a:solidFill>
                  <a:schemeClr val="tx1"/>
                </a:solidFill>
                <a:latin typeface="Segoe UI Light" pitchFamily="34" charset="0"/>
                <a:ea typeface="+mn-ea"/>
                <a:cs typeface="+mn-cs"/>
              </a:rPr>
              <a:t> </a:t>
            </a:r>
            <a:r>
              <a:rPr lang="en-US" sz="3600" kern="1200" dirty="0" smtClean="0">
                <a:solidFill>
                  <a:schemeClr val="tx1"/>
                </a:solidFill>
                <a:latin typeface="Segoe UI Light" pitchFamily="34" charset="0"/>
                <a:ea typeface="+mn-ea"/>
                <a:cs typeface="+mn-cs"/>
              </a:rPr>
              <a:t>View content, keep context.</a:t>
            </a:r>
            <a:r>
              <a:rPr lang="en-US" sz="3600" kern="1200" baseline="0" dirty="0" smtClean="0">
                <a:solidFill>
                  <a:schemeClr val="tx1"/>
                </a:solidFill>
                <a:latin typeface="Segoe UI Light" pitchFamily="34" charset="0"/>
                <a:ea typeface="+mn-ea"/>
                <a:cs typeface="+mn-cs"/>
              </a:rPr>
              <a:t> </a:t>
            </a:r>
            <a:r>
              <a:rPr lang="en-US" sz="3600" kern="1200" dirty="0" smtClean="0">
                <a:solidFill>
                  <a:schemeClr val="tx1"/>
                </a:solidFill>
                <a:latin typeface="Segoe UI Light" pitchFamily="34" charset="0"/>
                <a:ea typeface="+mn-ea"/>
                <a:cs typeface="+mn-cs"/>
              </a:rPr>
              <a:t>Sort, highlight, filter, play axis.</a:t>
            </a:r>
            <a:r>
              <a:rPr lang="en-US" sz="3600" kern="1200" baseline="0" dirty="0" smtClean="0">
                <a:solidFill>
                  <a:schemeClr val="tx1"/>
                </a:solidFill>
                <a:latin typeface="Segoe UI Light" pitchFamily="34" charset="0"/>
                <a:ea typeface="+mn-ea"/>
                <a:cs typeface="+mn-cs"/>
              </a:rPr>
              <a:t> </a:t>
            </a:r>
            <a:r>
              <a:rPr lang="en-US" sz="3600" kern="1200" dirty="0" smtClean="0">
                <a:solidFill>
                  <a:schemeClr val="tx1"/>
                </a:solidFill>
                <a:latin typeface="Segoe UI Light" pitchFamily="34" charset="0"/>
                <a:ea typeface="+mn-ea"/>
                <a:cs typeface="+mn-cs"/>
              </a:rPr>
              <a:t>Zoom, pan, swipe.</a:t>
            </a:r>
          </a:p>
          <a:p>
            <a:endParaRPr lang="en-US" sz="3600" b="1" kern="1200" dirty="0" smtClean="0">
              <a:solidFill>
                <a:schemeClr val="tx1"/>
              </a:solidFill>
              <a:latin typeface="Segoe UI Light" pitchFamily="34" charset="0"/>
              <a:ea typeface="+mn-ea"/>
              <a:cs typeface="+mn-cs"/>
            </a:endParaRPr>
          </a:p>
          <a:p>
            <a:r>
              <a:rPr lang="en-US" sz="4000" b="1" kern="1200" dirty="0" smtClean="0">
                <a:solidFill>
                  <a:schemeClr val="accent1">
                    <a:lumMod val="60000"/>
                    <a:lumOff val="40000"/>
                  </a:schemeClr>
                </a:solidFill>
                <a:latin typeface="Segoe UI Light" pitchFamily="34" charset="0"/>
                <a:ea typeface="+mn-ea"/>
                <a:cs typeface="+mn-cs"/>
              </a:rPr>
              <a:t>Share</a:t>
            </a:r>
            <a:r>
              <a:rPr lang="en-US" sz="4000" kern="1200" dirty="0" smtClean="0">
                <a:solidFill>
                  <a:schemeClr val="accent4"/>
                </a:solidFill>
                <a:latin typeface="Segoe UI Light" pitchFamily="34" charset="0"/>
                <a:ea typeface="+mn-ea"/>
                <a:cs typeface="+mn-cs"/>
              </a:rPr>
              <a:t> </a:t>
            </a:r>
            <a:r>
              <a:rPr lang="en-US" sz="4000" kern="1200" dirty="0" smtClean="0">
                <a:solidFill>
                  <a:schemeClr val="tx1"/>
                </a:solidFill>
                <a:latin typeface="Segoe UI Light" pitchFamily="34" charset="0"/>
                <a:ea typeface="+mn-ea"/>
                <a:cs typeface="+mn-cs"/>
              </a:rPr>
              <a:t>– Collaborate with others</a:t>
            </a:r>
            <a:r>
              <a:rPr lang="en-US" sz="4000" kern="1200" baseline="0" dirty="0" smtClean="0">
                <a:solidFill>
                  <a:schemeClr val="tx1"/>
                </a:solidFill>
                <a:latin typeface="Segoe UI Light" pitchFamily="34" charset="0"/>
                <a:ea typeface="+mn-ea"/>
                <a:cs typeface="+mn-cs"/>
              </a:rPr>
              <a:t> by </a:t>
            </a:r>
            <a:r>
              <a:rPr lang="en-US" sz="3600" kern="1200" baseline="0" dirty="0" smtClean="0">
                <a:solidFill>
                  <a:schemeClr val="tx1"/>
                </a:solidFill>
                <a:latin typeface="Segoe UI Light" pitchFamily="34" charset="0"/>
                <a:ea typeface="+mn-ea"/>
                <a:cs typeface="+mn-cs"/>
              </a:rPr>
              <a:t>t</a:t>
            </a:r>
            <a:r>
              <a:rPr lang="en-US" sz="3600" kern="1200" dirty="0" smtClean="0">
                <a:solidFill>
                  <a:schemeClr val="tx1"/>
                </a:solidFill>
                <a:latin typeface="Segoe UI Light" pitchFamily="34" charset="0"/>
                <a:ea typeface="+mn-ea"/>
                <a:cs typeface="+mn-cs"/>
              </a:rPr>
              <a:t>aking</a:t>
            </a:r>
            <a:r>
              <a:rPr lang="en-US" sz="3600" kern="1200" baseline="0" dirty="0" smtClean="0">
                <a:solidFill>
                  <a:schemeClr val="tx1"/>
                </a:solidFill>
                <a:latin typeface="Segoe UI Light" pitchFamily="34" charset="0"/>
                <a:ea typeface="+mn-ea"/>
                <a:cs typeface="+mn-cs"/>
              </a:rPr>
              <a:t> a</a:t>
            </a:r>
            <a:r>
              <a:rPr lang="en-US" sz="3600" kern="1200" dirty="0" smtClean="0">
                <a:solidFill>
                  <a:schemeClr val="tx1"/>
                </a:solidFill>
                <a:latin typeface="Segoe UI Light" pitchFamily="34" charset="0"/>
                <a:ea typeface="+mn-ea"/>
                <a:cs typeface="+mn-cs"/>
              </a:rPr>
              <a:t> snapshot and sending an email.</a:t>
            </a:r>
          </a:p>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31335C5-9F03-4EFD-AA98-29D58BC2F992}" type="datetime1">
              <a:rPr lang="en-US" smtClean="0">
                <a:solidFill>
                  <a:prstClr val="black"/>
                </a:solidFill>
              </a:rPr>
              <a:pPr/>
              <a:t>12/11/2013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44013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63FCB2-F69B-4D43-BAB4-1FA35A60DB19}" type="slidenum">
              <a:rPr lang="fr-FR" smtClean="0"/>
              <a:t>13</a:t>
            </a:fld>
            <a:endParaRPr lang="fr-FR"/>
          </a:p>
        </p:txBody>
      </p:sp>
    </p:spTree>
    <p:extLst>
      <p:ext uri="{BB962C8B-B14F-4D97-AF65-F5344CB8AC3E}">
        <p14:creationId xmlns:p14="http://schemas.microsoft.com/office/powerpoint/2010/main" val="2022264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800" b="0" cap="all">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lumMod val="75000"/>
                    <a:lumOff val="25000"/>
                  </a:schemeClr>
                </a:solidFill>
                <a:latin typeface="+mn-lt"/>
                <a:cs typeface="Segoe UI Light" panose="020B0502040204020203"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22243981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Blue">
    <p:bg>
      <p:bgPr>
        <a:solidFill>
          <a:srgbClr val="B9141A"/>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09600" y="275167"/>
            <a:ext cx="11247040" cy="657556"/>
          </a:xfrm>
        </p:spPr>
        <p:txBody>
          <a:bodyPr/>
          <a:lstStyle>
            <a:lvl1pPr algn="l">
              <a:defRPr sz="4800" b="0">
                <a:solidFill>
                  <a:schemeClr val="bg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20990811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Blu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493875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Blue">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0" y="5885894"/>
            <a:ext cx="12192000" cy="972105"/>
          </a:xfrm>
          <a:prstGeom prst="rect">
            <a:avLst/>
          </a:prstGeom>
          <a:solidFill>
            <a:schemeClr val="bg1"/>
          </a:solidFill>
        </p:spPr>
        <p:txBody>
          <a:bodyPr wrap="square" rtlCol="0" anchor="b">
            <a:noAutofit/>
          </a:bodyPr>
          <a:lstStyle/>
          <a:p>
            <a:pPr algn="r"/>
            <a:r>
              <a:rPr lang="fr-FR" dirty="0" smtClean="0">
                <a:solidFill>
                  <a:srgbClr val="B9141A"/>
                </a:solidFill>
              </a:rPr>
              <a:t>#JSS2013</a:t>
            </a:r>
            <a:endParaRPr lang="fr-FR" dirty="0">
              <a:solidFill>
                <a:srgbClr val="B9141A"/>
              </a:solidFill>
            </a:endParaRPr>
          </a:p>
        </p:txBody>
      </p:sp>
    </p:spTree>
    <p:extLst>
      <p:ext uri="{BB962C8B-B14F-4D97-AF65-F5344CB8AC3E}">
        <p14:creationId xmlns:p14="http://schemas.microsoft.com/office/powerpoint/2010/main" val="2940462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Blue">
    <p:bg>
      <p:bgPr>
        <a:solidFill>
          <a:srgbClr val="B9141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411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Blue">
    <p:bg>
      <p:bgPr>
        <a:solidFill>
          <a:srgbClr val="B9141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35922"/>
          <a:stretch/>
        </p:blipFill>
        <p:spPr>
          <a:xfrm>
            <a:off x="7071357" y="3790765"/>
            <a:ext cx="5120643" cy="2734322"/>
          </a:xfrm>
          <a:prstGeom prst="rect">
            <a:avLst/>
          </a:prstGeom>
        </p:spPr>
      </p:pic>
      <p:sp>
        <p:nvSpPr>
          <p:cNvPr id="3" name="TextBox 2"/>
          <p:cNvSpPr txBox="1"/>
          <p:nvPr userDrawn="1"/>
        </p:nvSpPr>
        <p:spPr>
          <a:xfrm>
            <a:off x="257453" y="266328"/>
            <a:ext cx="7747442" cy="2154436"/>
          </a:xfrm>
          <a:prstGeom prst="rect">
            <a:avLst/>
          </a:prstGeom>
          <a:noFill/>
        </p:spPr>
        <p:txBody>
          <a:bodyPr wrap="none" rtlCol="0">
            <a:spAutoFit/>
          </a:bodyPr>
          <a:lstStyle/>
          <a:p>
            <a:r>
              <a:rPr lang="fr-FR" sz="5400" dirty="0" smtClean="0">
                <a:solidFill>
                  <a:schemeClr val="bg1"/>
                </a:solidFill>
                <a:latin typeface="+mn-lt"/>
              </a:rPr>
              <a:t>Les journées</a:t>
            </a:r>
          </a:p>
          <a:p>
            <a:r>
              <a:rPr lang="fr-FR" sz="8000" dirty="0" smtClean="0">
                <a:solidFill>
                  <a:schemeClr val="bg1"/>
                </a:solidFill>
                <a:latin typeface="+mn-lt"/>
              </a:rPr>
              <a:t>SQL</a:t>
            </a:r>
            <a:r>
              <a:rPr lang="fr-FR" sz="8000" baseline="0" dirty="0" smtClean="0">
                <a:solidFill>
                  <a:schemeClr val="bg1"/>
                </a:solidFill>
                <a:latin typeface="+mn-lt"/>
              </a:rPr>
              <a:t> Server 2013</a:t>
            </a:r>
            <a:r>
              <a:rPr lang="fr-FR" sz="3600" baseline="0" dirty="0" smtClean="0">
                <a:solidFill>
                  <a:schemeClr val="bg1"/>
                </a:solidFill>
                <a:latin typeface="+mn-lt"/>
              </a:rPr>
              <a:t> </a:t>
            </a:r>
            <a:endParaRPr lang="fr-FR" sz="8000" baseline="0" dirty="0" smtClean="0">
              <a:solidFill>
                <a:schemeClr val="bg1"/>
              </a:solidFill>
              <a:latin typeface="+mn-lt"/>
            </a:endParaRPr>
          </a:p>
        </p:txBody>
      </p:sp>
      <p:sp>
        <p:nvSpPr>
          <p:cNvPr id="5" name="TextBox 4"/>
          <p:cNvSpPr txBox="1"/>
          <p:nvPr userDrawn="1"/>
        </p:nvSpPr>
        <p:spPr>
          <a:xfrm>
            <a:off x="0" y="6525087"/>
            <a:ext cx="2863926" cy="307777"/>
          </a:xfrm>
          <a:prstGeom prst="rect">
            <a:avLst/>
          </a:prstGeom>
          <a:noFill/>
        </p:spPr>
        <p:txBody>
          <a:bodyPr wrap="none" rtlCol="0">
            <a:spAutoFit/>
          </a:bodyPr>
          <a:lstStyle/>
          <a:p>
            <a:r>
              <a:rPr lang="fr-FR" sz="1400" dirty="0" smtClean="0">
                <a:solidFill>
                  <a:schemeClr val="bg1"/>
                </a:solidFill>
              </a:rPr>
              <a:t>Un événement organisé</a:t>
            </a:r>
            <a:r>
              <a:rPr lang="fr-FR" sz="1400" baseline="0" dirty="0" smtClean="0">
                <a:solidFill>
                  <a:schemeClr val="bg1"/>
                </a:solidFill>
              </a:rPr>
              <a:t> par GUSS</a:t>
            </a:r>
            <a:endParaRPr lang="fr-FR" sz="1400" dirty="0">
              <a:solidFill>
                <a:schemeClr val="bg1"/>
              </a:solidFill>
            </a:endParaRPr>
          </a:p>
        </p:txBody>
      </p:sp>
    </p:spTree>
    <p:extLst>
      <p:ext uri="{BB962C8B-B14F-4D97-AF65-F5344CB8AC3E}">
        <p14:creationId xmlns:p14="http://schemas.microsoft.com/office/powerpoint/2010/main" val="15174494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Blue">
    <p:bg>
      <p:bgPr>
        <a:solidFill>
          <a:srgbClr val="B9141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35922"/>
          <a:stretch/>
        </p:blipFill>
        <p:spPr>
          <a:xfrm>
            <a:off x="7071357" y="3790765"/>
            <a:ext cx="5120643" cy="2734322"/>
          </a:xfrm>
          <a:prstGeom prst="rect">
            <a:avLst/>
          </a:prstGeom>
        </p:spPr>
      </p:pic>
      <p:sp>
        <p:nvSpPr>
          <p:cNvPr id="3" name="TextBox 2"/>
          <p:cNvSpPr txBox="1"/>
          <p:nvPr userDrawn="1"/>
        </p:nvSpPr>
        <p:spPr>
          <a:xfrm>
            <a:off x="257453" y="266328"/>
            <a:ext cx="3959610" cy="1077218"/>
          </a:xfrm>
          <a:prstGeom prst="rect">
            <a:avLst/>
          </a:prstGeom>
          <a:noFill/>
        </p:spPr>
        <p:txBody>
          <a:bodyPr wrap="none" rtlCol="0">
            <a:spAutoFit/>
          </a:bodyPr>
          <a:lstStyle/>
          <a:p>
            <a:r>
              <a:rPr lang="fr-FR" sz="2400" dirty="0" smtClean="0">
                <a:solidFill>
                  <a:schemeClr val="bg1"/>
                </a:solidFill>
                <a:latin typeface="+mn-lt"/>
              </a:rPr>
              <a:t>Les journées</a:t>
            </a:r>
          </a:p>
          <a:p>
            <a:r>
              <a:rPr lang="fr-FR" sz="4000" dirty="0" smtClean="0">
                <a:solidFill>
                  <a:schemeClr val="bg1"/>
                </a:solidFill>
                <a:latin typeface="+mn-lt"/>
              </a:rPr>
              <a:t>SQL</a:t>
            </a:r>
            <a:r>
              <a:rPr lang="fr-FR" sz="4000" baseline="0" dirty="0" smtClean="0">
                <a:solidFill>
                  <a:schemeClr val="bg1"/>
                </a:solidFill>
                <a:latin typeface="+mn-lt"/>
              </a:rPr>
              <a:t> Server 2013</a:t>
            </a:r>
            <a:r>
              <a:rPr lang="fr-FR" sz="1400" baseline="0" dirty="0" smtClean="0">
                <a:solidFill>
                  <a:schemeClr val="bg1"/>
                </a:solidFill>
                <a:latin typeface="+mn-lt"/>
              </a:rPr>
              <a:t> </a:t>
            </a:r>
            <a:endParaRPr lang="fr-FR" sz="4000" baseline="0" dirty="0" smtClean="0">
              <a:solidFill>
                <a:schemeClr val="bg1"/>
              </a:solidFill>
              <a:latin typeface="+mn-lt"/>
            </a:endParaRPr>
          </a:p>
        </p:txBody>
      </p:sp>
      <p:sp>
        <p:nvSpPr>
          <p:cNvPr id="5" name="TextBox 4"/>
          <p:cNvSpPr txBox="1"/>
          <p:nvPr userDrawn="1"/>
        </p:nvSpPr>
        <p:spPr>
          <a:xfrm>
            <a:off x="0" y="6525087"/>
            <a:ext cx="2863926" cy="307777"/>
          </a:xfrm>
          <a:prstGeom prst="rect">
            <a:avLst/>
          </a:prstGeom>
          <a:noFill/>
        </p:spPr>
        <p:txBody>
          <a:bodyPr wrap="none" rtlCol="0">
            <a:spAutoFit/>
          </a:bodyPr>
          <a:lstStyle/>
          <a:p>
            <a:r>
              <a:rPr lang="fr-FR" sz="1400" dirty="0" smtClean="0">
                <a:solidFill>
                  <a:schemeClr val="bg1"/>
                </a:solidFill>
              </a:rPr>
              <a:t>Un événement organisé</a:t>
            </a:r>
            <a:r>
              <a:rPr lang="fr-FR" sz="1400" baseline="0" dirty="0" smtClean="0">
                <a:solidFill>
                  <a:schemeClr val="bg1"/>
                </a:solidFill>
              </a:rPr>
              <a:t> par GUSS</a:t>
            </a:r>
            <a:endParaRPr lang="fr-FR" sz="1400" dirty="0">
              <a:solidFill>
                <a:schemeClr val="bg1"/>
              </a:solidFill>
            </a:endParaRPr>
          </a:p>
        </p:txBody>
      </p:sp>
    </p:spTree>
    <p:extLst>
      <p:ext uri="{BB962C8B-B14F-4D97-AF65-F5344CB8AC3E}">
        <p14:creationId xmlns:p14="http://schemas.microsoft.com/office/powerpoint/2010/main" val="23460551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Grosse partie">
    <p:spTree>
      <p:nvGrpSpPr>
        <p:cNvPr id="1" name=""/>
        <p:cNvGrpSpPr/>
        <p:nvPr/>
      </p:nvGrpSpPr>
      <p:grpSpPr>
        <a:xfrm>
          <a:off x="0" y="0"/>
          <a:ext cx="0" cy="0"/>
          <a:chOff x="0" y="0"/>
          <a:chExt cx="0" cy="0"/>
        </a:xfrm>
      </p:grpSpPr>
      <p:sp>
        <p:nvSpPr>
          <p:cNvPr id="3" name="Rectangle 15"/>
          <p:cNvSpPr>
            <a:spLocks noChangeArrowheads="1"/>
          </p:cNvSpPr>
          <p:nvPr userDrawn="1"/>
        </p:nvSpPr>
        <p:spPr bwMode="auto">
          <a:xfrm>
            <a:off x="381000" y="2095500"/>
            <a:ext cx="1905000" cy="1778000"/>
          </a:xfrm>
          <a:prstGeom prst="rect">
            <a:avLst/>
          </a:prstGeom>
          <a:solidFill>
            <a:srgbClr val="FF0000"/>
          </a:solidFill>
          <a:ln w="9525">
            <a:noFill/>
            <a:miter lim="800000"/>
            <a:headEnd/>
            <a:tailEnd/>
          </a:ln>
        </p:spPr>
        <p:txBody>
          <a:bodyPr wrap="none" anchor="ctr"/>
          <a:lstStyle/>
          <a:p>
            <a:endParaRPr lang="en-US" sz="2083"/>
          </a:p>
        </p:txBody>
      </p:sp>
      <p:sp>
        <p:nvSpPr>
          <p:cNvPr id="4" name="Rectangle 8"/>
          <p:cNvSpPr>
            <a:spLocks noChangeArrowheads="1"/>
          </p:cNvSpPr>
          <p:nvPr userDrawn="1"/>
        </p:nvSpPr>
        <p:spPr bwMode="auto">
          <a:xfrm>
            <a:off x="2413000" y="2099791"/>
            <a:ext cx="9398000" cy="1773709"/>
          </a:xfrm>
          <a:prstGeom prst="rect">
            <a:avLst/>
          </a:prstGeom>
          <a:solidFill>
            <a:srgbClr val="B9141A"/>
          </a:solidFill>
          <a:ln w="9525">
            <a:noFill/>
            <a:miter lim="800000"/>
            <a:headEnd/>
            <a:tailEnd/>
          </a:ln>
        </p:spPr>
        <p:txBody>
          <a:bodyPr lIns="217694" tIns="54424" rIns="217694" bIns="54424" anchor="ctr"/>
          <a:lstStyle/>
          <a:p>
            <a:pPr defTabSz="1088717"/>
            <a:endParaRPr lang="en-US" sz="3333" kern="1200" dirty="0">
              <a:solidFill>
                <a:schemeClr val="bg1"/>
              </a:solidFill>
              <a:latin typeface="Segoe UI" pitchFamily="34" charset="0"/>
              <a:ea typeface="+mn-ea"/>
              <a:cs typeface="Arial" pitchFamily="34" charset="0"/>
            </a:endParaRPr>
          </a:p>
        </p:txBody>
      </p:sp>
      <p:sp>
        <p:nvSpPr>
          <p:cNvPr id="16" name="Text Placeholder 15"/>
          <p:cNvSpPr>
            <a:spLocks noGrp="1"/>
          </p:cNvSpPr>
          <p:nvPr>
            <p:ph type="body" sz="quarter" idx="10"/>
          </p:nvPr>
        </p:nvSpPr>
        <p:spPr>
          <a:xfrm>
            <a:off x="2476500" y="2159000"/>
            <a:ext cx="9207500" cy="1714500"/>
          </a:xfrm>
        </p:spPr>
        <p:txBody>
          <a:bodyPr/>
          <a:lstStyle>
            <a:lvl1pPr marL="0" indent="0">
              <a:buNone/>
              <a:defRPr sz="4500">
                <a:solidFill>
                  <a:schemeClr val="bg1"/>
                </a:solidFill>
              </a:defRPr>
            </a:lvl1pPr>
            <a:lvl2pPr marL="272510" indent="0">
              <a:buNone/>
              <a:defRPr/>
            </a:lvl2pPr>
            <a:lvl3pPr marL="816207" indent="0">
              <a:buNone/>
              <a:defRPr/>
            </a:lvl3pPr>
            <a:lvl4pPr marL="1361227" indent="0">
              <a:buNone/>
              <a:defRPr/>
            </a:lvl4pPr>
            <a:lvl5pPr marL="1768668" indent="0">
              <a:buNone/>
              <a:defRPr/>
            </a:lvl5pPr>
          </a:lstStyle>
          <a:p>
            <a:pPr lvl="0"/>
            <a:r>
              <a:rPr lang="en-US" dirty="0" smtClean="0"/>
              <a:t>Click to edit Master text style</a:t>
            </a:r>
          </a:p>
        </p:txBody>
      </p:sp>
    </p:spTree>
    <p:extLst>
      <p:ext uri="{BB962C8B-B14F-4D97-AF65-F5344CB8AC3E}">
        <p14:creationId xmlns:p14="http://schemas.microsoft.com/office/powerpoint/2010/main" val="4677401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7"/>
          <p:cNvSpPr>
            <a:spLocks noChangeAspect="1" noChangeArrowheads="1"/>
          </p:cNvSpPr>
          <p:nvPr userDrawn="1"/>
        </p:nvSpPr>
        <p:spPr bwMode="auto">
          <a:xfrm>
            <a:off x="0" y="1651000"/>
            <a:ext cx="12192000" cy="4760074"/>
          </a:xfrm>
          <a:prstGeom prst="rect">
            <a:avLst/>
          </a:prstGeom>
          <a:solidFill>
            <a:srgbClr val="F4F4F4"/>
          </a:solidFill>
          <a:ln w="9525">
            <a:noFill/>
            <a:miter lim="800000"/>
            <a:headEnd/>
            <a:tailEnd/>
          </a:ln>
        </p:spPr>
        <p:txBody>
          <a:bodyPr wrap="none" anchor="ctr"/>
          <a:lstStyle/>
          <a:p>
            <a:pPr fontAlgn="base">
              <a:spcBef>
                <a:spcPct val="0"/>
              </a:spcBef>
              <a:spcAft>
                <a:spcPct val="0"/>
              </a:spcAft>
            </a:pPr>
            <a:endParaRPr lang="en-US" sz="2083">
              <a:solidFill>
                <a:srgbClr val="000000"/>
              </a:solidFill>
            </a:endParaRPr>
          </a:p>
        </p:txBody>
      </p:sp>
      <p:sp>
        <p:nvSpPr>
          <p:cNvPr id="7" name="Rectangle 8"/>
          <p:cNvSpPr>
            <a:spLocks noChangeArrowheads="1"/>
          </p:cNvSpPr>
          <p:nvPr userDrawn="1"/>
        </p:nvSpPr>
        <p:spPr bwMode="auto">
          <a:xfrm>
            <a:off x="1377157" y="444500"/>
            <a:ext cx="10465593" cy="889000"/>
          </a:xfrm>
          <a:prstGeom prst="rect">
            <a:avLst/>
          </a:prstGeom>
          <a:solidFill>
            <a:srgbClr val="107289"/>
          </a:solidFill>
          <a:ln w="9525">
            <a:noFill/>
            <a:miter lim="800000"/>
            <a:headEnd/>
            <a:tailEnd/>
          </a:ln>
        </p:spPr>
        <p:txBody>
          <a:bodyPr lIns="217694" tIns="54424" rIns="217694" bIns="54424" anchor="ctr"/>
          <a:lstStyle/>
          <a:p>
            <a:pPr defTabSz="1088717" fontAlgn="base">
              <a:spcBef>
                <a:spcPct val="0"/>
              </a:spcBef>
              <a:spcAft>
                <a:spcPct val="0"/>
              </a:spcAft>
            </a:pPr>
            <a:endParaRPr lang="en-US" sz="3333" dirty="0">
              <a:solidFill>
                <a:srgbClr val="FFFFFF"/>
              </a:solidFill>
            </a:endParaRPr>
          </a:p>
        </p:txBody>
      </p:sp>
      <p:sp>
        <p:nvSpPr>
          <p:cNvPr id="8" name="Rectangle 15"/>
          <p:cNvSpPr>
            <a:spLocks noChangeArrowheads="1"/>
          </p:cNvSpPr>
          <p:nvPr userDrawn="1"/>
        </p:nvSpPr>
        <p:spPr bwMode="auto">
          <a:xfrm>
            <a:off x="381000" y="444500"/>
            <a:ext cx="889000" cy="889000"/>
          </a:xfrm>
          <a:prstGeom prst="rect">
            <a:avLst/>
          </a:prstGeom>
          <a:solidFill>
            <a:srgbClr val="11A7D8"/>
          </a:solidFill>
          <a:ln w="9525">
            <a:noFill/>
            <a:miter lim="800000"/>
            <a:headEnd/>
            <a:tailEnd/>
          </a:ln>
        </p:spPr>
        <p:txBody>
          <a:bodyPr wrap="none" anchor="ctr"/>
          <a:lstStyle/>
          <a:p>
            <a:pPr fontAlgn="base">
              <a:spcBef>
                <a:spcPct val="0"/>
              </a:spcBef>
              <a:spcAft>
                <a:spcPct val="0"/>
              </a:spcAft>
            </a:pPr>
            <a:endParaRPr lang="en-US" sz="2083">
              <a:solidFill>
                <a:srgbClr val="000000"/>
              </a:solidFill>
            </a:endParaRPr>
          </a:p>
        </p:txBody>
      </p:sp>
      <p:sp>
        <p:nvSpPr>
          <p:cNvPr id="2" name="Title 1"/>
          <p:cNvSpPr>
            <a:spLocks noGrp="1"/>
          </p:cNvSpPr>
          <p:nvPr>
            <p:ph type="title"/>
          </p:nvPr>
        </p:nvSpPr>
        <p:spPr>
          <a:xfrm>
            <a:off x="1397000" y="476250"/>
            <a:ext cx="10350500" cy="793750"/>
          </a:xfrm>
        </p:spPr>
        <p:txBody>
          <a:bodyPr/>
          <a:lstStyle>
            <a:lvl1pPr algn="l" defTabSz="1088717" rtl="0" fontAlgn="base">
              <a:spcBef>
                <a:spcPct val="0"/>
              </a:spcBef>
              <a:spcAft>
                <a:spcPct val="0"/>
              </a:spcAft>
              <a:defRPr lang="fr-FR" sz="3000" kern="1200" dirty="0">
                <a:solidFill>
                  <a:schemeClr val="bg1"/>
                </a:solidFill>
                <a:latin typeface="Segoe UI" pitchFamily="34" charset="0"/>
                <a:ea typeface="+mn-ea"/>
                <a:cs typeface="Arial" pitchFamily="34" charset="0"/>
              </a:defRPr>
            </a:lvl1pPr>
          </a:lstStyle>
          <a:p>
            <a:r>
              <a:rPr lang="en-US" dirty="0" smtClean="0"/>
              <a:t>Click to edit Master title style</a:t>
            </a:r>
            <a:endParaRPr lang="fr-FR" dirty="0"/>
          </a:p>
        </p:txBody>
      </p:sp>
    </p:spTree>
    <p:extLst>
      <p:ext uri="{BB962C8B-B14F-4D97-AF65-F5344CB8AC3E}">
        <p14:creationId xmlns:p14="http://schemas.microsoft.com/office/powerpoint/2010/main" val="28112336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1377157" y="444500"/>
            <a:ext cx="10465593" cy="889000"/>
          </a:xfrm>
          <a:prstGeom prst="rect">
            <a:avLst/>
          </a:prstGeom>
          <a:solidFill>
            <a:srgbClr val="107289"/>
          </a:solidFill>
          <a:ln w="9525">
            <a:noFill/>
            <a:miter lim="800000"/>
            <a:headEnd/>
            <a:tailEnd/>
          </a:ln>
        </p:spPr>
        <p:txBody>
          <a:bodyPr lIns="217694" tIns="54424" rIns="217694" bIns="54424" anchor="ctr"/>
          <a:lstStyle/>
          <a:p>
            <a:pPr defTabSz="1088717" fontAlgn="base">
              <a:spcBef>
                <a:spcPct val="0"/>
              </a:spcBef>
              <a:spcAft>
                <a:spcPct val="0"/>
              </a:spcAft>
            </a:pPr>
            <a:endParaRPr lang="en-US" sz="3333" dirty="0">
              <a:solidFill>
                <a:srgbClr val="FFFFFF"/>
              </a:solidFill>
            </a:endParaRPr>
          </a:p>
        </p:txBody>
      </p:sp>
      <p:sp>
        <p:nvSpPr>
          <p:cNvPr id="8" name="Rectangle 15"/>
          <p:cNvSpPr>
            <a:spLocks noChangeArrowheads="1"/>
          </p:cNvSpPr>
          <p:nvPr userDrawn="1"/>
        </p:nvSpPr>
        <p:spPr bwMode="auto">
          <a:xfrm>
            <a:off x="381000" y="444500"/>
            <a:ext cx="889000" cy="889000"/>
          </a:xfrm>
          <a:prstGeom prst="rect">
            <a:avLst/>
          </a:prstGeom>
          <a:solidFill>
            <a:srgbClr val="11A7D8"/>
          </a:solidFill>
          <a:ln w="9525">
            <a:noFill/>
            <a:miter lim="800000"/>
            <a:headEnd/>
            <a:tailEnd/>
          </a:ln>
        </p:spPr>
        <p:txBody>
          <a:bodyPr wrap="none" anchor="ctr"/>
          <a:lstStyle/>
          <a:p>
            <a:pPr fontAlgn="base">
              <a:spcBef>
                <a:spcPct val="0"/>
              </a:spcBef>
              <a:spcAft>
                <a:spcPct val="0"/>
              </a:spcAft>
            </a:pPr>
            <a:endParaRPr lang="en-US" sz="2083">
              <a:solidFill>
                <a:srgbClr val="000000"/>
              </a:solidFill>
            </a:endParaRPr>
          </a:p>
        </p:txBody>
      </p:sp>
      <p:sp>
        <p:nvSpPr>
          <p:cNvPr id="2" name="Title 1"/>
          <p:cNvSpPr>
            <a:spLocks noGrp="1"/>
          </p:cNvSpPr>
          <p:nvPr>
            <p:ph type="title"/>
          </p:nvPr>
        </p:nvSpPr>
        <p:spPr>
          <a:xfrm>
            <a:off x="1397000" y="476250"/>
            <a:ext cx="10350500" cy="793750"/>
          </a:xfrm>
        </p:spPr>
        <p:txBody>
          <a:bodyPr/>
          <a:lstStyle>
            <a:lvl1pPr algn="l" defTabSz="1088717" rtl="0" fontAlgn="base">
              <a:spcBef>
                <a:spcPct val="0"/>
              </a:spcBef>
              <a:spcAft>
                <a:spcPct val="0"/>
              </a:spcAft>
              <a:defRPr lang="fr-FR" sz="3000" kern="1200" dirty="0">
                <a:solidFill>
                  <a:schemeClr val="bg1"/>
                </a:solidFill>
                <a:latin typeface="Segoe UI" pitchFamily="34" charset="0"/>
                <a:ea typeface="+mn-ea"/>
                <a:cs typeface="Arial" pitchFamily="34" charset="0"/>
              </a:defRPr>
            </a:lvl1pPr>
          </a:lstStyle>
          <a:p>
            <a:r>
              <a:rPr lang="en-US" dirty="0" smtClean="0"/>
              <a:t>Click to edit Master title style</a:t>
            </a:r>
            <a:endParaRPr lang="fr-FR" dirty="0"/>
          </a:p>
        </p:txBody>
      </p:sp>
    </p:spTree>
    <p:extLst>
      <p:ext uri="{BB962C8B-B14F-4D97-AF65-F5344CB8AC3E}">
        <p14:creationId xmlns:p14="http://schemas.microsoft.com/office/powerpoint/2010/main" val="1938423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7"/>
          <p:cNvSpPr>
            <a:spLocks noChangeArrowheads="1"/>
          </p:cNvSpPr>
          <p:nvPr userDrawn="1"/>
        </p:nvSpPr>
        <p:spPr bwMode="auto">
          <a:xfrm>
            <a:off x="0" y="1651000"/>
            <a:ext cx="12192000" cy="4635500"/>
          </a:xfrm>
          <a:prstGeom prst="rect">
            <a:avLst/>
          </a:prstGeom>
          <a:solidFill>
            <a:srgbClr val="F4F4F4"/>
          </a:solidFill>
          <a:ln w="9525">
            <a:noFill/>
            <a:miter lim="800000"/>
            <a:headEnd/>
            <a:tailEnd/>
          </a:ln>
        </p:spPr>
        <p:txBody>
          <a:bodyPr wrap="none" anchor="ctr"/>
          <a:lstStyle/>
          <a:p>
            <a:pPr fontAlgn="base">
              <a:spcBef>
                <a:spcPct val="0"/>
              </a:spcBef>
              <a:spcAft>
                <a:spcPct val="0"/>
              </a:spcAft>
            </a:pPr>
            <a:endParaRPr lang="en-US" sz="2083">
              <a:solidFill>
                <a:srgbClr val="000000"/>
              </a:solidFill>
            </a:endParaRPr>
          </a:p>
        </p:txBody>
      </p:sp>
      <p:sp>
        <p:nvSpPr>
          <p:cNvPr id="7" name="Rectangle 8"/>
          <p:cNvSpPr>
            <a:spLocks noChangeArrowheads="1"/>
          </p:cNvSpPr>
          <p:nvPr userDrawn="1"/>
        </p:nvSpPr>
        <p:spPr bwMode="auto">
          <a:xfrm>
            <a:off x="1377157" y="444500"/>
            <a:ext cx="10465593" cy="889000"/>
          </a:xfrm>
          <a:prstGeom prst="rect">
            <a:avLst/>
          </a:prstGeom>
          <a:solidFill>
            <a:srgbClr val="107289"/>
          </a:solidFill>
          <a:ln w="9525">
            <a:noFill/>
            <a:miter lim="800000"/>
            <a:headEnd/>
            <a:tailEnd/>
          </a:ln>
        </p:spPr>
        <p:txBody>
          <a:bodyPr lIns="217694" tIns="54424" rIns="217694" bIns="54424" anchor="ctr"/>
          <a:lstStyle/>
          <a:p>
            <a:pPr defTabSz="1088717" fontAlgn="base">
              <a:spcBef>
                <a:spcPct val="0"/>
              </a:spcBef>
              <a:spcAft>
                <a:spcPct val="0"/>
              </a:spcAft>
            </a:pPr>
            <a:endParaRPr lang="en-US" sz="3333" dirty="0">
              <a:solidFill>
                <a:srgbClr val="FFFFFF"/>
              </a:solidFill>
            </a:endParaRPr>
          </a:p>
        </p:txBody>
      </p:sp>
      <p:sp>
        <p:nvSpPr>
          <p:cNvPr id="8" name="Rectangle 15"/>
          <p:cNvSpPr>
            <a:spLocks noChangeArrowheads="1"/>
          </p:cNvSpPr>
          <p:nvPr userDrawn="1"/>
        </p:nvSpPr>
        <p:spPr bwMode="auto">
          <a:xfrm>
            <a:off x="381000" y="444500"/>
            <a:ext cx="889000" cy="889000"/>
          </a:xfrm>
          <a:prstGeom prst="rect">
            <a:avLst/>
          </a:prstGeom>
          <a:solidFill>
            <a:srgbClr val="11A7D8"/>
          </a:solidFill>
          <a:ln w="9525">
            <a:noFill/>
            <a:miter lim="800000"/>
            <a:headEnd/>
            <a:tailEnd/>
          </a:ln>
        </p:spPr>
        <p:txBody>
          <a:bodyPr wrap="none" anchor="ctr"/>
          <a:lstStyle/>
          <a:p>
            <a:pPr fontAlgn="base">
              <a:spcBef>
                <a:spcPct val="0"/>
              </a:spcBef>
              <a:spcAft>
                <a:spcPct val="0"/>
              </a:spcAft>
            </a:pPr>
            <a:endParaRPr lang="en-US" sz="2083">
              <a:solidFill>
                <a:srgbClr val="000000"/>
              </a:solidFill>
            </a:endParaRPr>
          </a:p>
        </p:txBody>
      </p:sp>
      <p:sp>
        <p:nvSpPr>
          <p:cNvPr id="2" name="Title 1"/>
          <p:cNvSpPr>
            <a:spLocks noGrp="1"/>
          </p:cNvSpPr>
          <p:nvPr>
            <p:ph type="title"/>
          </p:nvPr>
        </p:nvSpPr>
        <p:spPr>
          <a:xfrm>
            <a:off x="1397000" y="476250"/>
            <a:ext cx="10350500" cy="793750"/>
          </a:xfrm>
        </p:spPr>
        <p:txBody>
          <a:bodyPr/>
          <a:lstStyle>
            <a:lvl1pPr algn="l" defTabSz="1088717" rtl="0" fontAlgn="base">
              <a:spcBef>
                <a:spcPct val="0"/>
              </a:spcBef>
              <a:spcAft>
                <a:spcPct val="0"/>
              </a:spcAft>
              <a:defRPr lang="fr-FR" sz="3000" kern="1200" dirty="0">
                <a:solidFill>
                  <a:schemeClr val="bg1"/>
                </a:solidFill>
                <a:latin typeface="Segoe UI" pitchFamily="34" charset="0"/>
                <a:ea typeface="+mn-ea"/>
                <a:cs typeface="Arial" pitchFamily="34" charset="0"/>
              </a:defRPr>
            </a:lvl1pPr>
          </a:lstStyle>
          <a:p>
            <a:r>
              <a:rPr lang="en-US" dirty="0" smtClean="0"/>
              <a:t>Click to edit Master title style</a:t>
            </a:r>
            <a:endParaRPr lang="fr-FR" dirty="0"/>
          </a:p>
        </p:txBody>
      </p:sp>
      <p:sp>
        <p:nvSpPr>
          <p:cNvPr id="9" name="Content Placeholder 2"/>
          <p:cNvSpPr>
            <a:spLocks noGrp="1"/>
          </p:cNvSpPr>
          <p:nvPr>
            <p:ph idx="1"/>
          </p:nvPr>
        </p:nvSpPr>
        <p:spPr>
          <a:xfrm>
            <a:off x="518583" y="1651000"/>
            <a:ext cx="10974917" cy="45270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36094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9261375" cy="1362075"/>
          </a:xfrm>
        </p:spPr>
        <p:txBody>
          <a:bodyPr anchor="t"/>
          <a:lstStyle>
            <a:lvl1pPr algn="l">
              <a:defRPr sz="4800" b="0" cap="all">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Text Placeholder 2"/>
          <p:cNvSpPr>
            <a:spLocks noGrp="1"/>
          </p:cNvSpPr>
          <p:nvPr>
            <p:ph type="body" idx="1"/>
          </p:nvPr>
        </p:nvSpPr>
        <p:spPr>
          <a:xfrm>
            <a:off x="963085" y="2906713"/>
            <a:ext cx="9261375" cy="1500187"/>
          </a:xfrm>
        </p:spPr>
        <p:txBody>
          <a:bodyPr anchor="b"/>
          <a:lstStyle>
            <a:lvl1pPr marL="0" indent="0">
              <a:buNone/>
              <a:defRPr sz="2667">
                <a:solidFill>
                  <a:schemeClr val="tx1">
                    <a:lumMod val="75000"/>
                    <a:lumOff val="25000"/>
                  </a:schemeClr>
                </a:solidFill>
                <a:latin typeface="+mn-lt"/>
                <a:cs typeface="Segoe UI Light" panose="020B0502040204020203"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6" name="TextBox 5"/>
          <p:cNvSpPr txBox="1"/>
          <p:nvPr userDrawn="1"/>
        </p:nvSpPr>
        <p:spPr>
          <a:xfrm>
            <a:off x="-240704" y="-987491"/>
            <a:ext cx="10002738" cy="4903778"/>
          </a:xfrm>
          <a:prstGeom prst="rect">
            <a:avLst/>
          </a:prstGeom>
          <a:noFill/>
        </p:spPr>
        <p:txBody>
          <a:bodyPr wrap="none" lIns="0" tIns="0" rIns="0" bIns="0" rtlCol="0">
            <a:spAutoFit/>
          </a:bodyPr>
          <a:lstStyle/>
          <a:p>
            <a:pPr eaLnBrk="0" fontAlgn="base" hangingPunct="0">
              <a:spcBef>
                <a:spcPct val="0"/>
              </a:spcBef>
              <a:spcAft>
                <a:spcPct val="0"/>
              </a:spcAft>
            </a:pPr>
            <a:r>
              <a:rPr lang="en-US" sz="31866" dirty="0">
                <a:solidFill>
                  <a:srgbClr val="B9141A"/>
                </a:solidFill>
                <a:latin typeface="Segoe UI Light"/>
                <a:cs typeface="Arial" panose="020B0604020202020204" pitchFamily="34" charset="0"/>
              </a:rPr>
              <a:t>demo</a:t>
            </a:r>
            <a:endParaRPr lang="en-US" sz="45866" dirty="0">
              <a:solidFill>
                <a:srgbClr val="B9141A"/>
              </a:solidFill>
              <a:latin typeface="Segoe UI Light"/>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2440859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émo">
    <p:spTree>
      <p:nvGrpSpPr>
        <p:cNvPr id="1" name=""/>
        <p:cNvGrpSpPr/>
        <p:nvPr/>
      </p:nvGrpSpPr>
      <p:grpSpPr>
        <a:xfrm>
          <a:off x="0" y="0"/>
          <a:ext cx="0" cy="0"/>
          <a:chOff x="0" y="0"/>
          <a:chExt cx="0" cy="0"/>
        </a:xfrm>
      </p:grpSpPr>
      <p:sp>
        <p:nvSpPr>
          <p:cNvPr id="3" name="Rectangle 15"/>
          <p:cNvSpPr>
            <a:spLocks noChangeArrowheads="1"/>
          </p:cNvSpPr>
          <p:nvPr userDrawn="1"/>
        </p:nvSpPr>
        <p:spPr bwMode="auto">
          <a:xfrm>
            <a:off x="381000" y="2095500"/>
            <a:ext cx="1905000" cy="1778000"/>
          </a:xfrm>
          <a:prstGeom prst="rect">
            <a:avLst/>
          </a:prstGeom>
          <a:solidFill>
            <a:srgbClr val="002060"/>
          </a:solidFill>
          <a:ln w="9525">
            <a:noFill/>
            <a:miter lim="800000"/>
            <a:headEnd/>
            <a:tailEnd/>
          </a:ln>
        </p:spPr>
        <p:txBody>
          <a:bodyPr wrap="none" anchor="ctr"/>
          <a:lstStyle/>
          <a:p>
            <a:pPr fontAlgn="base">
              <a:spcBef>
                <a:spcPct val="0"/>
              </a:spcBef>
              <a:spcAft>
                <a:spcPct val="0"/>
              </a:spcAft>
            </a:pPr>
            <a:endParaRPr lang="en-US" sz="2083">
              <a:solidFill>
                <a:srgbClr val="000000"/>
              </a:solidFill>
            </a:endParaRPr>
          </a:p>
        </p:txBody>
      </p:sp>
      <p:sp>
        <p:nvSpPr>
          <p:cNvPr id="4" name="Rectangle 8"/>
          <p:cNvSpPr>
            <a:spLocks noChangeArrowheads="1"/>
          </p:cNvSpPr>
          <p:nvPr userDrawn="1"/>
        </p:nvSpPr>
        <p:spPr bwMode="auto">
          <a:xfrm>
            <a:off x="2413000" y="2099791"/>
            <a:ext cx="9398000" cy="1773709"/>
          </a:xfrm>
          <a:prstGeom prst="rect">
            <a:avLst/>
          </a:prstGeom>
          <a:solidFill>
            <a:srgbClr val="7030A0"/>
          </a:solidFill>
          <a:ln w="9525">
            <a:noFill/>
            <a:miter lim="800000"/>
            <a:headEnd/>
            <a:tailEnd/>
          </a:ln>
        </p:spPr>
        <p:txBody>
          <a:bodyPr lIns="217694" tIns="54424" rIns="217694" bIns="54424" anchor="ctr"/>
          <a:lstStyle/>
          <a:p>
            <a:pPr defTabSz="1088717" fontAlgn="base">
              <a:spcBef>
                <a:spcPct val="0"/>
              </a:spcBef>
              <a:spcAft>
                <a:spcPct val="0"/>
              </a:spcAft>
            </a:pPr>
            <a:endParaRPr lang="en-US" sz="3333" dirty="0">
              <a:solidFill>
                <a:srgbClr val="FFFFFF"/>
              </a:solidFill>
            </a:endParaRPr>
          </a:p>
        </p:txBody>
      </p:sp>
      <p:sp>
        <p:nvSpPr>
          <p:cNvPr id="16" name="Text Placeholder 15"/>
          <p:cNvSpPr>
            <a:spLocks noGrp="1"/>
          </p:cNvSpPr>
          <p:nvPr>
            <p:ph type="body" sz="quarter" idx="10"/>
          </p:nvPr>
        </p:nvSpPr>
        <p:spPr>
          <a:xfrm>
            <a:off x="2476500" y="2159000"/>
            <a:ext cx="9207500" cy="1714500"/>
          </a:xfrm>
        </p:spPr>
        <p:txBody>
          <a:bodyPr/>
          <a:lstStyle>
            <a:lvl1pPr marL="0" indent="0">
              <a:buNone/>
              <a:defRPr sz="4500">
                <a:solidFill>
                  <a:schemeClr val="bg1"/>
                </a:solidFill>
              </a:defRPr>
            </a:lvl1pPr>
            <a:lvl2pPr marL="272510" indent="0">
              <a:buNone/>
              <a:defRPr/>
            </a:lvl2pPr>
            <a:lvl3pPr marL="816207" indent="0">
              <a:buNone/>
              <a:defRPr/>
            </a:lvl3pPr>
            <a:lvl4pPr marL="1361227" indent="0">
              <a:buNone/>
              <a:defRPr/>
            </a:lvl4pPr>
            <a:lvl5pPr marL="1768668" indent="0">
              <a:buNone/>
              <a:defRPr/>
            </a:lvl5pPr>
          </a:lstStyle>
          <a:p>
            <a:pPr lvl="0"/>
            <a:r>
              <a:rPr lang="en-US" dirty="0" smtClean="0"/>
              <a:t>Click to edit Master text style</a:t>
            </a:r>
          </a:p>
        </p:txBody>
      </p:sp>
      <p:sp>
        <p:nvSpPr>
          <p:cNvPr id="2" name="TextBox 1"/>
          <p:cNvSpPr txBox="1"/>
          <p:nvPr userDrawn="1"/>
        </p:nvSpPr>
        <p:spPr>
          <a:xfrm>
            <a:off x="508000" y="2174631"/>
            <a:ext cx="1651000" cy="707886"/>
          </a:xfrm>
          <a:prstGeom prst="rect">
            <a:avLst/>
          </a:prstGeom>
          <a:noFill/>
        </p:spPr>
        <p:txBody>
          <a:bodyPr wrap="square" rtlCol="0">
            <a:spAutoFit/>
          </a:bodyPr>
          <a:lstStyle/>
          <a:p>
            <a:pPr fontAlgn="base">
              <a:spcBef>
                <a:spcPct val="0"/>
              </a:spcBef>
              <a:spcAft>
                <a:spcPct val="0"/>
              </a:spcAft>
            </a:pPr>
            <a:r>
              <a:rPr lang="fr-FR" sz="4000" dirty="0">
                <a:solidFill>
                  <a:srgbClr val="FFFFFF"/>
                </a:solidFill>
              </a:rPr>
              <a:t>Démo</a:t>
            </a:r>
          </a:p>
        </p:txBody>
      </p:sp>
    </p:spTree>
    <p:extLst>
      <p:ext uri="{BB962C8B-B14F-4D97-AF65-F5344CB8AC3E}">
        <p14:creationId xmlns:p14="http://schemas.microsoft.com/office/powerpoint/2010/main" val="40085539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ue">
    <p:bg>
      <p:bgRef idx="1001">
        <a:schemeClr val="bg1"/>
      </p:bgRef>
    </p:bg>
    <p:spTree>
      <p:nvGrpSpPr>
        <p:cNvPr id="1" name=""/>
        <p:cNvGrpSpPr/>
        <p:nvPr/>
      </p:nvGrpSpPr>
      <p:grpSpPr>
        <a:xfrm>
          <a:off x="0" y="0"/>
          <a:ext cx="0" cy="0"/>
          <a:chOff x="0" y="0"/>
          <a:chExt cx="0" cy="0"/>
        </a:xfrm>
      </p:grpSpPr>
      <p:sp>
        <p:nvSpPr>
          <p:cNvPr id="14" name="Content Placeholder 2"/>
          <p:cNvSpPr>
            <a:spLocks noGrp="1"/>
          </p:cNvSpPr>
          <p:nvPr>
            <p:ph idx="13"/>
          </p:nvPr>
        </p:nvSpPr>
        <p:spPr>
          <a:xfrm>
            <a:off x="609600" y="1124745"/>
            <a:ext cx="11176000" cy="5204089"/>
          </a:xfrm>
        </p:spPr>
        <p:txBody>
          <a:bodyPr>
            <a:normAutofit/>
          </a:bodyPr>
          <a:lstStyle>
            <a:lvl1pPr>
              <a:defRPr>
                <a:solidFill>
                  <a:schemeClr val="tx1">
                    <a:lumMod val="75000"/>
                    <a:lumOff val="25000"/>
                  </a:schemeClr>
                </a:solidFill>
                <a:latin typeface="+mn-lt"/>
                <a:cs typeface="Segoe UI Light" panose="020B0502040204020203" pitchFamily="34" charset="0"/>
              </a:defRPr>
            </a:lvl1pPr>
            <a:lvl2pPr>
              <a:defRPr sz="3200">
                <a:solidFill>
                  <a:schemeClr val="tx1">
                    <a:lumMod val="75000"/>
                    <a:lumOff val="25000"/>
                  </a:schemeClr>
                </a:solidFill>
                <a:latin typeface="+mn-lt"/>
                <a:cs typeface="Segoe UI" panose="020B0502040204020203" pitchFamily="34" charset="0"/>
              </a:defRPr>
            </a:lvl2pPr>
            <a:lvl3pPr>
              <a:defRPr>
                <a:solidFill>
                  <a:schemeClr val="tx1">
                    <a:lumMod val="75000"/>
                    <a:lumOff val="25000"/>
                  </a:schemeClr>
                </a:solidFill>
                <a:latin typeface="+mn-lt"/>
                <a:cs typeface="Segoe UI" panose="020B0502040204020203" pitchFamily="34" charset="0"/>
              </a:defRPr>
            </a:lvl3pPr>
            <a:lvl4pPr>
              <a:defRPr>
                <a:solidFill>
                  <a:schemeClr val="tx1">
                    <a:lumMod val="75000"/>
                    <a:lumOff val="25000"/>
                  </a:schemeClr>
                </a:solidFill>
                <a:latin typeface="+mn-lt"/>
                <a:cs typeface="Segoe UI" panose="020B0502040204020203" pitchFamily="34" charset="0"/>
              </a:defRPr>
            </a:lvl4pPr>
            <a:lvl5pPr>
              <a:defRPr>
                <a:solidFill>
                  <a:schemeClr val="tx1">
                    <a:lumMod val="75000"/>
                    <a:lumOff val="25000"/>
                  </a:schemeClr>
                </a:solidFill>
                <a:latin typeface="+mn-lt"/>
                <a:cs typeface="Segoe UI" panose="020B0502040204020203" pitchFamily="34" charset="0"/>
              </a:defRPr>
            </a:lvl5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15" name="Title 1"/>
          <p:cNvSpPr>
            <a:spLocks noGrp="1"/>
          </p:cNvSpPr>
          <p:nvPr>
            <p:ph type="title"/>
          </p:nvPr>
        </p:nvSpPr>
        <p:spPr>
          <a:xfrm>
            <a:off x="609600" y="275167"/>
            <a:ext cx="11151029" cy="657556"/>
          </a:xfrm>
        </p:spPr>
        <p:txBody>
          <a:bodyPr/>
          <a:lstStyle>
            <a:lvl1pPr algn="l">
              <a:defRPr sz="4800" b="0">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3856671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rgbClr val="B9141A"/>
        </a:solidFill>
        <a:effectLst/>
      </p:bgPr>
    </p:bg>
    <p:spTree>
      <p:nvGrpSpPr>
        <p:cNvPr id="1" name=""/>
        <p:cNvGrpSpPr/>
        <p:nvPr/>
      </p:nvGrpSpPr>
      <p:grpSpPr>
        <a:xfrm>
          <a:off x="0" y="0"/>
          <a:ext cx="0" cy="0"/>
          <a:chOff x="0" y="0"/>
          <a:chExt cx="0" cy="0"/>
        </a:xfrm>
      </p:grpSpPr>
      <p:sp>
        <p:nvSpPr>
          <p:cNvPr id="14" name="Content Placeholder 2"/>
          <p:cNvSpPr>
            <a:spLocks noGrp="1"/>
          </p:cNvSpPr>
          <p:nvPr>
            <p:ph idx="13"/>
          </p:nvPr>
        </p:nvSpPr>
        <p:spPr>
          <a:xfrm>
            <a:off x="609600" y="1124745"/>
            <a:ext cx="11176000" cy="5204089"/>
          </a:xfrm>
        </p:spPr>
        <p:txBody>
          <a:bodyPr>
            <a:normAutofit/>
          </a:bodyPr>
          <a:lstStyle>
            <a:lvl1pPr>
              <a:defRPr>
                <a:solidFill>
                  <a:schemeClr val="bg1"/>
                </a:solidFill>
                <a:latin typeface="+mn-lt"/>
                <a:cs typeface="Segoe UI Light" panose="020B0502040204020203" pitchFamily="34" charset="0"/>
              </a:defRPr>
            </a:lvl1pPr>
            <a:lvl2pPr>
              <a:defRPr sz="3200">
                <a:solidFill>
                  <a:schemeClr val="bg1"/>
                </a:solidFill>
                <a:latin typeface="+mn-lt"/>
                <a:cs typeface="Segoe UI" panose="020B0502040204020203" pitchFamily="34" charset="0"/>
              </a:defRPr>
            </a:lvl2pPr>
            <a:lvl3pPr>
              <a:defRPr>
                <a:solidFill>
                  <a:schemeClr val="bg1"/>
                </a:solidFill>
                <a:latin typeface="+mn-lt"/>
                <a:cs typeface="Segoe UI" panose="020B0502040204020203" pitchFamily="34" charset="0"/>
              </a:defRPr>
            </a:lvl3pPr>
            <a:lvl4pPr>
              <a:defRPr>
                <a:solidFill>
                  <a:schemeClr val="bg1"/>
                </a:solidFill>
                <a:latin typeface="+mn-lt"/>
                <a:cs typeface="Segoe UI" panose="020B0502040204020203" pitchFamily="34" charset="0"/>
              </a:defRPr>
            </a:lvl4pPr>
            <a:lvl5pPr>
              <a:defRPr>
                <a:solidFill>
                  <a:schemeClr val="bg1"/>
                </a:solidFill>
                <a:latin typeface="+mn-lt"/>
                <a:cs typeface="Segoe UI" panose="020B0502040204020203" pitchFamily="34" charset="0"/>
              </a:defRPr>
            </a:lvl5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15" name="Title 1"/>
          <p:cNvSpPr>
            <a:spLocks noGrp="1"/>
          </p:cNvSpPr>
          <p:nvPr>
            <p:ph type="title"/>
          </p:nvPr>
        </p:nvSpPr>
        <p:spPr>
          <a:xfrm>
            <a:off x="609600" y="275167"/>
            <a:ext cx="11151029" cy="657556"/>
          </a:xfrm>
        </p:spPr>
        <p:txBody>
          <a:bodyPr/>
          <a:lstStyle>
            <a:lvl1pPr algn="l">
              <a:defRPr sz="4800" b="0">
                <a:solidFill>
                  <a:schemeClr val="bg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2121448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aph">
    <p:bg>
      <p:bgRef idx="1001">
        <a:schemeClr val="bg1"/>
      </p:bgRef>
    </p:bg>
    <p:spTree>
      <p:nvGrpSpPr>
        <p:cNvPr id="1" name=""/>
        <p:cNvGrpSpPr/>
        <p:nvPr/>
      </p:nvGrpSpPr>
      <p:grpSpPr>
        <a:xfrm>
          <a:off x="0" y="0"/>
          <a:ext cx="0" cy="0"/>
          <a:chOff x="0" y="0"/>
          <a:chExt cx="0" cy="0"/>
        </a:xfrm>
      </p:grpSpPr>
      <p:sp>
        <p:nvSpPr>
          <p:cNvPr id="14" name="Content Placeholder 2"/>
          <p:cNvSpPr>
            <a:spLocks noGrp="1"/>
          </p:cNvSpPr>
          <p:nvPr>
            <p:ph idx="13"/>
          </p:nvPr>
        </p:nvSpPr>
        <p:spPr>
          <a:xfrm>
            <a:off x="9840416" y="1124745"/>
            <a:ext cx="1945184" cy="4992555"/>
          </a:xfrm>
        </p:spPr>
        <p:txBody>
          <a:bodyPr>
            <a:normAutofit/>
          </a:bodyPr>
          <a:lstStyle>
            <a:lvl1pPr>
              <a:defRPr sz="2400">
                <a:solidFill>
                  <a:schemeClr val="tx1">
                    <a:lumMod val="75000"/>
                    <a:lumOff val="25000"/>
                  </a:schemeClr>
                </a:solidFill>
                <a:latin typeface="+mn-lt"/>
                <a:cs typeface="Segoe UI Light" panose="020B0502040204020203" pitchFamily="34" charset="0"/>
              </a:defRPr>
            </a:lvl1pPr>
            <a:lvl2pPr>
              <a:defRPr>
                <a:solidFill>
                  <a:srgbClr val="4F81BD"/>
                </a:solidFill>
                <a:latin typeface="Segoe UI Light" panose="020B0502040204020203" pitchFamily="34" charset="0"/>
                <a:cs typeface="Segoe UI Light" panose="020B0502040204020203" pitchFamily="34" charset="0"/>
              </a:defRPr>
            </a:lvl2pPr>
            <a:lvl3pPr>
              <a:defRPr>
                <a:solidFill>
                  <a:srgbClr val="4F81BD"/>
                </a:solidFill>
                <a:latin typeface="Segoe UI Light" panose="020B0502040204020203" pitchFamily="34" charset="0"/>
                <a:cs typeface="Segoe UI Light" panose="020B0502040204020203" pitchFamily="34" charset="0"/>
              </a:defRPr>
            </a:lvl3pPr>
            <a:lvl4pPr>
              <a:defRPr>
                <a:solidFill>
                  <a:srgbClr val="4F81BD"/>
                </a:solidFill>
                <a:latin typeface="Segoe UI Light" panose="020B0502040204020203" pitchFamily="34" charset="0"/>
                <a:cs typeface="Segoe UI Light" panose="020B0502040204020203" pitchFamily="34" charset="0"/>
              </a:defRPr>
            </a:lvl4pPr>
            <a:lvl5pPr>
              <a:defRPr>
                <a:solidFill>
                  <a:srgbClr val="4F81BD"/>
                </a:solidFill>
                <a:latin typeface="Segoe UI Light" panose="020B0502040204020203" pitchFamily="34" charset="0"/>
                <a:cs typeface="Segoe UI Light" panose="020B0502040204020203" pitchFamily="34" charset="0"/>
              </a:defRPr>
            </a:lvl5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15" name="Title 1"/>
          <p:cNvSpPr>
            <a:spLocks noGrp="1"/>
          </p:cNvSpPr>
          <p:nvPr>
            <p:ph type="title"/>
          </p:nvPr>
        </p:nvSpPr>
        <p:spPr>
          <a:xfrm>
            <a:off x="609600" y="275167"/>
            <a:ext cx="11151029" cy="657556"/>
          </a:xfrm>
        </p:spPr>
        <p:txBody>
          <a:bodyPr/>
          <a:lstStyle>
            <a:lvl1pPr algn="l">
              <a:defRPr sz="4800" b="0">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6" name="Content Placeholder 2"/>
          <p:cNvSpPr>
            <a:spLocks noGrp="1"/>
          </p:cNvSpPr>
          <p:nvPr>
            <p:ph idx="14"/>
          </p:nvPr>
        </p:nvSpPr>
        <p:spPr>
          <a:xfrm>
            <a:off x="609600" y="1124745"/>
            <a:ext cx="8955269" cy="4992555"/>
          </a:xfrm>
        </p:spPr>
        <p:txBody>
          <a:bodyPr>
            <a:normAutofit/>
          </a:bodyPr>
          <a:lstStyle>
            <a:lvl1pPr>
              <a:defRPr sz="3200">
                <a:solidFill>
                  <a:schemeClr val="tx1">
                    <a:lumMod val="75000"/>
                    <a:lumOff val="25000"/>
                  </a:schemeClr>
                </a:solidFill>
                <a:latin typeface="+mn-lt"/>
                <a:cs typeface="Segoe UI Light" panose="020B0502040204020203" pitchFamily="34" charset="0"/>
              </a:defRPr>
            </a:lvl1pPr>
            <a:lvl2pPr>
              <a:defRPr>
                <a:solidFill>
                  <a:srgbClr val="4F81BD"/>
                </a:solidFill>
                <a:latin typeface="Segoe UI Light" panose="020B0502040204020203" pitchFamily="34" charset="0"/>
                <a:cs typeface="Segoe UI Light" panose="020B0502040204020203" pitchFamily="34" charset="0"/>
              </a:defRPr>
            </a:lvl2pPr>
            <a:lvl3pPr>
              <a:defRPr>
                <a:solidFill>
                  <a:srgbClr val="4F81BD"/>
                </a:solidFill>
                <a:latin typeface="Segoe UI Light" panose="020B0502040204020203" pitchFamily="34" charset="0"/>
                <a:cs typeface="Segoe UI Light" panose="020B0502040204020203" pitchFamily="34" charset="0"/>
              </a:defRPr>
            </a:lvl3pPr>
            <a:lvl4pPr>
              <a:defRPr>
                <a:solidFill>
                  <a:srgbClr val="4F81BD"/>
                </a:solidFill>
                <a:latin typeface="Segoe UI Light" panose="020B0502040204020203" pitchFamily="34" charset="0"/>
                <a:cs typeface="Segoe UI Light" panose="020B0502040204020203" pitchFamily="34" charset="0"/>
              </a:defRPr>
            </a:lvl4pPr>
            <a:lvl5pPr>
              <a:defRPr>
                <a:solidFill>
                  <a:srgbClr val="4F81BD"/>
                </a:solidFill>
                <a:latin typeface="Segoe UI Light" panose="020B0502040204020203" pitchFamily="34" charset="0"/>
                <a:cs typeface="Segoe UI Light" panose="020B0502040204020203" pitchFamily="34" charset="0"/>
              </a:defRPr>
            </a:lvl5pPr>
          </a:lstStyle>
          <a:p>
            <a:pPr lvl="0"/>
            <a:endParaRPr lang="fr-FR" noProof="0" dirty="0" smtClean="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3620172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Blue">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00151"/>
            <a:ext cx="5384800" cy="4917147"/>
          </a:xfrm>
        </p:spPr>
        <p:txBody>
          <a:bodyPr>
            <a:normAutofit/>
          </a:bodyPr>
          <a:lstStyle>
            <a:lvl1pPr>
              <a:defRPr sz="2667">
                <a:solidFill>
                  <a:schemeClr val="tx1">
                    <a:lumMod val="75000"/>
                    <a:lumOff val="25000"/>
                  </a:schemeClr>
                </a:solidFill>
                <a:latin typeface="+mn-lt"/>
                <a:cs typeface="Segoe UI Light" panose="020B0502040204020203" pitchFamily="34" charset="0"/>
              </a:defRPr>
            </a:lvl1pPr>
            <a:lvl2pPr>
              <a:defRPr sz="2667">
                <a:solidFill>
                  <a:schemeClr val="tx1">
                    <a:lumMod val="75000"/>
                    <a:lumOff val="25000"/>
                  </a:schemeClr>
                </a:solidFill>
                <a:latin typeface="+mn-lt"/>
                <a:cs typeface="Segoe UI Light" panose="020B0502040204020203" pitchFamily="34" charset="0"/>
              </a:defRPr>
            </a:lvl2pPr>
            <a:lvl3pPr>
              <a:defRPr sz="2400">
                <a:solidFill>
                  <a:schemeClr val="tx1">
                    <a:lumMod val="75000"/>
                    <a:lumOff val="25000"/>
                  </a:schemeClr>
                </a:solidFill>
                <a:latin typeface="+mn-lt"/>
                <a:cs typeface="Segoe UI Light" panose="020B0502040204020203" pitchFamily="34" charset="0"/>
              </a:defRPr>
            </a:lvl3pPr>
            <a:lvl4pPr>
              <a:defRPr sz="2400">
                <a:solidFill>
                  <a:schemeClr val="tx1">
                    <a:lumMod val="75000"/>
                    <a:lumOff val="25000"/>
                  </a:schemeClr>
                </a:solidFill>
                <a:latin typeface="+mn-lt"/>
                <a:cs typeface="Segoe UI Light" panose="020B0502040204020203" pitchFamily="34" charset="0"/>
              </a:defRPr>
            </a:lvl4pPr>
            <a:lvl5pPr>
              <a:defRPr sz="2133">
                <a:solidFill>
                  <a:schemeClr val="tx1">
                    <a:lumMod val="75000"/>
                    <a:lumOff val="25000"/>
                  </a:schemeClr>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4" name="Content Placeholder 3"/>
          <p:cNvSpPr>
            <a:spLocks noGrp="1"/>
          </p:cNvSpPr>
          <p:nvPr>
            <p:ph sz="half" idx="2"/>
          </p:nvPr>
        </p:nvSpPr>
        <p:spPr>
          <a:xfrm>
            <a:off x="6197600" y="1200150"/>
            <a:ext cx="5384800" cy="4917148"/>
          </a:xfrm>
        </p:spPr>
        <p:txBody>
          <a:bodyPr>
            <a:normAutofit/>
          </a:bodyPr>
          <a:lstStyle>
            <a:lvl1pPr>
              <a:defRPr sz="2667">
                <a:solidFill>
                  <a:schemeClr val="tx1">
                    <a:lumMod val="75000"/>
                    <a:lumOff val="25000"/>
                  </a:schemeClr>
                </a:solidFill>
                <a:latin typeface="+mn-lt"/>
                <a:cs typeface="Segoe UI Light" panose="020B0502040204020203" pitchFamily="34" charset="0"/>
              </a:defRPr>
            </a:lvl1pPr>
            <a:lvl2pPr>
              <a:defRPr sz="2667">
                <a:solidFill>
                  <a:schemeClr val="tx1">
                    <a:lumMod val="75000"/>
                    <a:lumOff val="25000"/>
                  </a:schemeClr>
                </a:solidFill>
                <a:latin typeface="+mn-lt"/>
                <a:cs typeface="Segoe UI Light" panose="020B0502040204020203" pitchFamily="34" charset="0"/>
              </a:defRPr>
            </a:lvl2pPr>
            <a:lvl3pPr>
              <a:defRPr sz="2400">
                <a:solidFill>
                  <a:schemeClr val="tx1">
                    <a:lumMod val="75000"/>
                    <a:lumOff val="25000"/>
                  </a:schemeClr>
                </a:solidFill>
                <a:latin typeface="+mn-lt"/>
                <a:cs typeface="Segoe UI Light" panose="020B0502040204020203" pitchFamily="34" charset="0"/>
              </a:defRPr>
            </a:lvl3pPr>
            <a:lvl4pPr>
              <a:defRPr sz="2400">
                <a:solidFill>
                  <a:schemeClr val="tx1">
                    <a:lumMod val="75000"/>
                    <a:lumOff val="25000"/>
                  </a:schemeClr>
                </a:solidFill>
                <a:latin typeface="+mn-lt"/>
                <a:cs typeface="Segoe UI Light" panose="020B0502040204020203" pitchFamily="34" charset="0"/>
              </a:defRPr>
            </a:lvl4pPr>
            <a:lvl5pPr>
              <a:defRPr sz="2133">
                <a:solidFill>
                  <a:schemeClr val="tx1">
                    <a:lumMod val="75000"/>
                    <a:lumOff val="25000"/>
                  </a:schemeClr>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8" name="Title 1"/>
          <p:cNvSpPr>
            <a:spLocks noGrp="1"/>
          </p:cNvSpPr>
          <p:nvPr>
            <p:ph type="title"/>
          </p:nvPr>
        </p:nvSpPr>
        <p:spPr>
          <a:xfrm>
            <a:off x="609600" y="275167"/>
            <a:ext cx="10959008" cy="657556"/>
          </a:xfrm>
        </p:spPr>
        <p:txBody>
          <a:bodyPr/>
          <a:lstStyle>
            <a:lvl1pPr algn="l">
              <a:defRPr sz="4800" b="0">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23916232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Blue">
    <p:bg>
      <p:bgPr>
        <a:solidFill>
          <a:srgbClr val="B9141A"/>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00151"/>
            <a:ext cx="5384800" cy="4917147"/>
          </a:xfrm>
        </p:spPr>
        <p:txBody>
          <a:bodyPr>
            <a:normAutofit/>
          </a:bodyPr>
          <a:lstStyle>
            <a:lvl1pPr>
              <a:defRPr sz="2667">
                <a:solidFill>
                  <a:schemeClr val="bg1"/>
                </a:solidFill>
                <a:latin typeface="+mn-lt"/>
                <a:cs typeface="Segoe UI Light" panose="020B0502040204020203" pitchFamily="34" charset="0"/>
              </a:defRPr>
            </a:lvl1pPr>
            <a:lvl2pPr>
              <a:defRPr sz="2667">
                <a:solidFill>
                  <a:schemeClr val="bg1"/>
                </a:solidFill>
                <a:latin typeface="+mn-lt"/>
                <a:cs typeface="Segoe UI Light" panose="020B0502040204020203" pitchFamily="34" charset="0"/>
              </a:defRPr>
            </a:lvl2pPr>
            <a:lvl3pPr>
              <a:defRPr sz="2400">
                <a:solidFill>
                  <a:schemeClr val="bg1"/>
                </a:solidFill>
                <a:latin typeface="+mn-lt"/>
                <a:cs typeface="Segoe UI Light" panose="020B0502040204020203" pitchFamily="34" charset="0"/>
              </a:defRPr>
            </a:lvl3pPr>
            <a:lvl4pPr>
              <a:defRPr sz="2400">
                <a:solidFill>
                  <a:schemeClr val="bg1"/>
                </a:solidFill>
                <a:latin typeface="+mn-lt"/>
                <a:cs typeface="Segoe UI Light" panose="020B0502040204020203" pitchFamily="34" charset="0"/>
              </a:defRPr>
            </a:lvl4pPr>
            <a:lvl5pPr>
              <a:defRPr sz="2133">
                <a:solidFill>
                  <a:schemeClr val="bg1"/>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4" name="Content Placeholder 3"/>
          <p:cNvSpPr>
            <a:spLocks noGrp="1"/>
          </p:cNvSpPr>
          <p:nvPr>
            <p:ph sz="half" idx="2"/>
          </p:nvPr>
        </p:nvSpPr>
        <p:spPr>
          <a:xfrm>
            <a:off x="6197600" y="1200150"/>
            <a:ext cx="5384800" cy="4917148"/>
          </a:xfrm>
        </p:spPr>
        <p:txBody>
          <a:bodyPr>
            <a:normAutofit/>
          </a:bodyPr>
          <a:lstStyle>
            <a:lvl1pPr>
              <a:defRPr sz="2667">
                <a:solidFill>
                  <a:schemeClr val="bg1"/>
                </a:solidFill>
                <a:latin typeface="+mn-lt"/>
                <a:cs typeface="Segoe UI Light" panose="020B0502040204020203" pitchFamily="34" charset="0"/>
              </a:defRPr>
            </a:lvl1pPr>
            <a:lvl2pPr>
              <a:defRPr sz="2667">
                <a:solidFill>
                  <a:schemeClr val="bg1"/>
                </a:solidFill>
                <a:latin typeface="+mn-lt"/>
                <a:cs typeface="Segoe UI Light" panose="020B0502040204020203" pitchFamily="34" charset="0"/>
              </a:defRPr>
            </a:lvl2pPr>
            <a:lvl3pPr>
              <a:defRPr sz="2400">
                <a:solidFill>
                  <a:schemeClr val="bg1"/>
                </a:solidFill>
                <a:latin typeface="+mn-lt"/>
                <a:cs typeface="Segoe UI Light" panose="020B0502040204020203" pitchFamily="34" charset="0"/>
              </a:defRPr>
            </a:lvl3pPr>
            <a:lvl4pPr>
              <a:defRPr sz="2400">
                <a:solidFill>
                  <a:schemeClr val="bg1"/>
                </a:solidFill>
                <a:latin typeface="+mn-lt"/>
                <a:cs typeface="Segoe UI Light" panose="020B0502040204020203" pitchFamily="34" charset="0"/>
              </a:defRPr>
            </a:lvl4pPr>
            <a:lvl5pPr>
              <a:defRPr sz="2133">
                <a:solidFill>
                  <a:schemeClr val="bg1"/>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8" name="Title 1"/>
          <p:cNvSpPr>
            <a:spLocks noGrp="1"/>
          </p:cNvSpPr>
          <p:nvPr>
            <p:ph type="title"/>
          </p:nvPr>
        </p:nvSpPr>
        <p:spPr>
          <a:xfrm>
            <a:off x="609600" y="275167"/>
            <a:ext cx="10959008" cy="657556"/>
          </a:xfrm>
        </p:spPr>
        <p:txBody>
          <a:bodyPr/>
          <a:lstStyle>
            <a:lvl1pPr algn="l">
              <a:defRPr sz="4800" b="0">
                <a:solidFill>
                  <a:schemeClr val="bg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26272851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BLue">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24744"/>
            <a:ext cx="5386917" cy="639761"/>
          </a:xfrm>
        </p:spPr>
        <p:txBody>
          <a:bodyPr anchor="b"/>
          <a:lstStyle>
            <a:lvl1pPr marL="0" indent="0">
              <a:buNone/>
              <a:defRPr sz="2667" b="0">
                <a:solidFill>
                  <a:schemeClr val="tx1">
                    <a:lumMod val="75000"/>
                    <a:lumOff val="25000"/>
                  </a:schemeClr>
                </a:solidFill>
                <a:latin typeface="+mn-lt"/>
                <a:cs typeface="Segoe UI Light" panose="020B0502040204020203"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4" name="Content Placeholder 3"/>
          <p:cNvSpPr>
            <a:spLocks noGrp="1"/>
          </p:cNvSpPr>
          <p:nvPr>
            <p:ph sz="half" idx="2"/>
          </p:nvPr>
        </p:nvSpPr>
        <p:spPr>
          <a:xfrm>
            <a:off x="609600" y="1764505"/>
            <a:ext cx="5386917" cy="4352793"/>
          </a:xfrm>
        </p:spPr>
        <p:txBody>
          <a:bodyPr>
            <a:normAutofit/>
          </a:bodyPr>
          <a:lstStyle>
            <a:lvl1pPr>
              <a:defRPr sz="2667">
                <a:solidFill>
                  <a:schemeClr val="tx1">
                    <a:lumMod val="75000"/>
                    <a:lumOff val="25000"/>
                  </a:schemeClr>
                </a:solidFill>
                <a:latin typeface="+mn-lt"/>
                <a:cs typeface="Segoe UI Light" panose="020B0502040204020203" pitchFamily="34" charset="0"/>
              </a:defRPr>
            </a:lvl1pPr>
            <a:lvl2pPr>
              <a:defRPr sz="2667">
                <a:solidFill>
                  <a:schemeClr val="tx1">
                    <a:lumMod val="75000"/>
                    <a:lumOff val="25000"/>
                  </a:schemeClr>
                </a:solidFill>
                <a:latin typeface="+mn-lt"/>
                <a:cs typeface="Segoe UI Light" panose="020B0502040204020203" pitchFamily="34" charset="0"/>
              </a:defRPr>
            </a:lvl2pPr>
            <a:lvl3pPr>
              <a:defRPr sz="2400">
                <a:solidFill>
                  <a:schemeClr val="tx1">
                    <a:lumMod val="75000"/>
                    <a:lumOff val="25000"/>
                  </a:schemeClr>
                </a:solidFill>
                <a:latin typeface="+mn-lt"/>
                <a:cs typeface="Segoe UI Light" panose="020B0502040204020203" pitchFamily="34" charset="0"/>
              </a:defRPr>
            </a:lvl3pPr>
            <a:lvl4pPr>
              <a:defRPr sz="2400">
                <a:solidFill>
                  <a:schemeClr val="tx1">
                    <a:lumMod val="75000"/>
                    <a:lumOff val="25000"/>
                  </a:schemeClr>
                </a:solidFill>
                <a:latin typeface="+mn-lt"/>
                <a:cs typeface="Segoe UI Light" panose="020B0502040204020203" pitchFamily="34" charset="0"/>
              </a:defRPr>
            </a:lvl4pPr>
            <a:lvl5pPr>
              <a:defRPr sz="2133">
                <a:solidFill>
                  <a:schemeClr val="tx1">
                    <a:lumMod val="75000"/>
                    <a:lumOff val="25000"/>
                  </a:schemeClr>
                </a:solidFill>
                <a:latin typeface="+mn-lt"/>
                <a:cs typeface="Segoe UI Light" panose="020B0502040204020203" pitchFamily="34" charset="0"/>
              </a:defRPr>
            </a:lvl5pPr>
            <a:lvl6pPr>
              <a:defRPr sz="2133"/>
            </a:lvl6pPr>
            <a:lvl7pPr>
              <a:defRPr sz="2133"/>
            </a:lvl7pPr>
            <a:lvl8pPr>
              <a:defRPr sz="2133"/>
            </a:lvl8pPr>
            <a:lvl9pPr>
              <a:defRPr sz="2133"/>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5" name="Text Placeholder 4"/>
          <p:cNvSpPr>
            <a:spLocks noGrp="1"/>
          </p:cNvSpPr>
          <p:nvPr>
            <p:ph type="body" sz="quarter" idx="3"/>
          </p:nvPr>
        </p:nvSpPr>
        <p:spPr>
          <a:xfrm>
            <a:off x="6193369" y="1124744"/>
            <a:ext cx="5389033" cy="639761"/>
          </a:xfrm>
        </p:spPr>
        <p:txBody>
          <a:bodyPr anchor="b"/>
          <a:lstStyle>
            <a:lvl1pPr marL="0" indent="0">
              <a:buNone/>
              <a:defRPr sz="2667" b="0">
                <a:solidFill>
                  <a:schemeClr val="tx1">
                    <a:lumMod val="75000"/>
                    <a:lumOff val="25000"/>
                  </a:schemeClr>
                </a:solidFill>
                <a:latin typeface="+mn-lt"/>
                <a:cs typeface="Segoe UI Light" panose="020B0502040204020203"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6" name="Content Placeholder 5"/>
          <p:cNvSpPr>
            <a:spLocks noGrp="1"/>
          </p:cNvSpPr>
          <p:nvPr>
            <p:ph sz="quarter" idx="4"/>
          </p:nvPr>
        </p:nvSpPr>
        <p:spPr>
          <a:xfrm>
            <a:off x="6193369" y="1764505"/>
            <a:ext cx="5389033" cy="4352793"/>
          </a:xfrm>
        </p:spPr>
        <p:txBody>
          <a:bodyPr>
            <a:normAutofit/>
          </a:bodyPr>
          <a:lstStyle>
            <a:lvl1pPr>
              <a:defRPr sz="2667">
                <a:solidFill>
                  <a:schemeClr val="tx1">
                    <a:lumMod val="75000"/>
                    <a:lumOff val="25000"/>
                  </a:schemeClr>
                </a:solidFill>
                <a:latin typeface="+mn-lt"/>
                <a:cs typeface="Segoe UI Light" panose="020B0502040204020203" pitchFamily="34" charset="0"/>
              </a:defRPr>
            </a:lvl1pPr>
            <a:lvl2pPr>
              <a:defRPr sz="2667">
                <a:solidFill>
                  <a:schemeClr val="tx1">
                    <a:lumMod val="75000"/>
                    <a:lumOff val="25000"/>
                  </a:schemeClr>
                </a:solidFill>
                <a:latin typeface="+mn-lt"/>
                <a:cs typeface="Segoe UI Light" panose="020B0502040204020203" pitchFamily="34" charset="0"/>
              </a:defRPr>
            </a:lvl2pPr>
            <a:lvl3pPr>
              <a:defRPr sz="2400">
                <a:solidFill>
                  <a:schemeClr val="tx1">
                    <a:lumMod val="75000"/>
                    <a:lumOff val="25000"/>
                  </a:schemeClr>
                </a:solidFill>
                <a:latin typeface="+mn-lt"/>
                <a:cs typeface="Segoe UI Light" panose="020B0502040204020203" pitchFamily="34" charset="0"/>
              </a:defRPr>
            </a:lvl3pPr>
            <a:lvl4pPr>
              <a:defRPr sz="2400">
                <a:solidFill>
                  <a:schemeClr val="tx1">
                    <a:lumMod val="75000"/>
                    <a:lumOff val="25000"/>
                  </a:schemeClr>
                </a:solidFill>
                <a:latin typeface="+mn-lt"/>
                <a:cs typeface="Segoe UI Light" panose="020B0502040204020203" pitchFamily="34" charset="0"/>
              </a:defRPr>
            </a:lvl4pPr>
            <a:lvl5pPr>
              <a:defRPr sz="2400">
                <a:solidFill>
                  <a:schemeClr val="tx1">
                    <a:lumMod val="75000"/>
                    <a:lumOff val="25000"/>
                  </a:schemeClr>
                </a:solidFill>
                <a:latin typeface="+mn-lt"/>
                <a:cs typeface="Segoe UI Light" panose="020B0502040204020203" pitchFamily="34" charset="0"/>
              </a:defRPr>
            </a:lvl5pPr>
            <a:lvl6pPr>
              <a:defRPr sz="2133"/>
            </a:lvl6pPr>
            <a:lvl7pPr>
              <a:defRPr sz="2133"/>
            </a:lvl7pPr>
            <a:lvl8pPr>
              <a:defRPr sz="2133"/>
            </a:lvl8pPr>
            <a:lvl9pPr>
              <a:defRPr sz="2133"/>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10" name="Title 1"/>
          <p:cNvSpPr>
            <a:spLocks noGrp="1"/>
          </p:cNvSpPr>
          <p:nvPr>
            <p:ph type="title"/>
          </p:nvPr>
        </p:nvSpPr>
        <p:spPr>
          <a:xfrm>
            <a:off x="609600" y="275167"/>
            <a:ext cx="10959008" cy="657556"/>
          </a:xfrm>
        </p:spPr>
        <p:txBody>
          <a:bodyPr/>
          <a:lstStyle>
            <a:lvl1pPr algn="l">
              <a:defRPr sz="4800" b="0">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37433063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609600" y="275167"/>
            <a:ext cx="11247040" cy="657556"/>
          </a:xfrm>
        </p:spPr>
        <p:txBody>
          <a:bodyPr/>
          <a:lstStyle>
            <a:lvl1pPr algn="l">
              <a:defRPr sz="4800" b="0">
                <a:solidFill>
                  <a:schemeClr val="tx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495484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85987"/>
            <a:ext cx="10972800" cy="84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p>
        </p:txBody>
      </p:sp>
      <p:sp>
        <p:nvSpPr>
          <p:cNvPr id="1027" name="Text Placeholder 2"/>
          <p:cNvSpPr>
            <a:spLocks noGrp="1"/>
          </p:cNvSpPr>
          <p:nvPr>
            <p:ph type="body" idx="1"/>
          </p:nvPr>
        </p:nvSpPr>
        <p:spPr bwMode="auto">
          <a:xfrm>
            <a:off x="609600" y="1232452"/>
            <a:ext cx="10972800" cy="500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smtClean="0"/>
          </a:p>
        </p:txBody>
      </p:sp>
      <p:sp>
        <p:nvSpPr>
          <p:cNvPr id="7" name="Rectangle 6"/>
          <p:cNvSpPr/>
          <p:nvPr userDrawn="1"/>
        </p:nvSpPr>
        <p:spPr>
          <a:xfrm>
            <a:off x="0" y="6405331"/>
            <a:ext cx="12192000" cy="452669"/>
          </a:xfrm>
          <a:prstGeom prst="rect">
            <a:avLst/>
          </a:prstGeom>
          <a:solidFill>
            <a:srgbClr val="B9141A"/>
          </a:solidFill>
          <a:ln>
            <a:noFill/>
          </a:ln>
          <a:extLst/>
        </p:spPr>
        <p:txBody>
          <a:bodyPr vert="horz" wrap="square" lIns="121920" tIns="60960" rIns="121920" bIns="60960" numCol="1" anchor="t" anchorCtr="0" compatLnSpc="1">
            <a:prstTxWarp prst="textNoShape">
              <a:avLst/>
            </a:prstTxWarp>
          </a:bodyPr>
          <a:lstStyle/>
          <a:p>
            <a:pPr algn="r" eaLnBrk="0" fontAlgn="base" hangingPunct="0">
              <a:spcBef>
                <a:spcPct val="20000"/>
              </a:spcBef>
              <a:spcAft>
                <a:spcPct val="0"/>
              </a:spcAft>
            </a:pPr>
            <a:r>
              <a:rPr lang="fr-FR" sz="1867" dirty="0" smtClean="0">
                <a:solidFill>
                  <a:schemeClr val="bg1"/>
                </a:solidFill>
                <a:latin typeface="+mn-lt"/>
                <a:cs typeface="Segoe UI Light" panose="020B0502040204020203" pitchFamily="34" charset="0"/>
              </a:rPr>
              <a:t>#JSS2013</a:t>
            </a:r>
            <a:endParaRPr lang="fr-FR" sz="1867" dirty="0">
              <a:solidFill>
                <a:schemeClr val="bg1"/>
              </a:solidFill>
              <a:latin typeface="+mn-lt"/>
              <a:cs typeface="Segoe UI Light" panose="020B0502040204020203" pitchFamily="34" charset="0"/>
            </a:endParaRPr>
          </a:p>
        </p:txBody>
      </p:sp>
      <p:pic>
        <p:nvPicPr>
          <p:cNvPr id="5" name="Picture 4"/>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0104251" y="5752909"/>
            <a:ext cx="2087749" cy="652422"/>
          </a:xfrm>
          <a:prstGeom prst="rect">
            <a:avLst/>
          </a:prstGeom>
        </p:spPr>
      </p:pic>
    </p:spTree>
    <p:extLst>
      <p:ext uri="{BB962C8B-B14F-4D97-AF65-F5344CB8AC3E}">
        <p14:creationId xmlns:p14="http://schemas.microsoft.com/office/powerpoint/2010/main" val="1915846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2" r:id="rId13"/>
    <p:sldLayoutId id="2147483673" r:id="rId14"/>
    <p:sldLayoutId id="2147483674" r:id="rId15"/>
    <p:sldLayoutId id="2147483676" r:id="rId16"/>
    <p:sldLayoutId id="2147483678" r:id="rId17"/>
    <p:sldLayoutId id="2147483679" r:id="rId18"/>
    <p:sldLayoutId id="2147483680" r:id="rId19"/>
    <p:sldLayoutId id="2147483681" r:id="rId20"/>
  </p:sldLayoutIdLst>
  <p:timing>
    <p:tnLst>
      <p:par>
        <p:cTn id="1" dur="indefinite" restart="never" nodeType="tmRoot"/>
      </p:par>
    </p:tnLst>
  </p:timing>
  <p:txStyles>
    <p:titleStyle>
      <a:lvl1pPr algn="l" rtl="0" eaLnBrk="0" fontAlgn="base" hangingPunct="0">
        <a:spcBef>
          <a:spcPct val="0"/>
        </a:spcBef>
        <a:spcAft>
          <a:spcPct val="0"/>
        </a:spcAft>
        <a:defRPr lang="en-US" sz="4800" b="0" kern="1200" cap="none" spc="-133" baseline="0" dirty="0" smtClean="0">
          <a:ln w="3175">
            <a:noFill/>
          </a:ln>
          <a:solidFill>
            <a:schemeClr val="tx1">
              <a:lumMod val="75000"/>
              <a:lumOff val="25000"/>
            </a:schemeClr>
          </a:solidFill>
          <a:effectLst/>
          <a:latin typeface="+mj-lt"/>
          <a:ea typeface="+mn-ea"/>
          <a:cs typeface="Arial" charset="0"/>
        </a:defRPr>
      </a:lvl1pPr>
      <a:lvl2pPr algn="ctr" rtl="0" eaLnBrk="0" fontAlgn="base" hangingPunct="0">
        <a:spcBef>
          <a:spcPct val="0"/>
        </a:spcBef>
        <a:spcAft>
          <a:spcPct val="0"/>
        </a:spcAft>
        <a:defRPr sz="5867">
          <a:solidFill>
            <a:schemeClr val="tx1"/>
          </a:solidFill>
          <a:latin typeface="Calibri" panose="020F0502020204030204" pitchFamily="34" charset="0"/>
        </a:defRPr>
      </a:lvl2pPr>
      <a:lvl3pPr algn="ctr" rtl="0" eaLnBrk="0" fontAlgn="base" hangingPunct="0">
        <a:spcBef>
          <a:spcPct val="0"/>
        </a:spcBef>
        <a:spcAft>
          <a:spcPct val="0"/>
        </a:spcAft>
        <a:defRPr sz="5867">
          <a:solidFill>
            <a:schemeClr val="tx1"/>
          </a:solidFill>
          <a:latin typeface="Calibri" panose="020F0502020204030204" pitchFamily="34" charset="0"/>
        </a:defRPr>
      </a:lvl3pPr>
      <a:lvl4pPr algn="ctr" rtl="0" eaLnBrk="0" fontAlgn="base" hangingPunct="0">
        <a:spcBef>
          <a:spcPct val="0"/>
        </a:spcBef>
        <a:spcAft>
          <a:spcPct val="0"/>
        </a:spcAft>
        <a:defRPr sz="5867">
          <a:solidFill>
            <a:schemeClr val="tx1"/>
          </a:solidFill>
          <a:latin typeface="Calibri" panose="020F0502020204030204" pitchFamily="34" charset="0"/>
        </a:defRPr>
      </a:lvl4pPr>
      <a:lvl5pPr algn="ctr" rtl="0" eaLnBrk="0" fontAlgn="base" hangingPunct="0">
        <a:spcBef>
          <a:spcPct val="0"/>
        </a:spcBef>
        <a:spcAft>
          <a:spcPct val="0"/>
        </a:spcAft>
        <a:defRPr sz="5867">
          <a:solidFill>
            <a:schemeClr val="tx1"/>
          </a:solidFill>
          <a:latin typeface="Calibri" panose="020F0502020204030204" pitchFamily="34" charset="0"/>
        </a:defRPr>
      </a:lvl5pPr>
      <a:lvl6pPr marL="609585" algn="ctr" rtl="0" fontAlgn="base">
        <a:spcBef>
          <a:spcPct val="0"/>
        </a:spcBef>
        <a:spcAft>
          <a:spcPct val="0"/>
        </a:spcAft>
        <a:defRPr sz="5867">
          <a:solidFill>
            <a:schemeClr val="tx1"/>
          </a:solidFill>
          <a:latin typeface="Calibri" panose="020F0502020204030204" pitchFamily="34" charset="0"/>
        </a:defRPr>
      </a:lvl6pPr>
      <a:lvl7pPr marL="1219170" algn="ctr" rtl="0" fontAlgn="base">
        <a:spcBef>
          <a:spcPct val="0"/>
        </a:spcBef>
        <a:spcAft>
          <a:spcPct val="0"/>
        </a:spcAft>
        <a:defRPr sz="5867">
          <a:solidFill>
            <a:schemeClr val="tx1"/>
          </a:solidFill>
          <a:latin typeface="Calibri" panose="020F0502020204030204" pitchFamily="34" charset="0"/>
        </a:defRPr>
      </a:lvl7pPr>
      <a:lvl8pPr marL="1828754" algn="ctr" rtl="0" fontAlgn="base">
        <a:spcBef>
          <a:spcPct val="0"/>
        </a:spcBef>
        <a:spcAft>
          <a:spcPct val="0"/>
        </a:spcAft>
        <a:defRPr sz="5867">
          <a:solidFill>
            <a:schemeClr val="tx1"/>
          </a:solidFill>
          <a:latin typeface="Calibri" panose="020F0502020204030204" pitchFamily="34" charset="0"/>
        </a:defRPr>
      </a:lvl8pPr>
      <a:lvl9pPr marL="2438339" algn="ctr" rtl="0" fontAlgn="base">
        <a:spcBef>
          <a:spcPct val="0"/>
        </a:spcBef>
        <a:spcAft>
          <a:spcPct val="0"/>
        </a:spcAft>
        <a:defRPr sz="5867">
          <a:solidFill>
            <a:schemeClr val="tx1"/>
          </a:solidFill>
          <a:latin typeface="Calibri" panose="020F050202020403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lumMod val="75000"/>
              <a:lumOff val="25000"/>
            </a:schemeClr>
          </a:solidFill>
          <a:latin typeface="+mj-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200" kern="1200">
          <a:solidFill>
            <a:schemeClr val="tx1">
              <a:lumMod val="75000"/>
              <a:lumOff val="25000"/>
            </a:schemeClr>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lumMod val="75000"/>
              <a:lumOff val="25000"/>
            </a:schemeClr>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lumMod val="75000"/>
              <a:lumOff val="25000"/>
            </a:schemeClr>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lumMod val="75000"/>
              <a:lumOff val="25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16.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17.xml"/><Relationship Id="rId5" Type="http://schemas.openxmlformats.org/officeDocument/2006/relationships/image" Target="../media/image16.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4.png"/><Relationship Id="rId11" Type="http://schemas.microsoft.com/office/2007/relationships/hdphoto" Target="../media/hdphoto5.wdp"/><Relationship Id="rId5" Type="http://schemas.openxmlformats.org/officeDocument/2006/relationships/image" Target="../media/image23.png"/><Relationship Id="rId10" Type="http://schemas.openxmlformats.org/officeDocument/2006/relationships/image" Target="../media/image26.png"/><Relationship Id="rId4" Type="http://schemas.microsoft.com/office/2007/relationships/hdphoto" Target="../media/hdphoto2.wdp"/><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laurentbanon.com/" TargetMode="External"/><Relationship Id="rId2" Type="http://schemas.openxmlformats.org/officeDocument/2006/relationships/hyperlink" Target="http://aka.ms/franck"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10.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8.png"/><Relationship Id="rId5" Type="http://schemas.openxmlformats.org/officeDocument/2006/relationships/tags" Target="../tags/tag7.xml"/><Relationship Id="rId10" Type="http://schemas.openxmlformats.org/officeDocument/2006/relationships/slideLayout" Target="../slideLayouts/slideLayout17.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15.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672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Collaborez avec Office 365</a:t>
            </a:r>
            <a:endParaRPr lang="fr-FR" dirty="0"/>
          </a:p>
        </p:txBody>
      </p:sp>
      <p:sp>
        <p:nvSpPr>
          <p:cNvPr id="8" name="Rectangle 7"/>
          <p:cNvSpPr/>
          <p:nvPr/>
        </p:nvSpPr>
        <p:spPr bwMode="auto">
          <a:xfrm>
            <a:off x="523305" y="1354287"/>
            <a:ext cx="1792850" cy="163149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2000" b="1" dirty="0">
                <a:ln>
                  <a:solidFill>
                    <a:srgbClr val="FFFFFF">
                      <a:alpha val="0"/>
                    </a:srgbClr>
                  </a:solidFill>
                </a:ln>
                <a:solidFill>
                  <a:srgbClr val="FFFFFF"/>
                </a:solidFill>
                <a:ea typeface="Segoe UI" pitchFamily="34" charset="0"/>
                <a:cs typeface="Segoe UI" pitchFamily="34" charset="0"/>
              </a:rPr>
              <a:t>Partage</a:t>
            </a:r>
            <a:endParaRPr lang="fr-FR" sz="1961" b="1" dirty="0">
              <a:ln>
                <a:solidFill>
                  <a:srgbClr val="FFFFFF">
                    <a:alpha val="0"/>
                  </a:srgbClr>
                </a:solidFill>
              </a:ln>
              <a:solidFill>
                <a:srgbClr val="FFFFFF"/>
              </a:solidFill>
              <a:ea typeface="Segoe UI" pitchFamily="34" charset="0"/>
              <a:cs typeface="Segoe UI" pitchFamily="34" charset="0"/>
            </a:endParaRPr>
          </a:p>
        </p:txBody>
      </p:sp>
      <p:sp>
        <p:nvSpPr>
          <p:cNvPr id="9" name="Rectangle 8"/>
          <p:cNvSpPr/>
          <p:nvPr/>
        </p:nvSpPr>
        <p:spPr bwMode="auto">
          <a:xfrm>
            <a:off x="522760" y="3072373"/>
            <a:ext cx="1882493" cy="163149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Posez des questions.</a:t>
            </a:r>
          </a:p>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Obtenez des réponses</a:t>
            </a:r>
          </a:p>
        </p:txBody>
      </p:sp>
      <p:sp>
        <p:nvSpPr>
          <p:cNvPr id="10" name="Rectangle 9"/>
          <p:cNvSpPr/>
          <p:nvPr/>
        </p:nvSpPr>
        <p:spPr bwMode="auto">
          <a:xfrm>
            <a:off x="522761" y="4790458"/>
            <a:ext cx="1882493" cy="163149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Mobilité</a:t>
            </a:r>
          </a:p>
        </p:txBody>
      </p:sp>
      <p:sp>
        <p:nvSpPr>
          <p:cNvPr id="29" name="Rectangle 28"/>
          <p:cNvSpPr/>
          <p:nvPr/>
        </p:nvSpPr>
        <p:spPr bwMode="auto">
          <a:xfrm>
            <a:off x="2316154" y="1354287"/>
            <a:ext cx="3137487" cy="163149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Création rapide de sites BI</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Partage de rapports avec des données d’entreprise (sur site)</a:t>
            </a:r>
          </a:p>
          <a:p>
            <a:pPr defTabSz="913764" fontAlgn="base">
              <a:spcBef>
                <a:spcPct val="0"/>
              </a:spcBef>
              <a:spcAft>
                <a:spcPts val="1177"/>
              </a:spcAft>
            </a:pPr>
            <a:r>
              <a:rPr lang="fr-FR" sz="1568" dirty="0" smtClean="0">
                <a:ln>
                  <a:solidFill>
                    <a:srgbClr val="FFFFFF">
                      <a:alpha val="0"/>
                    </a:srgbClr>
                  </a:solidFill>
                </a:ln>
                <a:solidFill>
                  <a:srgbClr val="505050"/>
                </a:solidFill>
                <a:ea typeface="Segoe UI" pitchFamily="34" charset="0"/>
                <a:cs typeface="Segoe UI" pitchFamily="34" charset="0"/>
              </a:rPr>
              <a:t>Synchronisation</a:t>
            </a:r>
          </a:p>
          <a:p>
            <a:pPr defTabSz="913764" fontAlgn="base">
              <a:spcBef>
                <a:spcPct val="0"/>
              </a:spcBef>
              <a:spcAft>
                <a:spcPts val="1177"/>
              </a:spcAft>
            </a:pPr>
            <a:endParaRPr lang="fr-FR" sz="1568" dirty="0">
              <a:ln>
                <a:solidFill>
                  <a:srgbClr val="FFFFFF">
                    <a:alpha val="0"/>
                  </a:srgbClr>
                </a:solidFill>
              </a:ln>
              <a:solidFill>
                <a:srgbClr val="505050"/>
              </a:solidFill>
              <a:ea typeface="Segoe UI" pitchFamily="34" charset="0"/>
              <a:cs typeface="Segoe UI" pitchFamily="34" charset="0"/>
            </a:endParaRPr>
          </a:p>
        </p:txBody>
      </p:sp>
      <p:sp>
        <p:nvSpPr>
          <p:cNvPr id="37" name="Rectangle 36"/>
          <p:cNvSpPr/>
          <p:nvPr/>
        </p:nvSpPr>
        <p:spPr bwMode="auto">
          <a:xfrm>
            <a:off x="2316154" y="3072373"/>
            <a:ext cx="3137487" cy="163149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Posez des questions en langage naturel</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Recevez les réponses sous forme de rapports visuels et interactifs</a:t>
            </a:r>
          </a:p>
          <a:p>
            <a:pPr defTabSz="913764" fontAlgn="base">
              <a:spcBef>
                <a:spcPct val="0"/>
              </a:spcBef>
              <a:spcAft>
                <a:spcPts val="1177"/>
              </a:spcAft>
            </a:pPr>
            <a:endParaRPr lang="fr-FR" sz="1568" dirty="0">
              <a:ln>
                <a:solidFill>
                  <a:srgbClr val="FFFFFF">
                    <a:alpha val="0"/>
                  </a:srgbClr>
                </a:solidFill>
              </a:ln>
              <a:solidFill>
                <a:srgbClr val="505050"/>
              </a:solidFill>
              <a:ea typeface="Segoe UI" pitchFamily="34" charset="0"/>
              <a:cs typeface="Segoe UI" pitchFamily="34" charset="0"/>
            </a:endParaRPr>
          </a:p>
        </p:txBody>
      </p:sp>
      <p:sp>
        <p:nvSpPr>
          <p:cNvPr id="38" name="Rectangle 37"/>
          <p:cNvSpPr/>
          <p:nvPr/>
        </p:nvSpPr>
        <p:spPr bwMode="auto">
          <a:xfrm>
            <a:off x="2316154" y="4790458"/>
            <a:ext cx="3137487" cy="163149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Support du HTML5 pour Power </a:t>
            </a:r>
            <a:r>
              <a:rPr lang="fr-FR" sz="1568" dirty="0" err="1">
                <a:ln>
                  <a:solidFill>
                    <a:srgbClr val="FFFFFF">
                      <a:alpha val="0"/>
                    </a:srgbClr>
                  </a:solidFill>
                </a:ln>
                <a:solidFill>
                  <a:srgbClr val="505050"/>
                </a:solidFill>
                <a:ea typeface="Segoe UI" pitchFamily="34" charset="0"/>
                <a:cs typeface="Segoe UI" pitchFamily="34" charset="0"/>
              </a:rPr>
              <a:t>View</a:t>
            </a:r>
            <a:endParaRPr lang="fr-FR" sz="1568" dirty="0">
              <a:ln>
                <a:solidFill>
                  <a:srgbClr val="FFFFFF">
                    <a:alpha val="0"/>
                  </a:srgbClr>
                </a:solidFill>
              </a:ln>
              <a:solidFill>
                <a:srgbClr val="505050"/>
              </a:solidFill>
              <a:ea typeface="Segoe UI" pitchFamily="34" charset="0"/>
              <a:cs typeface="Segoe UI" pitchFamily="34" charset="0"/>
            </a:endParaRP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Consommation des rapports via l’application Mobile BI</a:t>
            </a:r>
          </a:p>
        </p:txBody>
      </p:sp>
      <p:sp>
        <p:nvSpPr>
          <p:cNvPr id="53" name="Rectangle 52"/>
          <p:cNvSpPr/>
          <p:nvPr/>
        </p:nvSpPr>
        <p:spPr bwMode="auto">
          <a:xfrm>
            <a:off x="5557437" y="1350189"/>
            <a:ext cx="6253563" cy="450564"/>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lnSpc>
                <a:spcPct val="115000"/>
              </a:lnSpc>
              <a:spcBef>
                <a:spcPct val="0"/>
              </a:spcBef>
              <a:spcAft>
                <a:spcPts val="196"/>
              </a:spcAft>
            </a:pPr>
            <a:r>
              <a:rPr lang="fr-FR" sz="2157" dirty="0">
                <a:ln>
                  <a:solidFill>
                    <a:srgbClr val="FFFFFF">
                      <a:alpha val="0"/>
                    </a:srgbClr>
                  </a:solidFill>
                </a:ln>
                <a:solidFill>
                  <a:srgbClr val="FFFFFF"/>
                </a:solidFill>
              </a:rPr>
              <a:t>Site Power BI dans Office 365</a:t>
            </a:r>
          </a:p>
        </p:txBody>
      </p:sp>
      <p:sp>
        <p:nvSpPr>
          <p:cNvPr id="21" name="Rounded Rectangle 50"/>
          <p:cNvSpPr/>
          <p:nvPr/>
        </p:nvSpPr>
        <p:spPr>
          <a:xfrm>
            <a:off x="-2187612" y="858269"/>
            <a:ext cx="557474" cy="553739"/>
          </a:xfrm>
          <a:custGeom>
            <a:avLst/>
            <a:gdLst>
              <a:gd name="connsiteX0" fmla="*/ 510877 w 2441575"/>
              <a:gd name="connsiteY0" fmla="*/ 1703889 h 2425213"/>
              <a:gd name="connsiteX1" fmla="*/ 600865 w 2441575"/>
              <a:gd name="connsiteY1" fmla="*/ 1703889 h 2425213"/>
              <a:gd name="connsiteX2" fmla="*/ 600865 w 2441575"/>
              <a:gd name="connsiteY2" fmla="*/ 2051230 h 2425213"/>
              <a:gd name="connsiteX3" fmla="*/ 626263 w 2441575"/>
              <a:gd name="connsiteY3" fmla="*/ 2076628 h 2425213"/>
              <a:gd name="connsiteX4" fmla="*/ 1527175 w 2441575"/>
              <a:gd name="connsiteY4" fmla="*/ 2076628 h 2425213"/>
              <a:gd name="connsiteX5" fmla="*/ 1527175 w 2441575"/>
              <a:gd name="connsiteY5" fmla="*/ 2170632 h 2425213"/>
              <a:gd name="connsiteX6" fmla="*/ 620561 w 2441575"/>
              <a:gd name="connsiteY6" fmla="*/ 2170632 h 2425213"/>
              <a:gd name="connsiteX7" fmla="*/ 510877 w 2441575"/>
              <a:gd name="connsiteY7" fmla="*/ 2060948 h 2425213"/>
              <a:gd name="connsiteX8" fmla="*/ 510877 w 2441575"/>
              <a:gd name="connsiteY8" fmla="*/ 1703889 h 2425213"/>
              <a:gd name="connsiteX9" fmla="*/ 2003425 w 2441575"/>
              <a:gd name="connsiteY9" fmla="*/ 1257587 h 2425213"/>
              <a:gd name="connsiteX10" fmla="*/ 1725649 w 2441575"/>
              <a:gd name="connsiteY10" fmla="*/ 1724245 h 2425213"/>
              <a:gd name="connsiteX11" fmla="*/ 2287551 w 2441575"/>
              <a:gd name="connsiteY11" fmla="*/ 1724245 h 2425213"/>
              <a:gd name="connsiteX12" fmla="*/ 2003425 w 2441575"/>
              <a:gd name="connsiteY12" fmla="*/ 1257587 h 2425213"/>
              <a:gd name="connsiteX13" fmla="*/ 2003425 w 2441575"/>
              <a:gd name="connsiteY13" fmla="*/ 1185730 h 2425213"/>
              <a:gd name="connsiteX14" fmla="*/ 2355850 w 2441575"/>
              <a:gd name="connsiteY14" fmla="*/ 1724245 h 2425213"/>
              <a:gd name="connsiteX15" fmla="*/ 2351452 w 2441575"/>
              <a:gd name="connsiteY15" fmla="*/ 1724245 h 2425213"/>
              <a:gd name="connsiteX16" fmla="*/ 2441575 w 2441575"/>
              <a:gd name="connsiteY16" fmla="*/ 1814368 h 2425213"/>
              <a:gd name="connsiteX17" fmla="*/ 2441575 w 2441575"/>
              <a:gd name="connsiteY17" fmla="*/ 2335090 h 2425213"/>
              <a:gd name="connsiteX18" fmla="*/ 2351452 w 2441575"/>
              <a:gd name="connsiteY18" fmla="*/ 2425213 h 2425213"/>
              <a:gd name="connsiteX19" fmla="*/ 1661748 w 2441575"/>
              <a:gd name="connsiteY19" fmla="*/ 2425213 h 2425213"/>
              <a:gd name="connsiteX20" fmla="*/ 1571625 w 2441575"/>
              <a:gd name="connsiteY20" fmla="*/ 2335090 h 2425213"/>
              <a:gd name="connsiteX21" fmla="*/ 1571625 w 2441575"/>
              <a:gd name="connsiteY21" fmla="*/ 1814368 h 2425213"/>
              <a:gd name="connsiteX22" fmla="*/ 1661748 w 2441575"/>
              <a:gd name="connsiteY22" fmla="*/ 1724245 h 2425213"/>
              <a:gd name="connsiteX23" fmla="*/ 1657350 w 2441575"/>
              <a:gd name="connsiteY23" fmla="*/ 1724245 h 2425213"/>
              <a:gd name="connsiteX24" fmla="*/ 2003425 w 2441575"/>
              <a:gd name="connsiteY24" fmla="*/ 1185730 h 2425213"/>
              <a:gd name="connsiteX25" fmla="*/ 451231 w 2441575"/>
              <a:gd name="connsiteY25" fmla="*/ 531678 h 2425213"/>
              <a:gd name="connsiteX26" fmla="*/ 767969 w 2441575"/>
              <a:gd name="connsiteY26" fmla="*/ 531678 h 2425213"/>
              <a:gd name="connsiteX27" fmla="*/ 873125 w 2441575"/>
              <a:gd name="connsiteY27" fmla="*/ 636834 h 2425213"/>
              <a:gd name="connsiteX28" fmla="*/ 779604 w 2441575"/>
              <a:gd name="connsiteY28" fmla="*/ 739614 h 2425213"/>
              <a:gd name="connsiteX29" fmla="*/ 621507 w 2441575"/>
              <a:gd name="connsiteY29" fmla="*/ 739614 h 2425213"/>
              <a:gd name="connsiteX30" fmla="*/ 621507 w 2441575"/>
              <a:gd name="connsiteY30" fmla="*/ 757902 h 2425213"/>
              <a:gd name="connsiteX31" fmla="*/ 1324377 w 2441575"/>
              <a:gd name="connsiteY31" fmla="*/ 757902 h 2425213"/>
              <a:gd name="connsiteX32" fmla="*/ 1425575 w 2441575"/>
              <a:gd name="connsiteY32" fmla="*/ 862259 h 2425213"/>
              <a:gd name="connsiteX33" fmla="*/ 1320419 w 2441575"/>
              <a:gd name="connsiteY33" fmla="*/ 967415 h 2425213"/>
              <a:gd name="connsiteX34" fmla="*/ 873125 w 2441575"/>
              <a:gd name="connsiteY34" fmla="*/ 967415 h 2425213"/>
              <a:gd name="connsiteX35" fmla="*/ 873125 w 2441575"/>
              <a:gd name="connsiteY35" fmla="*/ 982528 h 2425213"/>
              <a:gd name="connsiteX36" fmla="*/ 1453769 w 2441575"/>
              <a:gd name="connsiteY36" fmla="*/ 982528 h 2425213"/>
              <a:gd name="connsiteX37" fmla="*/ 1558925 w 2441575"/>
              <a:gd name="connsiteY37" fmla="*/ 1087684 h 2425213"/>
              <a:gd name="connsiteX38" fmla="*/ 1453769 w 2441575"/>
              <a:gd name="connsiteY38" fmla="*/ 1192840 h 2425213"/>
              <a:gd name="connsiteX39" fmla="*/ 873125 w 2441575"/>
              <a:gd name="connsiteY39" fmla="*/ 1192840 h 2425213"/>
              <a:gd name="connsiteX40" fmla="*/ 873125 w 2441575"/>
              <a:gd name="connsiteY40" fmla="*/ 1207953 h 2425213"/>
              <a:gd name="connsiteX41" fmla="*/ 1383769 w 2441575"/>
              <a:gd name="connsiteY41" fmla="*/ 1207953 h 2425213"/>
              <a:gd name="connsiteX42" fmla="*/ 1488925 w 2441575"/>
              <a:gd name="connsiteY42" fmla="*/ 1313109 h 2425213"/>
              <a:gd name="connsiteX43" fmla="*/ 1383769 w 2441575"/>
              <a:gd name="connsiteY43" fmla="*/ 1418265 h 2425213"/>
              <a:gd name="connsiteX44" fmla="*/ 873125 w 2441575"/>
              <a:gd name="connsiteY44" fmla="*/ 1418265 h 2425213"/>
              <a:gd name="connsiteX45" fmla="*/ 873125 w 2441575"/>
              <a:gd name="connsiteY45" fmla="*/ 1433377 h 2425213"/>
              <a:gd name="connsiteX46" fmla="*/ 1191147 w 2441575"/>
              <a:gd name="connsiteY46" fmla="*/ 1433377 h 2425213"/>
              <a:gd name="connsiteX47" fmla="*/ 1296303 w 2441575"/>
              <a:gd name="connsiteY47" fmla="*/ 1538533 h 2425213"/>
              <a:gd name="connsiteX48" fmla="*/ 1191147 w 2441575"/>
              <a:gd name="connsiteY48" fmla="*/ 1643689 h 2425213"/>
              <a:gd name="connsiteX49" fmla="*/ 727601 w 2441575"/>
              <a:gd name="connsiteY49" fmla="*/ 1643689 h 2425213"/>
              <a:gd name="connsiteX50" fmla="*/ 184531 w 2441575"/>
              <a:gd name="connsiteY50" fmla="*/ 1643689 h 2425213"/>
              <a:gd name="connsiteX51" fmla="*/ 145524 w 2441575"/>
              <a:gd name="connsiteY51" fmla="*/ 1643689 h 2425213"/>
              <a:gd name="connsiteX52" fmla="*/ 0 w 2441575"/>
              <a:gd name="connsiteY52" fmla="*/ 1498165 h 2425213"/>
              <a:gd name="connsiteX53" fmla="*/ 0 w 2441575"/>
              <a:gd name="connsiteY53" fmla="*/ 874813 h 2425213"/>
              <a:gd name="connsiteX54" fmla="*/ 139174 w 2441575"/>
              <a:gd name="connsiteY54" fmla="*/ 672139 h 2425213"/>
              <a:gd name="connsiteX55" fmla="*/ 451231 w 2441575"/>
              <a:gd name="connsiteY55" fmla="*/ 531678 h 2425213"/>
              <a:gd name="connsiteX56" fmla="*/ 620561 w 2441575"/>
              <a:gd name="connsiteY56" fmla="*/ 0 h 2425213"/>
              <a:gd name="connsiteX57" fmla="*/ 1879617 w 2441575"/>
              <a:gd name="connsiteY57" fmla="*/ 0 h 2425213"/>
              <a:gd name="connsiteX58" fmla="*/ 1989301 w 2441575"/>
              <a:gd name="connsiteY58" fmla="*/ 109684 h 2425213"/>
              <a:gd name="connsiteX59" fmla="*/ 1989301 w 2441575"/>
              <a:gd name="connsiteY59" fmla="*/ 1142466 h 2425213"/>
              <a:gd name="connsiteX60" fmla="*/ 1899313 w 2441575"/>
              <a:gd name="connsiteY60" fmla="*/ 1142466 h 2425213"/>
              <a:gd name="connsiteX61" fmla="*/ 1899313 w 2441575"/>
              <a:gd name="connsiteY61" fmla="*/ 119402 h 2425213"/>
              <a:gd name="connsiteX62" fmla="*/ 1873915 w 2441575"/>
              <a:gd name="connsiteY62" fmla="*/ 94004 h 2425213"/>
              <a:gd name="connsiteX63" fmla="*/ 626263 w 2441575"/>
              <a:gd name="connsiteY63" fmla="*/ 94004 h 2425213"/>
              <a:gd name="connsiteX64" fmla="*/ 600865 w 2441575"/>
              <a:gd name="connsiteY64" fmla="*/ 119402 h 2425213"/>
              <a:gd name="connsiteX65" fmla="*/ 600865 w 2441575"/>
              <a:gd name="connsiteY65" fmla="*/ 485703 h 2425213"/>
              <a:gd name="connsiteX66" fmla="*/ 510877 w 2441575"/>
              <a:gd name="connsiteY66" fmla="*/ 485703 h 2425213"/>
              <a:gd name="connsiteX67" fmla="*/ 510877 w 2441575"/>
              <a:gd name="connsiteY67" fmla="*/ 109684 h 2425213"/>
              <a:gd name="connsiteX68" fmla="*/ 620561 w 2441575"/>
              <a:gd name="connsiteY68" fmla="*/ 0 h 2425213"/>
              <a:gd name="connsiteX0" fmla="*/ 510877 w 2441575"/>
              <a:gd name="connsiteY0" fmla="*/ 1703889 h 2425213"/>
              <a:gd name="connsiteX1" fmla="*/ 600865 w 2441575"/>
              <a:gd name="connsiteY1" fmla="*/ 1703889 h 2425213"/>
              <a:gd name="connsiteX2" fmla="*/ 600865 w 2441575"/>
              <a:gd name="connsiteY2" fmla="*/ 2051230 h 2425213"/>
              <a:gd name="connsiteX3" fmla="*/ 626263 w 2441575"/>
              <a:gd name="connsiteY3" fmla="*/ 2076628 h 2425213"/>
              <a:gd name="connsiteX4" fmla="*/ 1527175 w 2441575"/>
              <a:gd name="connsiteY4" fmla="*/ 2076628 h 2425213"/>
              <a:gd name="connsiteX5" fmla="*/ 1527175 w 2441575"/>
              <a:gd name="connsiteY5" fmla="*/ 2170632 h 2425213"/>
              <a:gd name="connsiteX6" fmla="*/ 620561 w 2441575"/>
              <a:gd name="connsiteY6" fmla="*/ 2170632 h 2425213"/>
              <a:gd name="connsiteX7" fmla="*/ 510877 w 2441575"/>
              <a:gd name="connsiteY7" fmla="*/ 2060948 h 2425213"/>
              <a:gd name="connsiteX8" fmla="*/ 510877 w 2441575"/>
              <a:gd name="connsiteY8" fmla="*/ 1703889 h 2425213"/>
              <a:gd name="connsiteX9" fmla="*/ 2003425 w 2441575"/>
              <a:gd name="connsiteY9" fmla="*/ 1257587 h 2425213"/>
              <a:gd name="connsiteX10" fmla="*/ 1725649 w 2441575"/>
              <a:gd name="connsiteY10" fmla="*/ 1724245 h 2425213"/>
              <a:gd name="connsiteX11" fmla="*/ 2287551 w 2441575"/>
              <a:gd name="connsiteY11" fmla="*/ 1724245 h 2425213"/>
              <a:gd name="connsiteX12" fmla="*/ 2003425 w 2441575"/>
              <a:gd name="connsiteY12" fmla="*/ 1257587 h 2425213"/>
              <a:gd name="connsiteX13" fmla="*/ 2003425 w 2441575"/>
              <a:gd name="connsiteY13" fmla="*/ 1185730 h 2425213"/>
              <a:gd name="connsiteX14" fmla="*/ 2355850 w 2441575"/>
              <a:gd name="connsiteY14" fmla="*/ 1724245 h 2425213"/>
              <a:gd name="connsiteX15" fmla="*/ 2351452 w 2441575"/>
              <a:gd name="connsiteY15" fmla="*/ 1724245 h 2425213"/>
              <a:gd name="connsiteX16" fmla="*/ 2441575 w 2441575"/>
              <a:gd name="connsiteY16" fmla="*/ 1814368 h 2425213"/>
              <a:gd name="connsiteX17" fmla="*/ 2441575 w 2441575"/>
              <a:gd name="connsiteY17" fmla="*/ 2335090 h 2425213"/>
              <a:gd name="connsiteX18" fmla="*/ 2351452 w 2441575"/>
              <a:gd name="connsiteY18" fmla="*/ 2425213 h 2425213"/>
              <a:gd name="connsiteX19" fmla="*/ 1661748 w 2441575"/>
              <a:gd name="connsiteY19" fmla="*/ 2425213 h 2425213"/>
              <a:gd name="connsiteX20" fmla="*/ 1571625 w 2441575"/>
              <a:gd name="connsiteY20" fmla="*/ 2335090 h 2425213"/>
              <a:gd name="connsiteX21" fmla="*/ 1571625 w 2441575"/>
              <a:gd name="connsiteY21" fmla="*/ 1814368 h 2425213"/>
              <a:gd name="connsiteX22" fmla="*/ 1661748 w 2441575"/>
              <a:gd name="connsiteY22" fmla="*/ 1724245 h 2425213"/>
              <a:gd name="connsiteX23" fmla="*/ 1657350 w 2441575"/>
              <a:gd name="connsiteY23" fmla="*/ 1724245 h 2425213"/>
              <a:gd name="connsiteX24" fmla="*/ 2003425 w 2441575"/>
              <a:gd name="connsiteY24" fmla="*/ 1185730 h 2425213"/>
              <a:gd name="connsiteX25" fmla="*/ 451231 w 2441575"/>
              <a:gd name="connsiteY25" fmla="*/ 531678 h 2425213"/>
              <a:gd name="connsiteX26" fmla="*/ 767969 w 2441575"/>
              <a:gd name="connsiteY26" fmla="*/ 531678 h 2425213"/>
              <a:gd name="connsiteX27" fmla="*/ 873125 w 2441575"/>
              <a:gd name="connsiteY27" fmla="*/ 636834 h 2425213"/>
              <a:gd name="connsiteX28" fmla="*/ 779604 w 2441575"/>
              <a:gd name="connsiteY28" fmla="*/ 739614 h 2425213"/>
              <a:gd name="connsiteX29" fmla="*/ 621507 w 2441575"/>
              <a:gd name="connsiteY29" fmla="*/ 739614 h 2425213"/>
              <a:gd name="connsiteX30" fmla="*/ 621507 w 2441575"/>
              <a:gd name="connsiteY30" fmla="*/ 757902 h 2425213"/>
              <a:gd name="connsiteX31" fmla="*/ 1324377 w 2441575"/>
              <a:gd name="connsiteY31" fmla="*/ 757902 h 2425213"/>
              <a:gd name="connsiteX32" fmla="*/ 1425575 w 2441575"/>
              <a:gd name="connsiteY32" fmla="*/ 862259 h 2425213"/>
              <a:gd name="connsiteX33" fmla="*/ 1320419 w 2441575"/>
              <a:gd name="connsiteY33" fmla="*/ 967415 h 2425213"/>
              <a:gd name="connsiteX34" fmla="*/ 873125 w 2441575"/>
              <a:gd name="connsiteY34" fmla="*/ 967415 h 2425213"/>
              <a:gd name="connsiteX35" fmla="*/ 873125 w 2441575"/>
              <a:gd name="connsiteY35" fmla="*/ 982528 h 2425213"/>
              <a:gd name="connsiteX36" fmla="*/ 1453769 w 2441575"/>
              <a:gd name="connsiteY36" fmla="*/ 982528 h 2425213"/>
              <a:gd name="connsiteX37" fmla="*/ 1558925 w 2441575"/>
              <a:gd name="connsiteY37" fmla="*/ 1087684 h 2425213"/>
              <a:gd name="connsiteX38" fmla="*/ 1453769 w 2441575"/>
              <a:gd name="connsiteY38" fmla="*/ 1192840 h 2425213"/>
              <a:gd name="connsiteX39" fmla="*/ 873125 w 2441575"/>
              <a:gd name="connsiteY39" fmla="*/ 1192840 h 2425213"/>
              <a:gd name="connsiteX40" fmla="*/ 873125 w 2441575"/>
              <a:gd name="connsiteY40" fmla="*/ 1207953 h 2425213"/>
              <a:gd name="connsiteX41" fmla="*/ 1383769 w 2441575"/>
              <a:gd name="connsiteY41" fmla="*/ 1207953 h 2425213"/>
              <a:gd name="connsiteX42" fmla="*/ 1488925 w 2441575"/>
              <a:gd name="connsiteY42" fmla="*/ 1313109 h 2425213"/>
              <a:gd name="connsiteX43" fmla="*/ 1383769 w 2441575"/>
              <a:gd name="connsiteY43" fmla="*/ 1418265 h 2425213"/>
              <a:gd name="connsiteX44" fmla="*/ 873125 w 2441575"/>
              <a:gd name="connsiteY44" fmla="*/ 1418265 h 2425213"/>
              <a:gd name="connsiteX45" fmla="*/ 873125 w 2441575"/>
              <a:gd name="connsiteY45" fmla="*/ 1433377 h 2425213"/>
              <a:gd name="connsiteX46" fmla="*/ 1191147 w 2441575"/>
              <a:gd name="connsiteY46" fmla="*/ 1433377 h 2425213"/>
              <a:gd name="connsiteX47" fmla="*/ 1296303 w 2441575"/>
              <a:gd name="connsiteY47" fmla="*/ 1538533 h 2425213"/>
              <a:gd name="connsiteX48" fmla="*/ 1191147 w 2441575"/>
              <a:gd name="connsiteY48" fmla="*/ 1643689 h 2425213"/>
              <a:gd name="connsiteX49" fmla="*/ 727601 w 2441575"/>
              <a:gd name="connsiteY49" fmla="*/ 1643689 h 2425213"/>
              <a:gd name="connsiteX50" fmla="*/ 184531 w 2441575"/>
              <a:gd name="connsiteY50" fmla="*/ 1643689 h 2425213"/>
              <a:gd name="connsiteX51" fmla="*/ 145524 w 2441575"/>
              <a:gd name="connsiteY51" fmla="*/ 1643689 h 2425213"/>
              <a:gd name="connsiteX52" fmla="*/ 0 w 2441575"/>
              <a:gd name="connsiteY52" fmla="*/ 1498165 h 2425213"/>
              <a:gd name="connsiteX53" fmla="*/ 0 w 2441575"/>
              <a:gd name="connsiteY53" fmla="*/ 874813 h 2425213"/>
              <a:gd name="connsiteX54" fmla="*/ 139174 w 2441575"/>
              <a:gd name="connsiteY54" fmla="*/ 672139 h 2425213"/>
              <a:gd name="connsiteX55" fmla="*/ 451231 w 2441575"/>
              <a:gd name="connsiteY55" fmla="*/ 531678 h 2425213"/>
              <a:gd name="connsiteX56" fmla="*/ 620561 w 2441575"/>
              <a:gd name="connsiteY56" fmla="*/ 0 h 2425213"/>
              <a:gd name="connsiteX57" fmla="*/ 1879617 w 2441575"/>
              <a:gd name="connsiteY57" fmla="*/ 0 h 2425213"/>
              <a:gd name="connsiteX58" fmla="*/ 1989301 w 2441575"/>
              <a:gd name="connsiteY58" fmla="*/ 109684 h 2425213"/>
              <a:gd name="connsiteX59" fmla="*/ 1989301 w 2441575"/>
              <a:gd name="connsiteY59" fmla="*/ 1142466 h 2425213"/>
              <a:gd name="connsiteX60" fmla="*/ 1899313 w 2441575"/>
              <a:gd name="connsiteY60" fmla="*/ 1142466 h 2425213"/>
              <a:gd name="connsiteX61" fmla="*/ 1899313 w 2441575"/>
              <a:gd name="connsiteY61" fmla="*/ 119402 h 2425213"/>
              <a:gd name="connsiteX62" fmla="*/ 1873915 w 2441575"/>
              <a:gd name="connsiteY62" fmla="*/ 94004 h 2425213"/>
              <a:gd name="connsiteX63" fmla="*/ 626263 w 2441575"/>
              <a:gd name="connsiteY63" fmla="*/ 94004 h 2425213"/>
              <a:gd name="connsiteX64" fmla="*/ 600865 w 2441575"/>
              <a:gd name="connsiteY64" fmla="*/ 119402 h 2425213"/>
              <a:gd name="connsiteX65" fmla="*/ 600865 w 2441575"/>
              <a:gd name="connsiteY65" fmla="*/ 485703 h 2425213"/>
              <a:gd name="connsiteX66" fmla="*/ 510877 w 2441575"/>
              <a:gd name="connsiteY66" fmla="*/ 485703 h 2425213"/>
              <a:gd name="connsiteX67" fmla="*/ 510877 w 2441575"/>
              <a:gd name="connsiteY67" fmla="*/ 109684 h 2425213"/>
              <a:gd name="connsiteX68" fmla="*/ 620561 w 2441575"/>
              <a:gd name="connsiteY68" fmla="*/ 0 h 2425213"/>
              <a:gd name="connsiteX0" fmla="*/ 510877 w 2441575"/>
              <a:gd name="connsiteY0" fmla="*/ 1703889 h 2425213"/>
              <a:gd name="connsiteX1" fmla="*/ 600865 w 2441575"/>
              <a:gd name="connsiteY1" fmla="*/ 1703889 h 2425213"/>
              <a:gd name="connsiteX2" fmla="*/ 600865 w 2441575"/>
              <a:gd name="connsiteY2" fmla="*/ 2051230 h 2425213"/>
              <a:gd name="connsiteX3" fmla="*/ 626263 w 2441575"/>
              <a:gd name="connsiteY3" fmla="*/ 2076628 h 2425213"/>
              <a:gd name="connsiteX4" fmla="*/ 1527175 w 2441575"/>
              <a:gd name="connsiteY4" fmla="*/ 2076628 h 2425213"/>
              <a:gd name="connsiteX5" fmla="*/ 1527175 w 2441575"/>
              <a:gd name="connsiteY5" fmla="*/ 2170632 h 2425213"/>
              <a:gd name="connsiteX6" fmla="*/ 620561 w 2441575"/>
              <a:gd name="connsiteY6" fmla="*/ 2170632 h 2425213"/>
              <a:gd name="connsiteX7" fmla="*/ 510877 w 2441575"/>
              <a:gd name="connsiteY7" fmla="*/ 2060948 h 2425213"/>
              <a:gd name="connsiteX8" fmla="*/ 510877 w 2441575"/>
              <a:gd name="connsiteY8" fmla="*/ 1703889 h 2425213"/>
              <a:gd name="connsiteX9" fmla="*/ 2003425 w 2441575"/>
              <a:gd name="connsiteY9" fmla="*/ 1257587 h 2425213"/>
              <a:gd name="connsiteX10" fmla="*/ 1725649 w 2441575"/>
              <a:gd name="connsiteY10" fmla="*/ 1724245 h 2425213"/>
              <a:gd name="connsiteX11" fmla="*/ 2287551 w 2441575"/>
              <a:gd name="connsiteY11" fmla="*/ 1724245 h 2425213"/>
              <a:gd name="connsiteX12" fmla="*/ 2003425 w 2441575"/>
              <a:gd name="connsiteY12" fmla="*/ 1257587 h 2425213"/>
              <a:gd name="connsiteX13" fmla="*/ 2003425 w 2441575"/>
              <a:gd name="connsiteY13" fmla="*/ 1185730 h 2425213"/>
              <a:gd name="connsiteX14" fmla="*/ 2355850 w 2441575"/>
              <a:gd name="connsiteY14" fmla="*/ 1724245 h 2425213"/>
              <a:gd name="connsiteX15" fmla="*/ 2351452 w 2441575"/>
              <a:gd name="connsiteY15" fmla="*/ 1724245 h 2425213"/>
              <a:gd name="connsiteX16" fmla="*/ 2441575 w 2441575"/>
              <a:gd name="connsiteY16" fmla="*/ 1814368 h 2425213"/>
              <a:gd name="connsiteX17" fmla="*/ 2441575 w 2441575"/>
              <a:gd name="connsiteY17" fmla="*/ 2335090 h 2425213"/>
              <a:gd name="connsiteX18" fmla="*/ 2351452 w 2441575"/>
              <a:gd name="connsiteY18" fmla="*/ 2425213 h 2425213"/>
              <a:gd name="connsiteX19" fmla="*/ 1661748 w 2441575"/>
              <a:gd name="connsiteY19" fmla="*/ 2425213 h 2425213"/>
              <a:gd name="connsiteX20" fmla="*/ 1571625 w 2441575"/>
              <a:gd name="connsiteY20" fmla="*/ 2335090 h 2425213"/>
              <a:gd name="connsiteX21" fmla="*/ 1571625 w 2441575"/>
              <a:gd name="connsiteY21" fmla="*/ 1814368 h 2425213"/>
              <a:gd name="connsiteX22" fmla="*/ 1661748 w 2441575"/>
              <a:gd name="connsiteY22" fmla="*/ 1724245 h 2425213"/>
              <a:gd name="connsiteX23" fmla="*/ 1657350 w 2441575"/>
              <a:gd name="connsiteY23" fmla="*/ 1724245 h 2425213"/>
              <a:gd name="connsiteX24" fmla="*/ 2003425 w 2441575"/>
              <a:gd name="connsiteY24" fmla="*/ 1185730 h 2425213"/>
              <a:gd name="connsiteX25" fmla="*/ 451231 w 2441575"/>
              <a:gd name="connsiteY25" fmla="*/ 531678 h 2425213"/>
              <a:gd name="connsiteX26" fmla="*/ 767969 w 2441575"/>
              <a:gd name="connsiteY26" fmla="*/ 531678 h 2425213"/>
              <a:gd name="connsiteX27" fmla="*/ 873125 w 2441575"/>
              <a:gd name="connsiteY27" fmla="*/ 636834 h 2425213"/>
              <a:gd name="connsiteX28" fmla="*/ 779604 w 2441575"/>
              <a:gd name="connsiteY28" fmla="*/ 739614 h 2425213"/>
              <a:gd name="connsiteX29" fmla="*/ 621507 w 2441575"/>
              <a:gd name="connsiteY29" fmla="*/ 739614 h 2425213"/>
              <a:gd name="connsiteX30" fmla="*/ 621507 w 2441575"/>
              <a:gd name="connsiteY30" fmla="*/ 757902 h 2425213"/>
              <a:gd name="connsiteX31" fmla="*/ 1324377 w 2441575"/>
              <a:gd name="connsiteY31" fmla="*/ 757902 h 2425213"/>
              <a:gd name="connsiteX32" fmla="*/ 1425575 w 2441575"/>
              <a:gd name="connsiteY32" fmla="*/ 862259 h 2425213"/>
              <a:gd name="connsiteX33" fmla="*/ 1320419 w 2441575"/>
              <a:gd name="connsiteY33" fmla="*/ 967415 h 2425213"/>
              <a:gd name="connsiteX34" fmla="*/ 873125 w 2441575"/>
              <a:gd name="connsiteY34" fmla="*/ 967415 h 2425213"/>
              <a:gd name="connsiteX35" fmla="*/ 873125 w 2441575"/>
              <a:gd name="connsiteY35" fmla="*/ 982528 h 2425213"/>
              <a:gd name="connsiteX36" fmla="*/ 1453769 w 2441575"/>
              <a:gd name="connsiteY36" fmla="*/ 982528 h 2425213"/>
              <a:gd name="connsiteX37" fmla="*/ 1558925 w 2441575"/>
              <a:gd name="connsiteY37" fmla="*/ 1087684 h 2425213"/>
              <a:gd name="connsiteX38" fmla="*/ 1453769 w 2441575"/>
              <a:gd name="connsiteY38" fmla="*/ 1192840 h 2425213"/>
              <a:gd name="connsiteX39" fmla="*/ 873125 w 2441575"/>
              <a:gd name="connsiteY39" fmla="*/ 1192840 h 2425213"/>
              <a:gd name="connsiteX40" fmla="*/ 873125 w 2441575"/>
              <a:gd name="connsiteY40" fmla="*/ 1207953 h 2425213"/>
              <a:gd name="connsiteX41" fmla="*/ 1383769 w 2441575"/>
              <a:gd name="connsiteY41" fmla="*/ 1207953 h 2425213"/>
              <a:gd name="connsiteX42" fmla="*/ 1488925 w 2441575"/>
              <a:gd name="connsiteY42" fmla="*/ 1313109 h 2425213"/>
              <a:gd name="connsiteX43" fmla="*/ 1383769 w 2441575"/>
              <a:gd name="connsiteY43" fmla="*/ 1418265 h 2425213"/>
              <a:gd name="connsiteX44" fmla="*/ 873125 w 2441575"/>
              <a:gd name="connsiteY44" fmla="*/ 1418265 h 2425213"/>
              <a:gd name="connsiteX45" fmla="*/ 873125 w 2441575"/>
              <a:gd name="connsiteY45" fmla="*/ 1433377 h 2425213"/>
              <a:gd name="connsiteX46" fmla="*/ 1191147 w 2441575"/>
              <a:gd name="connsiteY46" fmla="*/ 1433377 h 2425213"/>
              <a:gd name="connsiteX47" fmla="*/ 1296303 w 2441575"/>
              <a:gd name="connsiteY47" fmla="*/ 1538533 h 2425213"/>
              <a:gd name="connsiteX48" fmla="*/ 1191147 w 2441575"/>
              <a:gd name="connsiteY48" fmla="*/ 1643689 h 2425213"/>
              <a:gd name="connsiteX49" fmla="*/ 727601 w 2441575"/>
              <a:gd name="connsiteY49" fmla="*/ 1643689 h 2425213"/>
              <a:gd name="connsiteX50" fmla="*/ 184531 w 2441575"/>
              <a:gd name="connsiteY50" fmla="*/ 1643689 h 2425213"/>
              <a:gd name="connsiteX51" fmla="*/ 145524 w 2441575"/>
              <a:gd name="connsiteY51" fmla="*/ 1643689 h 2425213"/>
              <a:gd name="connsiteX52" fmla="*/ 0 w 2441575"/>
              <a:gd name="connsiteY52" fmla="*/ 1498165 h 2425213"/>
              <a:gd name="connsiteX53" fmla="*/ 0 w 2441575"/>
              <a:gd name="connsiteY53" fmla="*/ 874813 h 2425213"/>
              <a:gd name="connsiteX54" fmla="*/ 139174 w 2441575"/>
              <a:gd name="connsiteY54" fmla="*/ 672139 h 2425213"/>
              <a:gd name="connsiteX55" fmla="*/ 451231 w 2441575"/>
              <a:gd name="connsiteY55" fmla="*/ 531678 h 2425213"/>
              <a:gd name="connsiteX56" fmla="*/ 620561 w 2441575"/>
              <a:gd name="connsiteY56" fmla="*/ 0 h 2425213"/>
              <a:gd name="connsiteX57" fmla="*/ 1879617 w 2441575"/>
              <a:gd name="connsiteY57" fmla="*/ 0 h 2425213"/>
              <a:gd name="connsiteX58" fmla="*/ 1989301 w 2441575"/>
              <a:gd name="connsiteY58" fmla="*/ 109684 h 2425213"/>
              <a:gd name="connsiteX59" fmla="*/ 1989301 w 2441575"/>
              <a:gd name="connsiteY59" fmla="*/ 1142466 h 2425213"/>
              <a:gd name="connsiteX60" fmla="*/ 1899313 w 2441575"/>
              <a:gd name="connsiteY60" fmla="*/ 1142466 h 2425213"/>
              <a:gd name="connsiteX61" fmla="*/ 1899313 w 2441575"/>
              <a:gd name="connsiteY61" fmla="*/ 119402 h 2425213"/>
              <a:gd name="connsiteX62" fmla="*/ 1873915 w 2441575"/>
              <a:gd name="connsiteY62" fmla="*/ 94004 h 2425213"/>
              <a:gd name="connsiteX63" fmla="*/ 626263 w 2441575"/>
              <a:gd name="connsiteY63" fmla="*/ 94004 h 2425213"/>
              <a:gd name="connsiteX64" fmla="*/ 600865 w 2441575"/>
              <a:gd name="connsiteY64" fmla="*/ 119402 h 2425213"/>
              <a:gd name="connsiteX65" fmla="*/ 600865 w 2441575"/>
              <a:gd name="connsiteY65" fmla="*/ 485703 h 2425213"/>
              <a:gd name="connsiteX66" fmla="*/ 510877 w 2441575"/>
              <a:gd name="connsiteY66" fmla="*/ 485703 h 2425213"/>
              <a:gd name="connsiteX67" fmla="*/ 510877 w 2441575"/>
              <a:gd name="connsiteY67" fmla="*/ 109684 h 2425213"/>
              <a:gd name="connsiteX68" fmla="*/ 620561 w 2441575"/>
              <a:gd name="connsiteY68" fmla="*/ 0 h 24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41575" h="2425213">
                <a:moveTo>
                  <a:pt x="510877" y="1703889"/>
                </a:moveTo>
                <a:lnTo>
                  <a:pt x="600865" y="1703889"/>
                </a:lnTo>
                <a:lnTo>
                  <a:pt x="600865" y="2051230"/>
                </a:lnTo>
                <a:cubicBezTo>
                  <a:pt x="600865" y="2065257"/>
                  <a:pt x="612236" y="2076628"/>
                  <a:pt x="626263" y="2076628"/>
                </a:cubicBezTo>
                <a:lnTo>
                  <a:pt x="1527175" y="2076628"/>
                </a:lnTo>
                <a:lnTo>
                  <a:pt x="1527175" y="2170632"/>
                </a:lnTo>
                <a:lnTo>
                  <a:pt x="620561" y="2170632"/>
                </a:lnTo>
                <a:cubicBezTo>
                  <a:pt x="559984" y="2170632"/>
                  <a:pt x="510877" y="2121525"/>
                  <a:pt x="510877" y="2060948"/>
                </a:cubicBezTo>
                <a:lnTo>
                  <a:pt x="510877" y="1703889"/>
                </a:lnTo>
                <a:close/>
                <a:moveTo>
                  <a:pt x="2003425" y="1257587"/>
                </a:moveTo>
                <a:cubicBezTo>
                  <a:pt x="1817037" y="1257587"/>
                  <a:pt x="1727147" y="1429173"/>
                  <a:pt x="1725649" y="1724245"/>
                </a:cubicBezTo>
                <a:lnTo>
                  <a:pt x="2287551" y="1724245"/>
                </a:lnTo>
                <a:cubicBezTo>
                  <a:pt x="2286053" y="1443592"/>
                  <a:pt x="2189813" y="1257587"/>
                  <a:pt x="2003425" y="1257587"/>
                </a:cubicBezTo>
                <a:close/>
                <a:moveTo>
                  <a:pt x="2003425" y="1185730"/>
                </a:moveTo>
                <a:cubicBezTo>
                  <a:pt x="2232814" y="1185731"/>
                  <a:pt x="2357478" y="1400009"/>
                  <a:pt x="2355850" y="1724245"/>
                </a:cubicBezTo>
                <a:lnTo>
                  <a:pt x="2351452" y="1724245"/>
                </a:lnTo>
                <a:cubicBezTo>
                  <a:pt x="2401226" y="1724245"/>
                  <a:pt x="2441575" y="1764594"/>
                  <a:pt x="2441575" y="1814368"/>
                </a:cubicBezTo>
                <a:lnTo>
                  <a:pt x="2441575" y="2335090"/>
                </a:lnTo>
                <a:cubicBezTo>
                  <a:pt x="2441575" y="2384864"/>
                  <a:pt x="2401226" y="2425213"/>
                  <a:pt x="2351452" y="2425213"/>
                </a:cubicBezTo>
                <a:lnTo>
                  <a:pt x="1661748" y="2425213"/>
                </a:lnTo>
                <a:cubicBezTo>
                  <a:pt x="1611974" y="2425213"/>
                  <a:pt x="1571625" y="2384864"/>
                  <a:pt x="1571625" y="2335090"/>
                </a:cubicBezTo>
                <a:lnTo>
                  <a:pt x="1571625" y="1814368"/>
                </a:lnTo>
                <a:cubicBezTo>
                  <a:pt x="1571625" y="1764594"/>
                  <a:pt x="1611974" y="1724245"/>
                  <a:pt x="1661748" y="1724245"/>
                </a:cubicBezTo>
                <a:lnTo>
                  <a:pt x="1657350" y="1724245"/>
                </a:lnTo>
                <a:cubicBezTo>
                  <a:pt x="1658897" y="1420195"/>
                  <a:pt x="1774036" y="1185729"/>
                  <a:pt x="2003425" y="1185730"/>
                </a:cubicBezTo>
                <a:close/>
                <a:moveTo>
                  <a:pt x="451231" y="531678"/>
                </a:moveTo>
                <a:lnTo>
                  <a:pt x="767969" y="531678"/>
                </a:lnTo>
                <a:cubicBezTo>
                  <a:pt x="826045" y="531678"/>
                  <a:pt x="873125" y="578758"/>
                  <a:pt x="873125" y="636834"/>
                </a:cubicBezTo>
                <a:cubicBezTo>
                  <a:pt x="873125" y="690915"/>
                  <a:pt x="832301" y="735460"/>
                  <a:pt x="779604" y="739614"/>
                </a:cubicBezTo>
                <a:lnTo>
                  <a:pt x="621507" y="739614"/>
                </a:lnTo>
                <a:lnTo>
                  <a:pt x="621507" y="757902"/>
                </a:lnTo>
                <a:lnTo>
                  <a:pt x="1324377" y="757902"/>
                </a:lnTo>
                <a:cubicBezTo>
                  <a:pt x="1380633" y="759272"/>
                  <a:pt x="1425575" y="805517"/>
                  <a:pt x="1425575" y="862259"/>
                </a:cubicBezTo>
                <a:cubicBezTo>
                  <a:pt x="1425575" y="920335"/>
                  <a:pt x="1378495" y="967415"/>
                  <a:pt x="1320419" y="967415"/>
                </a:cubicBezTo>
                <a:lnTo>
                  <a:pt x="873125" y="967415"/>
                </a:lnTo>
                <a:lnTo>
                  <a:pt x="873125" y="982528"/>
                </a:lnTo>
                <a:lnTo>
                  <a:pt x="1453769" y="982528"/>
                </a:lnTo>
                <a:cubicBezTo>
                  <a:pt x="1511845" y="982528"/>
                  <a:pt x="1558925" y="1029608"/>
                  <a:pt x="1558925" y="1087684"/>
                </a:cubicBezTo>
                <a:cubicBezTo>
                  <a:pt x="1558925" y="1145760"/>
                  <a:pt x="1511845" y="1192840"/>
                  <a:pt x="1453769" y="1192840"/>
                </a:cubicBezTo>
                <a:lnTo>
                  <a:pt x="873125" y="1192840"/>
                </a:lnTo>
                <a:lnTo>
                  <a:pt x="873125" y="1207953"/>
                </a:lnTo>
                <a:lnTo>
                  <a:pt x="1383769" y="1207953"/>
                </a:lnTo>
                <a:cubicBezTo>
                  <a:pt x="1441845" y="1207953"/>
                  <a:pt x="1488925" y="1255033"/>
                  <a:pt x="1488925" y="1313109"/>
                </a:cubicBezTo>
                <a:cubicBezTo>
                  <a:pt x="1488925" y="1371185"/>
                  <a:pt x="1441845" y="1418265"/>
                  <a:pt x="1383769" y="1418265"/>
                </a:cubicBezTo>
                <a:lnTo>
                  <a:pt x="873125" y="1418265"/>
                </a:lnTo>
                <a:lnTo>
                  <a:pt x="873125" y="1433377"/>
                </a:lnTo>
                <a:lnTo>
                  <a:pt x="1191147" y="1433377"/>
                </a:lnTo>
                <a:cubicBezTo>
                  <a:pt x="1249223" y="1433377"/>
                  <a:pt x="1296303" y="1480457"/>
                  <a:pt x="1296303" y="1538533"/>
                </a:cubicBezTo>
                <a:cubicBezTo>
                  <a:pt x="1296303" y="1596609"/>
                  <a:pt x="1249223" y="1643689"/>
                  <a:pt x="1191147" y="1643689"/>
                </a:cubicBezTo>
                <a:lnTo>
                  <a:pt x="727601" y="1643689"/>
                </a:lnTo>
                <a:lnTo>
                  <a:pt x="184531" y="1643689"/>
                </a:lnTo>
                <a:lnTo>
                  <a:pt x="145524" y="1643689"/>
                </a:lnTo>
                <a:cubicBezTo>
                  <a:pt x="65153" y="1643689"/>
                  <a:pt x="0" y="1578536"/>
                  <a:pt x="0" y="1498165"/>
                </a:cubicBezTo>
                <a:lnTo>
                  <a:pt x="0" y="874813"/>
                </a:lnTo>
                <a:cubicBezTo>
                  <a:pt x="0" y="794442"/>
                  <a:pt x="33403" y="748339"/>
                  <a:pt x="139174" y="672139"/>
                </a:cubicBezTo>
                <a:cubicBezTo>
                  <a:pt x="260126" y="606269"/>
                  <a:pt x="385842" y="531666"/>
                  <a:pt x="451231" y="531678"/>
                </a:cubicBezTo>
                <a:close/>
                <a:moveTo>
                  <a:pt x="620561" y="0"/>
                </a:moveTo>
                <a:lnTo>
                  <a:pt x="1879617" y="0"/>
                </a:lnTo>
                <a:cubicBezTo>
                  <a:pt x="1940194" y="0"/>
                  <a:pt x="1989301" y="49107"/>
                  <a:pt x="1989301" y="109684"/>
                </a:cubicBezTo>
                <a:lnTo>
                  <a:pt x="1989301" y="1142466"/>
                </a:lnTo>
                <a:lnTo>
                  <a:pt x="1899313" y="1142466"/>
                </a:lnTo>
                <a:lnTo>
                  <a:pt x="1899313" y="119402"/>
                </a:lnTo>
                <a:cubicBezTo>
                  <a:pt x="1899313" y="105375"/>
                  <a:pt x="1887942" y="94004"/>
                  <a:pt x="1873915" y="94004"/>
                </a:cubicBezTo>
                <a:lnTo>
                  <a:pt x="626263" y="94004"/>
                </a:lnTo>
                <a:cubicBezTo>
                  <a:pt x="612236" y="94004"/>
                  <a:pt x="600865" y="105375"/>
                  <a:pt x="600865" y="119402"/>
                </a:cubicBezTo>
                <a:lnTo>
                  <a:pt x="600865" y="485703"/>
                </a:lnTo>
                <a:lnTo>
                  <a:pt x="510877" y="485703"/>
                </a:lnTo>
                <a:lnTo>
                  <a:pt x="510877" y="109684"/>
                </a:lnTo>
                <a:cubicBezTo>
                  <a:pt x="510877" y="49107"/>
                  <a:pt x="559984" y="0"/>
                  <a:pt x="6205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3" tIns="89643" rIns="89643" bIns="89643" numCol="1" spcCol="0" rtlCol="0" fromWordArt="0" anchor="b" anchorCtr="0" forceAA="0" compatLnSpc="1">
            <a:prstTxWarp prst="textNoShape">
              <a:avLst/>
            </a:prstTxWarp>
            <a:noAutofit/>
          </a:bodyPr>
          <a:lstStyle/>
          <a:p>
            <a:pPr algn="r" fontAlgn="base">
              <a:spcBef>
                <a:spcPct val="0"/>
              </a:spcBef>
              <a:spcAft>
                <a:spcPct val="0"/>
              </a:spcAft>
            </a:pPr>
            <a:endParaRPr lang="fr-FR" sz="1177" dirty="0">
              <a:solidFill>
                <a:srgbClr val="FFFFFF"/>
              </a:solidFill>
            </a:endParaRPr>
          </a:p>
        </p:txBody>
      </p:sp>
      <p:sp>
        <p:nvSpPr>
          <p:cNvPr id="22" name="Freeform 21"/>
          <p:cNvSpPr>
            <a:spLocks/>
          </p:cNvSpPr>
          <p:nvPr/>
        </p:nvSpPr>
        <p:spPr bwMode="auto">
          <a:xfrm>
            <a:off x="1507708" y="2388909"/>
            <a:ext cx="765882" cy="466267"/>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chemeClr val="bg1"/>
          </a:solidFill>
          <a:ln>
            <a:noFill/>
          </a:ln>
        </p:spPr>
        <p:txBody>
          <a:bodyPr vert="horz" wrap="square" lIns="89643" tIns="44821" rIns="89643"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765" dirty="0">
              <a:ln>
                <a:solidFill>
                  <a:srgbClr val="505050">
                    <a:alpha val="0"/>
                  </a:srgbClr>
                </a:solidFill>
              </a:ln>
              <a:solidFill>
                <a:srgbClr val="505050"/>
              </a:solidFill>
            </a:endParaRPr>
          </a:p>
        </p:txBody>
      </p:sp>
      <p:pic>
        <p:nvPicPr>
          <p:cNvPr id="3" name="Picture 2"/>
          <p:cNvPicPr>
            <a:picLocks noChangeAspect="1"/>
          </p:cNvPicPr>
          <p:nvPr/>
        </p:nvPicPr>
        <p:blipFill>
          <a:blip r:embed="rId4"/>
          <a:stretch>
            <a:fillRect/>
          </a:stretch>
        </p:blipFill>
        <p:spPr>
          <a:xfrm>
            <a:off x="1493701" y="5606349"/>
            <a:ext cx="704652" cy="648280"/>
          </a:xfrm>
          <a:prstGeom prst="rect">
            <a:avLst/>
          </a:prstGeom>
        </p:spPr>
      </p:pic>
      <p:sp>
        <p:nvSpPr>
          <p:cNvPr id="42" name="Freeform 41"/>
          <p:cNvSpPr/>
          <p:nvPr>
            <p:custDataLst>
              <p:tags r:id="rId1"/>
            </p:custDataLst>
          </p:nvPr>
        </p:nvSpPr>
        <p:spPr>
          <a:xfrm>
            <a:off x="1839923" y="5786613"/>
            <a:ext cx="272352" cy="271174"/>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896381" fontAlgn="base">
              <a:spcBef>
                <a:spcPct val="0"/>
              </a:spcBef>
              <a:spcAft>
                <a:spcPct val="0"/>
              </a:spcAft>
              <a:defRPr/>
            </a:pPr>
            <a:endParaRPr lang="fr-FR" sz="2549" kern="0" dirty="0">
              <a:solidFill>
                <a:sysClr val="window" lastClr="FFFFFF"/>
              </a:solidFill>
              <a:latin typeface="Arial"/>
            </a:endParaRPr>
          </a:p>
        </p:txBody>
      </p:sp>
      <p:sp>
        <p:nvSpPr>
          <p:cNvPr id="18" name="Rectangle 17"/>
          <p:cNvSpPr/>
          <p:nvPr/>
        </p:nvSpPr>
        <p:spPr bwMode="auto">
          <a:xfrm>
            <a:off x="522761" y="2945917"/>
            <a:ext cx="5058371" cy="1774778"/>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sp>
        <p:nvSpPr>
          <p:cNvPr id="19" name="Rectangle 18"/>
          <p:cNvSpPr/>
          <p:nvPr/>
        </p:nvSpPr>
        <p:spPr bwMode="auto">
          <a:xfrm>
            <a:off x="508000" y="4747161"/>
            <a:ext cx="5058371" cy="1674790"/>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pic>
        <p:nvPicPr>
          <p:cNvPr id="86018" name="Picture 2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1132" y="1854190"/>
            <a:ext cx="6229868" cy="412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97645" y="4131641"/>
            <a:ext cx="1135098" cy="615452"/>
          </a:xfrm>
          <a:prstGeom prst="rect">
            <a:avLst/>
          </a:prstGeom>
          <a:noFill/>
        </p:spPr>
        <p:txBody>
          <a:bodyPr wrap="square" lIns="179285" tIns="143428" rIns="179285" bIns="143428" rtlCol="0">
            <a:spAutoFit/>
          </a:bodyPr>
          <a:lstStyle/>
          <a:p>
            <a:pPr fontAlgn="base">
              <a:lnSpc>
                <a:spcPct val="90000"/>
              </a:lnSpc>
              <a:spcBef>
                <a:spcPct val="0"/>
              </a:spcBef>
              <a:spcAft>
                <a:spcPct val="0"/>
              </a:spcAft>
            </a:pPr>
            <a:r>
              <a:rPr lang="fr-FR" sz="2352" b="1" i="1" dirty="0">
                <a:solidFill>
                  <a:srgbClr val="FFFFFF"/>
                </a:solidFill>
                <a:latin typeface="Segoe UI Semilight" panose="020B0402040204020203" pitchFamily="34" charset="0"/>
                <a:cs typeface="Segoe UI Semilight" panose="020B0402040204020203" pitchFamily="34" charset="0"/>
              </a:rPr>
              <a:t>Q&amp;A</a:t>
            </a:r>
          </a:p>
        </p:txBody>
      </p:sp>
    </p:spTree>
    <p:extLst>
      <p:ext uri="{BB962C8B-B14F-4D97-AF65-F5344CB8AC3E}">
        <p14:creationId xmlns:p14="http://schemas.microsoft.com/office/powerpoint/2010/main" val="409879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Collaborate</a:t>
            </a:r>
            <a:r>
              <a:rPr lang="fr-FR" dirty="0" smtClean="0"/>
              <a:t> and </a:t>
            </a:r>
            <a:r>
              <a:rPr lang="fr-FR" dirty="0" err="1" smtClean="0"/>
              <a:t>Stay</a:t>
            </a:r>
            <a:r>
              <a:rPr lang="fr-FR" dirty="0" smtClean="0"/>
              <a:t> </a:t>
            </a:r>
            <a:r>
              <a:rPr lang="fr-FR" dirty="0" err="1" smtClean="0"/>
              <a:t>Connected</a:t>
            </a:r>
            <a:r>
              <a:rPr lang="fr-FR" dirty="0" smtClean="0"/>
              <a:t> </a:t>
            </a:r>
            <a:r>
              <a:rPr lang="fr-FR" dirty="0" err="1" smtClean="0"/>
              <a:t>with</a:t>
            </a:r>
            <a:r>
              <a:rPr lang="fr-FR" dirty="0" smtClean="0"/>
              <a:t> Office 365</a:t>
            </a:r>
            <a:endParaRPr lang="fr-FR" dirty="0"/>
          </a:p>
        </p:txBody>
      </p:sp>
      <p:sp>
        <p:nvSpPr>
          <p:cNvPr id="52" name="Rectangle 51"/>
          <p:cNvSpPr/>
          <p:nvPr/>
        </p:nvSpPr>
        <p:spPr bwMode="auto">
          <a:xfrm>
            <a:off x="5488377" y="1614945"/>
            <a:ext cx="6253563" cy="480548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3" tIns="44821" rIns="89643" bIns="44821" numCol="1" spcCol="0" rtlCol="0" fromWordArt="0" anchor="ctr" anchorCtr="0" forceAA="0" compatLnSpc="1">
            <a:prstTxWarp prst="textNoShape">
              <a:avLst/>
            </a:prstTxWarp>
            <a:noAutofit/>
          </a:bodyPr>
          <a:lstStyle/>
          <a:p>
            <a:pPr algn="ctr" defTabSz="913764" fontAlgn="base">
              <a:spcBef>
                <a:spcPct val="0"/>
              </a:spcBef>
              <a:spcAft>
                <a:spcPct val="0"/>
              </a:spcAft>
            </a:pPr>
            <a:endParaRPr lang="fr-FR" sz="3137" dirty="0">
              <a:ln>
                <a:solidFill>
                  <a:srgbClr val="FFFFFF">
                    <a:alpha val="0"/>
                  </a:srgbClr>
                </a:solidFill>
              </a:ln>
              <a:solidFill>
                <a:srgbClr val="FFFFFF"/>
              </a:solidFill>
              <a:latin typeface="Segoe UI Light"/>
              <a:ea typeface="Segoe UI" pitchFamily="34" charset="0"/>
              <a:cs typeface="Segoe UI" pitchFamily="34" charset="0"/>
            </a:endParaRPr>
          </a:p>
        </p:txBody>
      </p:sp>
      <p:sp>
        <p:nvSpPr>
          <p:cNvPr id="53" name="Rectangle 52"/>
          <p:cNvSpPr/>
          <p:nvPr/>
        </p:nvSpPr>
        <p:spPr bwMode="auto">
          <a:xfrm>
            <a:off x="5557437" y="1401710"/>
            <a:ext cx="6253563" cy="450564"/>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lnSpc>
                <a:spcPct val="115000"/>
              </a:lnSpc>
              <a:spcBef>
                <a:spcPct val="0"/>
              </a:spcBef>
              <a:spcAft>
                <a:spcPts val="196"/>
              </a:spcAft>
            </a:pPr>
            <a:r>
              <a:rPr lang="fr-FR" sz="2157" dirty="0">
                <a:ln>
                  <a:solidFill>
                    <a:srgbClr val="FFFFFF">
                      <a:alpha val="0"/>
                    </a:srgbClr>
                  </a:solidFill>
                </a:ln>
                <a:solidFill>
                  <a:srgbClr val="FFFFFF"/>
                </a:solidFill>
              </a:rPr>
              <a:t>Q&amp;A – requête en langage naturel</a:t>
            </a:r>
          </a:p>
        </p:txBody>
      </p:sp>
      <p:sp>
        <p:nvSpPr>
          <p:cNvPr id="33" name="Rectangle 32"/>
          <p:cNvSpPr/>
          <p:nvPr/>
        </p:nvSpPr>
        <p:spPr bwMode="auto">
          <a:xfrm>
            <a:off x="526162" y="4793918"/>
            <a:ext cx="5058371" cy="1626514"/>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sp>
        <p:nvSpPr>
          <p:cNvPr id="34" name="Rectangle 33"/>
          <p:cNvSpPr/>
          <p:nvPr/>
        </p:nvSpPr>
        <p:spPr bwMode="auto">
          <a:xfrm>
            <a:off x="360946" y="1329250"/>
            <a:ext cx="5058371" cy="1728617"/>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264"/>
          <a:stretch/>
        </p:blipFill>
        <p:spPr>
          <a:xfrm>
            <a:off x="5573405" y="1955155"/>
            <a:ext cx="6210836" cy="4299474"/>
          </a:xfrm>
          <a:prstGeom prst="rect">
            <a:avLst/>
          </a:prstGeom>
        </p:spPr>
      </p:pic>
      <p:sp>
        <p:nvSpPr>
          <p:cNvPr id="19" name="Rectangle 18"/>
          <p:cNvSpPr/>
          <p:nvPr/>
        </p:nvSpPr>
        <p:spPr bwMode="auto">
          <a:xfrm>
            <a:off x="523305" y="1354287"/>
            <a:ext cx="1792850" cy="163149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2000" b="1" dirty="0">
                <a:ln>
                  <a:solidFill>
                    <a:srgbClr val="FFFFFF">
                      <a:alpha val="0"/>
                    </a:srgbClr>
                  </a:solidFill>
                </a:ln>
                <a:solidFill>
                  <a:srgbClr val="FFFFFF"/>
                </a:solidFill>
                <a:ea typeface="Segoe UI" pitchFamily="34" charset="0"/>
                <a:cs typeface="Segoe UI" pitchFamily="34" charset="0"/>
              </a:rPr>
              <a:t>Partage</a:t>
            </a:r>
            <a:endParaRPr lang="fr-FR" sz="1961" b="1" dirty="0">
              <a:ln>
                <a:solidFill>
                  <a:srgbClr val="FFFFFF">
                    <a:alpha val="0"/>
                  </a:srgbClr>
                </a:solidFill>
              </a:ln>
              <a:solidFill>
                <a:srgbClr val="FFFFFF"/>
              </a:solidFill>
              <a:ea typeface="Segoe UI" pitchFamily="34" charset="0"/>
              <a:cs typeface="Segoe UI" pitchFamily="34" charset="0"/>
            </a:endParaRPr>
          </a:p>
        </p:txBody>
      </p:sp>
      <p:sp>
        <p:nvSpPr>
          <p:cNvPr id="20" name="Rectangle 19"/>
          <p:cNvSpPr/>
          <p:nvPr/>
        </p:nvSpPr>
        <p:spPr bwMode="auto">
          <a:xfrm>
            <a:off x="522760" y="3072373"/>
            <a:ext cx="1882493" cy="163149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Posez des questions.</a:t>
            </a:r>
          </a:p>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Obtenez des réponses</a:t>
            </a:r>
          </a:p>
        </p:txBody>
      </p:sp>
      <p:sp>
        <p:nvSpPr>
          <p:cNvPr id="21" name="Rectangle 20"/>
          <p:cNvSpPr/>
          <p:nvPr/>
        </p:nvSpPr>
        <p:spPr bwMode="auto">
          <a:xfrm>
            <a:off x="522761" y="4790458"/>
            <a:ext cx="1882493" cy="163149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Mobilité</a:t>
            </a:r>
          </a:p>
        </p:txBody>
      </p:sp>
      <p:sp>
        <p:nvSpPr>
          <p:cNvPr id="22" name="Rectangle 21"/>
          <p:cNvSpPr/>
          <p:nvPr/>
        </p:nvSpPr>
        <p:spPr bwMode="auto">
          <a:xfrm>
            <a:off x="2316154" y="1354287"/>
            <a:ext cx="3137487" cy="163149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Création rapide de sites BI</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Partage de rapports avec des données d’entreprise (sur site)</a:t>
            </a:r>
          </a:p>
          <a:p>
            <a:pPr defTabSz="913764" fontAlgn="base">
              <a:spcBef>
                <a:spcPct val="0"/>
              </a:spcBef>
              <a:spcAft>
                <a:spcPts val="1177"/>
              </a:spcAft>
            </a:pPr>
            <a:r>
              <a:rPr lang="fr-FR" sz="1568" dirty="0" smtClean="0">
                <a:ln>
                  <a:solidFill>
                    <a:srgbClr val="FFFFFF">
                      <a:alpha val="0"/>
                    </a:srgbClr>
                  </a:solidFill>
                </a:ln>
                <a:solidFill>
                  <a:srgbClr val="505050"/>
                </a:solidFill>
                <a:ea typeface="Segoe UI" pitchFamily="34" charset="0"/>
                <a:cs typeface="Segoe UI" pitchFamily="34" charset="0"/>
              </a:rPr>
              <a:t>Synchronisation</a:t>
            </a:r>
            <a:endParaRPr lang="fr-FR" sz="1568" dirty="0">
              <a:ln>
                <a:solidFill>
                  <a:srgbClr val="FFFFFF">
                    <a:alpha val="0"/>
                  </a:srgbClr>
                </a:solidFill>
              </a:ln>
              <a:solidFill>
                <a:srgbClr val="505050"/>
              </a:solidFill>
              <a:ea typeface="Segoe UI" pitchFamily="34" charset="0"/>
              <a:cs typeface="Segoe UI" pitchFamily="34" charset="0"/>
            </a:endParaRPr>
          </a:p>
        </p:txBody>
      </p:sp>
      <p:sp>
        <p:nvSpPr>
          <p:cNvPr id="29" name="Rectangle 28"/>
          <p:cNvSpPr/>
          <p:nvPr/>
        </p:nvSpPr>
        <p:spPr bwMode="auto">
          <a:xfrm>
            <a:off x="2316154" y="3072373"/>
            <a:ext cx="3137487" cy="163149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Posez des questions en langage naturel</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Recevez les réponses sous forme de rapports visuels et interactifs</a:t>
            </a:r>
          </a:p>
          <a:p>
            <a:pPr defTabSz="913764" fontAlgn="base">
              <a:spcBef>
                <a:spcPct val="0"/>
              </a:spcBef>
              <a:spcAft>
                <a:spcPts val="1177"/>
              </a:spcAft>
            </a:pPr>
            <a:endParaRPr lang="fr-FR" sz="1568" dirty="0">
              <a:ln>
                <a:solidFill>
                  <a:srgbClr val="FFFFFF">
                    <a:alpha val="0"/>
                  </a:srgbClr>
                </a:solidFill>
              </a:ln>
              <a:solidFill>
                <a:srgbClr val="505050"/>
              </a:solidFill>
              <a:ea typeface="Segoe UI" pitchFamily="34" charset="0"/>
              <a:cs typeface="Segoe UI" pitchFamily="34" charset="0"/>
            </a:endParaRPr>
          </a:p>
        </p:txBody>
      </p:sp>
      <p:sp>
        <p:nvSpPr>
          <p:cNvPr id="36" name="Rectangle 35"/>
          <p:cNvSpPr/>
          <p:nvPr/>
        </p:nvSpPr>
        <p:spPr bwMode="auto">
          <a:xfrm>
            <a:off x="2316154" y="4790458"/>
            <a:ext cx="3137487" cy="163149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Support du HTML5 pour Power </a:t>
            </a:r>
            <a:r>
              <a:rPr lang="fr-FR" sz="1568" dirty="0" err="1">
                <a:ln>
                  <a:solidFill>
                    <a:srgbClr val="FFFFFF">
                      <a:alpha val="0"/>
                    </a:srgbClr>
                  </a:solidFill>
                </a:ln>
                <a:solidFill>
                  <a:srgbClr val="505050"/>
                </a:solidFill>
                <a:ea typeface="Segoe UI" pitchFamily="34" charset="0"/>
                <a:cs typeface="Segoe UI" pitchFamily="34" charset="0"/>
              </a:rPr>
              <a:t>View</a:t>
            </a:r>
            <a:endParaRPr lang="fr-FR" sz="1568" dirty="0">
              <a:ln>
                <a:solidFill>
                  <a:srgbClr val="FFFFFF">
                    <a:alpha val="0"/>
                  </a:srgbClr>
                </a:solidFill>
              </a:ln>
              <a:solidFill>
                <a:srgbClr val="505050"/>
              </a:solidFill>
              <a:ea typeface="Segoe UI" pitchFamily="34" charset="0"/>
              <a:cs typeface="Segoe UI" pitchFamily="34" charset="0"/>
            </a:endParaRP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Consommation des rapports via l’application Mobile BI</a:t>
            </a:r>
          </a:p>
        </p:txBody>
      </p:sp>
      <p:sp>
        <p:nvSpPr>
          <p:cNvPr id="37" name="Freeform 36"/>
          <p:cNvSpPr>
            <a:spLocks/>
          </p:cNvSpPr>
          <p:nvPr/>
        </p:nvSpPr>
        <p:spPr bwMode="auto">
          <a:xfrm>
            <a:off x="1507708" y="2388909"/>
            <a:ext cx="765882" cy="466267"/>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chemeClr val="bg1"/>
          </a:solidFill>
          <a:ln>
            <a:noFill/>
          </a:ln>
        </p:spPr>
        <p:txBody>
          <a:bodyPr vert="horz" wrap="square" lIns="89643" tIns="44821" rIns="89643"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765" dirty="0">
              <a:ln>
                <a:solidFill>
                  <a:srgbClr val="505050">
                    <a:alpha val="0"/>
                  </a:srgbClr>
                </a:solidFill>
              </a:ln>
              <a:solidFill>
                <a:srgbClr val="505050"/>
              </a:solidFill>
            </a:endParaRPr>
          </a:p>
        </p:txBody>
      </p:sp>
      <p:pic>
        <p:nvPicPr>
          <p:cNvPr id="38" name="Picture 37"/>
          <p:cNvPicPr>
            <a:picLocks noChangeAspect="1"/>
          </p:cNvPicPr>
          <p:nvPr/>
        </p:nvPicPr>
        <p:blipFill>
          <a:blip r:embed="rId5"/>
          <a:stretch>
            <a:fillRect/>
          </a:stretch>
        </p:blipFill>
        <p:spPr>
          <a:xfrm>
            <a:off x="1493701" y="5606349"/>
            <a:ext cx="704652" cy="648280"/>
          </a:xfrm>
          <a:prstGeom prst="rect">
            <a:avLst/>
          </a:prstGeom>
        </p:spPr>
      </p:pic>
      <p:sp>
        <p:nvSpPr>
          <p:cNvPr id="39" name="Freeform 38"/>
          <p:cNvSpPr/>
          <p:nvPr>
            <p:custDataLst>
              <p:tags r:id="rId1"/>
            </p:custDataLst>
          </p:nvPr>
        </p:nvSpPr>
        <p:spPr>
          <a:xfrm>
            <a:off x="1839923" y="5786613"/>
            <a:ext cx="272352" cy="271174"/>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896381" fontAlgn="base">
              <a:spcBef>
                <a:spcPct val="0"/>
              </a:spcBef>
              <a:spcAft>
                <a:spcPct val="0"/>
              </a:spcAft>
              <a:defRPr/>
            </a:pPr>
            <a:endParaRPr lang="fr-FR" sz="2549" kern="0" dirty="0">
              <a:solidFill>
                <a:sysClr val="window" lastClr="FFFFFF"/>
              </a:solidFill>
              <a:latin typeface="Arial"/>
            </a:endParaRPr>
          </a:p>
        </p:txBody>
      </p:sp>
      <p:sp>
        <p:nvSpPr>
          <p:cNvPr id="40" name="TextBox 39"/>
          <p:cNvSpPr txBox="1"/>
          <p:nvPr/>
        </p:nvSpPr>
        <p:spPr>
          <a:xfrm>
            <a:off x="1397645" y="4131641"/>
            <a:ext cx="1135098" cy="615452"/>
          </a:xfrm>
          <a:prstGeom prst="rect">
            <a:avLst/>
          </a:prstGeom>
          <a:noFill/>
        </p:spPr>
        <p:txBody>
          <a:bodyPr wrap="square" lIns="179285" tIns="143428" rIns="179285" bIns="143428" rtlCol="0">
            <a:spAutoFit/>
          </a:bodyPr>
          <a:lstStyle/>
          <a:p>
            <a:pPr fontAlgn="base">
              <a:lnSpc>
                <a:spcPct val="90000"/>
              </a:lnSpc>
              <a:spcBef>
                <a:spcPct val="0"/>
              </a:spcBef>
              <a:spcAft>
                <a:spcPct val="0"/>
              </a:spcAft>
            </a:pPr>
            <a:r>
              <a:rPr lang="fr-FR" sz="2352" b="1" i="1" dirty="0">
                <a:solidFill>
                  <a:srgbClr val="FFFFFF"/>
                </a:solidFill>
                <a:latin typeface="Segoe UI Semilight" panose="020B0402040204020203" pitchFamily="34" charset="0"/>
                <a:cs typeface="Segoe UI Semilight" panose="020B0402040204020203" pitchFamily="34" charset="0"/>
              </a:rPr>
              <a:t>Q&amp;A</a:t>
            </a:r>
          </a:p>
        </p:txBody>
      </p:sp>
      <p:sp>
        <p:nvSpPr>
          <p:cNvPr id="41" name="Rectangle 40"/>
          <p:cNvSpPr/>
          <p:nvPr/>
        </p:nvSpPr>
        <p:spPr bwMode="auto">
          <a:xfrm>
            <a:off x="488001" y="1375061"/>
            <a:ext cx="5058371" cy="1653947"/>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sp>
        <p:nvSpPr>
          <p:cNvPr id="42" name="Rectangle 41"/>
          <p:cNvSpPr/>
          <p:nvPr/>
        </p:nvSpPr>
        <p:spPr bwMode="auto">
          <a:xfrm>
            <a:off x="395476" y="4731207"/>
            <a:ext cx="5058371" cy="1689225"/>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2466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Collaborate</a:t>
            </a:r>
            <a:r>
              <a:rPr lang="fr-FR" dirty="0" smtClean="0"/>
              <a:t> and </a:t>
            </a:r>
            <a:r>
              <a:rPr lang="fr-FR" dirty="0" err="1" smtClean="0"/>
              <a:t>Stay</a:t>
            </a:r>
            <a:r>
              <a:rPr lang="fr-FR" dirty="0" smtClean="0"/>
              <a:t> </a:t>
            </a:r>
            <a:r>
              <a:rPr lang="fr-FR" dirty="0" err="1" smtClean="0"/>
              <a:t>Connected</a:t>
            </a:r>
            <a:r>
              <a:rPr lang="fr-FR" dirty="0" smtClean="0"/>
              <a:t> </a:t>
            </a:r>
            <a:r>
              <a:rPr lang="fr-FR" dirty="0" err="1" smtClean="0"/>
              <a:t>with</a:t>
            </a:r>
            <a:r>
              <a:rPr lang="fr-FR" dirty="0" smtClean="0"/>
              <a:t> Office 365</a:t>
            </a:r>
            <a:endParaRPr lang="fr-FR" dirty="0"/>
          </a:p>
        </p:txBody>
      </p:sp>
      <p:sp>
        <p:nvSpPr>
          <p:cNvPr id="52" name="Rectangle 51"/>
          <p:cNvSpPr/>
          <p:nvPr/>
        </p:nvSpPr>
        <p:spPr bwMode="auto">
          <a:xfrm>
            <a:off x="5557437" y="1363030"/>
            <a:ext cx="6253563" cy="503547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3" tIns="44821" rIns="89643" bIns="44821" numCol="1" spcCol="0" rtlCol="0" fromWordArt="0" anchor="ctr" anchorCtr="0" forceAA="0" compatLnSpc="1">
            <a:prstTxWarp prst="textNoShape">
              <a:avLst/>
            </a:prstTxWarp>
            <a:noAutofit/>
          </a:bodyPr>
          <a:lstStyle/>
          <a:p>
            <a:pPr algn="ctr" defTabSz="913764" fontAlgn="base">
              <a:spcBef>
                <a:spcPct val="0"/>
              </a:spcBef>
              <a:spcAft>
                <a:spcPct val="0"/>
              </a:spcAft>
            </a:pPr>
            <a:endParaRPr lang="fr-FR" sz="3137" dirty="0">
              <a:ln>
                <a:solidFill>
                  <a:srgbClr val="FFFFFF">
                    <a:alpha val="0"/>
                  </a:srgbClr>
                </a:solidFill>
              </a:ln>
              <a:solidFill>
                <a:srgbClr val="FFFFFF"/>
              </a:solidFill>
              <a:latin typeface="Segoe UI Light"/>
              <a:ea typeface="Segoe UI" pitchFamily="34" charset="0"/>
              <a:cs typeface="Segoe UI" pitchFamily="34" charset="0"/>
            </a:endParaRPr>
          </a:p>
        </p:txBody>
      </p:sp>
      <p:sp>
        <p:nvSpPr>
          <p:cNvPr id="53" name="Rectangle 52"/>
          <p:cNvSpPr/>
          <p:nvPr/>
        </p:nvSpPr>
        <p:spPr bwMode="auto">
          <a:xfrm>
            <a:off x="5557437" y="1363030"/>
            <a:ext cx="6253563" cy="450564"/>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lnSpc>
                <a:spcPct val="115000"/>
              </a:lnSpc>
              <a:spcBef>
                <a:spcPct val="0"/>
              </a:spcBef>
              <a:spcAft>
                <a:spcPts val="196"/>
              </a:spcAft>
            </a:pPr>
            <a:r>
              <a:rPr lang="fr-FR" sz="2157" dirty="0">
                <a:ln>
                  <a:solidFill>
                    <a:srgbClr val="FFFFFF">
                      <a:alpha val="0"/>
                    </a:srgbClr>
                  </a:solidFill>
                </a:ln>
                <a:solidFill>
                  <a:srgbClr val="FFFFFF"/>
                </a:solidFill>
              </a:rPr>
              <a:t>HTML5 &amp; Mobile BI </a:t>
            </a:r>
            <a:r>
              <a:rPr lang="fr-FR" sz="2157" dirty="0" err="1">
                <a:ln>
                  <a:solidFill>
                    <a:srgbClr val="FFFFFF">
                      <a:alpha val="0"/>
                    </a:srgbClr>
                  </a:solidFill>
                </a:ln>
                <a:solidFill>
                  <a:srgbClr val="FFFFFF"/>
                </a:solidFill>
              </a:rPr>
              <a:t>app</a:t>
            </a:r>
            <a:endParaRPr lang="fr-FR" sz="2157" dirty="0">
              <a:ln>
                <a:solidFill>
                  <a:srgbClr val="FFFFFF">
                    <a:alpha val="0"/>
                  </a:srgbClr>
                </a:solidFill>
              </a:ln>
              <a:solidFill>
                <a:srgbClr val="FFFFFF"/>
              </a:solidFill>
            </a:endParaRPr>
          </a:p>
        </p:txBody>
      </p:sp>
      <p:grpSp>
        <p:nvGrpSpPr>
          <p:cNvPr id="27" name="Group 26"/>
          <p:cNvGrpSpPr/>
          <p:nvPr/>
        </p:nvGrpSpPr>
        <p:grpSpPr>
          <a:xfrm>
            <a:off x="5895710" y="2264343"/>
            <a:ext cx="5675635" cy="3806285"/>
            <a:chOff x="8300621" y="4366491"/>
            <a:chExt cx="3781888" cy="2355433"/>
          </a:xfrm>
        </p:grpSpPr>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l="5549" t="5258" r="22522" b="3827"/>
            <a:stretch/>
          </p:blipFill>
          <p:spPr>
            <a:xfrm>
              <a:off x="8300621" y="4366491"/>
              <a:ext cx="3781888" cy="2355433"/>
            </a:xfrm>
            <a:prstGeom prst="rect">
              <a:avLst/>
            </a:prstGeom>
          </p:spPr>
        </p:pic>
        <p:grpSp>
          <p:nvGrpSpPr>
            <p:cNvPr id="31" name="Group 30"/>
            <p:cNvGrpSpPr/>
            <p:nvPr/>
          </p:nvGrpSpPr>
          <p:grpSpPr>
            <a:xfrm>
              <a:off x="8546379" y="5286964"/>
              <a:ext cx="3290152" cy="1183171"/>
              <a:chOff x="3679202" y="2355263"/>
              <a:chExt cx="3290152" cy="1183171"/>
            </a:xfrm>
          </p:grpSpPr>
          <p:grpSp>
            <p:nvGrpSpPr>
              <p:cNvPr id="32" name="Group 31"/>
              <p:cNvGrpSpPr/>
              <p:nvPr/>
            </p:nvGrpSpPr>
            <p:grpSpPr>
              <a:xfrm>
                <a:off x="3997568" y="2355263"/>
                <a:ext cx="937186" cy="937186"/>
                <a:chOff x="10964098" y="6163968"/>
                <a:chExt cx="777240" cy="777240"/>
              </a:xfrm>
            </p:grpSpPr>
            <p:sp>
              <p:nvSpPr>
                <p:cNvPr id="36" name="Oval 37"/>
                <p:cNvSpPr/>
                <p:nvPr/>
              </p:nvSpPr>
              <p:spPr>
                <a:xfrm>
                  <a:off x="10964098" y="6163968"/>
                  <a:ext cx="777240" cy="777240"/>
                </a:xfrm>
                <a:custGeom>
                  <a:avLst/>
                  <a:gdLst/>
                  <a:ahLst/>
                  <a:cxnLst/>
                  <a:rect l="l" t="t" r="r" b="b"/>
                  <a:pathLst>
                    <a:path w="777240" h="777240">
                      <a:moveTo>
                        <a:pt x="388620" y="32004"/>
                      </a:moveTo>
                      <a:cubicBezTo>
                        <a:pt x="191666" y="32004"/>
                        <a:pt x="32004" y="191666"/>
                        <a:pt x="32004" y="388620"/>
                      </a:cubicBezTo>
                      <a:cubicBezTo>
                        <a:pt x="32004" y="585574"/>
                        <a:pt x="191666" y="745236"/>
                        <a:pt x="388620" y="745236"/>
                      </a:cubicBezTo>
                      <a:cubicBezTo>
                        <a:pt x="585574" y="745236"/>
                        <a:pt x="745236" y="585574"/>
                        <a:pt x="745236" y="388620"/>
                      </a:cubicBezTo>
                      <a:cubicBezTo>
                        <a:pt x="745236" y="191666"/>
                        <a:pt x="585574" y="32004"/>
                        <a:pt x="388620" y="32004"/>
                      </a:cubicBezTo>
                      <a:close/>
                      <a:moveTo>
                        <a:pt x="388620" y="0"/>
                      </a:moveTo>
                      <a:cubicBezTo>
                        <a:pt x="603249" y="0"/>
                        <a:pt x="777240" y="173991"/>
                        <a:pt x="777240" y="388620"/>
                      </a:cubicBezTo>
                      <a:cubicBezTo>
                        <a:pt x="777240" y="603249"/>
                        <a:pt x="603249" y="777240"/>
                        <a:pt x="388620" y="777240"/>
                      </a:cubicBezTo>
                      <a:cubicBezTo>
                        <a:pt x="173991" y="777240"/>
                        <a:pt x="0" y="603249"/>
                        <a:pt x="0" y="388620"/>
                      </a:cubicBezTo>
                      <a:cubicBezTo>
                        <a:pt x="0" y="173991"/>
                        <a:pt x="173991" y="0"/>
                        <a:pt x="3886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dirty="0">
                    <a:ln>
                      <a:solidFill>
                        <a:srgbClr val="505050">
                          <a:alpha val="0"/>
                        </a:srgbClr>
                      </a:solidFill>
                    </a:ln>
                    <a:solidFill>
                      <a:srgbClr val="FFFFFF"/>
                    </a:solidFill>
                  </a:endParaRPr>
                </a:p>
              </p:txBody>
            </p:sp>
            <p:sp>
              <p:nvSpPr>
                <p:cNvPr id="39" name="Freeform 14"/>
                <p:cNvSpPr>
                  <a:spLocks noEditPoints="1"/>
                </p:cNvSpPr>
                <p:nvPr/>
              </p:nvSpPr>
              <p:spPr bwMode="black">
                <a:xfrm>
                  <a:off x="11135879" y="6323110"/>
                  <a:ext cx="433678" cy="458956"/>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290" tIns="41145" rIns="82290" bIns="41145" numCol="1" rtlCol="0" anchor="ctr" anchorCtr="0" compatLnSpc="1">
                  <a:prstTxWarp prst="textNoShape">
                    <a:avLst/>
                  </a:prstTxWarp>
                </a:bodyPr>
                <a:lstStyle/>
                <a:p>
                  <a:pPr defTabSz="755479" fontAlgn="base">
                    <a:spcBef>
                      <a:spcPct val="0"/>
                    </a:spcBef>
                    <a:spcAft>
                      <a:spcPct val="0"/>
                    </a:spcAft>
                  </a:pPr>
                  <a:endParaRPr lang="fr-FR" spc="-123" dirty="0">
                    <a:ln>
                      <a:solidFill>
                        <a:srgbClr val="505050">
                          <a:alpha val="0"/>
                        </a:srgbClr>
                      </a:solidFill>
                    </a:ln>
                    <a:solidFill>
                      <a:srgbClr val="505050">
                        <a:lumMod val="50000"/>
                      </a:srgbClr>
                    </a:solidFill>
                  </a:endParaRPr>
                </a:p>
              </p:txBody>
            </p:sp>
          </p:grpSp>
          <p:pic>
            <p:nvPicPr>
              <p:cNvPr id="34" name="Picture 33">
                <a:hlinkClick r:id="" action="ppaction://hlinkshowjump?jump=next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9202" y="3315470"/>
                <a:ext cx="3290152" cy="222964"/>
              </a:xfrm>
              <a:prstGeom prst="rect">
                <a:avLst/>
              </a:prstGeom>
            </p:spPr>
          </p:pic>
        </p:grpSp>
      </p:grpSp>
      <p:sp>
        <p:nvSpPr>
          <p:cNvPr id="51" name="Rectangle 50"/>
          <p:cNvSpPr/>
          <p:nvPr/>
        </p:nvSpPr>
        <p:spPr bwMode="auto">
          <a:xfrm>
            <a:off x="720130" y="2957148"/>
            <a:ext cx="5058371" cy="1774778"/>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5114" y="2638192"/>
            <a:ext cx="5174671" cy="3006982"/>
          </a:xfrm>
          <a:prstGeom prst="rect">
            <a:avLst/>
          </a:prstGeom>
        </p:spPr>
      </p:pic>
      <p:sp>
        <p:nvSpPr>
          <p:cNvPr id="29" name="Rectangle 28"/>
          <p:cNvSpPr/>
          <p:nvPr/>
        </p:nvSpPr>
        <p:spPr bwMode="auto">
          <a:xfrm>
            <a:off x="523305" y="1330841"/>
            <a:ext cx="1792850" cy="163149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2000" b="1" dirty="0">
                <a:ln>
                  <a:solidFill>
                    <a:srgbClr val="FFFFFF">
                      <a:alpha val="0"/>
                    </a:srgbClr>
                  </a:solidFill>
                </a:ln>
                <a:solidFill>
                  <a:srgbClr val="FFFFFF"/>
                </a:solidFill>
                <a:ea typeface="Segoe UI" pitchFamily="34" charset="0"/>
                <a:cs typeface="Segoe UI" pitchFamily="34" charset="0"/>
              </a:rPr>
              <a:t>Partage</a:t>
            </a:r>
            <a:endParaRPr lang="fr-FR" sz="1961" b="1" dirty="0">
              <a:ln>
                <a:solidFill>
                  <a:srgbClr val="FFFFFF">
                    <a:alpha val="0"/>
                  </a:srgbClr>
                </a:solidFill>
              </a:ln>
              <a:solidFill>
                <a:srgbClr val="FFFFFF"/>
              </a:solidFill>
              <a:ea typeface="Segoe UI" pitchFamily="34" charset="0"/>
              <a:cs typeface="Segoe UI" pitchFamily="34" charset="0"/>
            </a:endParaRPr>
          </a:p>
        </p:txBody>
      </p:sp>
      <p:sp>
        <p:nvSpPr>
          <p:cNvPr id="33" name="Rectangle 32"/>
          <p:cNvSpPr/>
          <p:nvPr/>
        </p:nvSpPr>
        <p:spPr bwMode="auto">
          <a:xfrm>
            <a:off x="522760" y="3048927"/>
            <a:ext cx="1882493" cy="163149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Posez des questions.</a:t>
            </a:r>
          </a:p>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Obtenez des réponses</a:t>
            </a:r>
          </a:p>
        </p:txBody>
      </p:sp>
      <p:sp>
        <p:nvSpPr>
          <p:cNvPr id="35" name="Rectangle 34"/>
          <p:cNvSpPr/>
          <p:nvPr/>
        </p:nvSpPr>
        <p:spPr bwMode="auto">
          <a:xfrm>
            <a:off x="522761" y="4767012"/>
            <a:ext cx="1882493" cy="163149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Mobilité</a:t>
            </a:r>
          </a:p>
        </p:txBody>
      </p:sp>
      <p:sp>
        <p:nvSpPr>
          <p:cNvPr id="37" name="Rectangle 36"/>
          <p:cNvSpPr/>
          <p:nvPr/>
        </p:nvSpPr>
        <p:spPr bwMode="auto">
          <a:xfrm>
            <a:off x="2316154" y="1330841"/>
            <a:ext cx="3137487" cy="163149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Création rapide de sites BI</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Partage de rapports avec des données d’entreprise (sur site)</a:t>
            </a:r>
          </a:p>
          <a:p>
            <a:pPr defTabSz="913764" fontAlgn="base">
              <a:spcBef>
                <a:spcPct val="0"/>
              </a:spcBef>
              <a:spcAft>
                <a:spcPts val="1177"/>
              </a:spcAft>
            </a:pPr>
            <a:r>
              <a:rPr lang="fr-FR" sz="1568" dirty="0" smtClean="0">
                <a:ln>
                  <a:solidFill>
                    <a:srgbClr val="FFFFFF">
                      <a:alpha val="0"/>
                    </a:srgbClr>
                  </a:solidFill>
                </a:ln>
                <a:solidFill>
                  <a:srgbClr val="505050"/>
                </a:solidFill>
                <a:ea typeface="Segoe UI" pitchFamily="34" charset="0"/>
                <a:cs typeface="Segoe UI" pitchFamily="34" charset="0"/>
              </a:rPr>
              <a:t>Synchronisation</a:t>
            </a:r>
            <a:endParaRPr lang="fr-FR" sz="1568" dirty="0">
              <a:ln>
                <a:solidFill>
                  <a:srgbClr val="FFFFFF">
                    <a:alpha val="0"/>
                  </a:srgbClr>
                </a:solidFill>
              </a:ln>
              <a:solidFill>
                <a:srgbClr val="505050"/>
              </a:solidFill>
              <a:ea typeface="Segoe UI" pitchFamily="34" charset="0"/>
              <a:cs typeface="Segoe UI" pitchFamily="34" charset="0"/>
            </a:endParaRPr>
          </a:p>
        </p:txBody>
      </p:sp>
      <p:sp>
        <p:nvSpPr>
          <p:cNvPr id="38" name="Rectangle 37"/>
          <p:cNvSpPr/>
          <p:nvPr/>
        </p:nvSpPr>
        <p:spPr bwMode="auto">
          <a:xfrm>
            <a:off x="2316154" y="3048927"/>
            <a:ext cx="3137487" cy="163149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Posez des questions en langage naturel</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Recevez les réponses sous forme de rapports visuels et interactifs</a:t>
            </a:r>
          </a:p>
          <a:p>
            <a:pPr defTabSz="913764" fontAlgn="base">
              <a:spcBef>
                <a:spcPct val="0"/>
              </a:spcBef>
              <a:spcAft>
                <a:spcPts val="1177"/>
              </a:spcAft>
            </a:pPr>
            <a:endParaRPr lang="fr-FR" sz="1568" dirty="0">
              <a:ln>
                <a:solidFill>
                  <a:srgbClr val="FFFFFF">
                    <a:alpha val="0"/>
                  </a:srgbClr>
                </a:solidFill>
              </a:ln>
              <a:solidFill>
                <a:srgbClr val="505050"/>
              </a:solidFill>
              <a:ea typeface="Segoe UI" pitchFamily="34" charset="0"/>
              <a:cs typeface="Segoe UI" pitchFamily="34" charset="0"/>
            </a:endParaRPr>
          </a:p>
        </p:txBody>
      </p:sp>
      <p:sp>
        <p:nvSpPr>
          <p:cNvPr id="40" name="Rectangle 39"/>
          <p:cNvSpPr/>
          <p:nvPr/>
        </p:nvSpPr>
        <p:spPr bwMode="auto">
          <a:xfrm>
            <a:off x="2316154" y="4767012"/>
            <a:ext cx="3137487" cy="163149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Support du HTML5 pour Power </a:t>
            </a:r>
            <a:r>
              <a:rPr lang="fr-FR" sz="1568" dirty="0" err="1">
                <a:ln>
                  <a:solidFill>
                    <a:srgbClr val="FFFFFF">
                      <a:alpha val="0"/>
                    </a:srgbClr>
                  </a:solidFill>
                </a:ln>
                <a:solidFill>
                  <a:srgbClr val="505050"/>
                </a:solidFill>
                <a:ea typeface="Segoe UI" pitchFamily="34" charset="0"/>
                <a:cs typeface="Segoe UI" pitchFamily="34" charset="0"/>
              </a:rPr>
              <a:t>View</a:t>
            </a:r>
            <a:endParaRPr lang="fr-FR" sz="1568" dirty="0">
              <a:ln>
                <a:solidFill>
                  <a:srgbClr val="FFFFFF">
                    <a:alpha val="0"/>
                  </a:srgbClr>
                </a:solidFill>
              </a:ln>
              <a:solidFill>
                <a:srgbClr val="505050"/>
              </a:solidFill>
              <a:ea typeface="Segoe UI" pitchFamily="34" charset="0"/>
              <a:cs typeface="Segoe UI" pitchFamily="34" charset="0"/>
            </a:endParaRP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Consommation des rapports via l’application Mobile BI</a:t>
            </a:r>
          </a:p>
        </p:txBody>
      </p:sp>
      <p:sp>
        <p:nvSpPr>
          <p:cNvPr id="41" name="Freeform 40"/>
          <p:cNvSpPr>
            <a:spLocks/>
          </p:cNvSpPr>
          <p:nvPr/>
        </p:nvSpPr>
        <p:spPr bwMode="auto">
          <a:xfrm>
            <a:off x="1507708" y="2365463"/>
            <a:ext cx="765882" cy="466267"/>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chemeClr val="bg1"/>
          </a:solidFill>
          <a:ln>
            <a:noFill/>
          </a:ln>
        </p:spPr>
        <p:txBody>
          <a:bodyPr vert="horz" wrap="square" lIns="89643" tIns="44821" rIns="89643"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765" dirty="0">
              <a:ln>
                <a:solidFill>
                  <a:srgbClr val="505050">
                    <a:alpha val="0"/>
                  </a:srgbClr>
                </a:solidFill>
              </a:ln>
              <a:solidFill>
                <a:srgbClr val="505050"/>
              </a:solidFill>
            </a:endParaRPr>
          </a:p>
        </p:txBody>
      </p:sp>
      <p:pic>
        <p:nvPicPr>
          <p:cNvPr id="42" name="Picture 41"/>
          <p:cNvPicPr>
            <a:picLocks noChangeAspect="1"/>
          </p:cNvPicPr>
          <p:nvPr/>
        </p:nvPicPr>
        <p:blipFill>
          <a:blip r:embed="rId7"/>
          <a:stretch>
            <a:fillRect/>
          </a:stretch>
        </p:blipFill>
        <p:spPr>
          <a:xfrm>
            <a:off x="1493701" y="5582903"/>
            <a:ext cx="704652" cy="648280"/>
          </a:xfrm>
          <a:prstGeom prst="rect">
            <a:avLst/>
          </a:prstGeom>
        </p:spPr>
      </p:pic>
      <p:sp>
        <p:nvSpPr>
          <p:cNvPr id="56" name="Freeform 55"/>
          <p:cNvSpPr/>
          <p:nvPr>
            <p:custDataLst>
              <p:tags r:id="rId1"/>
            </p:custDataLst>
          </p:nvPr>
        </p:nvSpPr>
        <p:spPr>
          <a:xfrm>
            <a:off x="1839923" y="5763167"/>
            <a:ext cx="272352" cy="271174"/>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896381" fontAlgn="base">
              <a:spcBef>
                <a:spcPct val="0"/>
              </a:spcBef>
              <a:spcAft>
                <a:spcPct val="0"/>
              </a:spcAft>
              <a:defRPr/>
            </a:pPr>
            <a:endParaRPr lang="fr-FR" sz="2549" kern="0" dirty="0">
              <a:solidFill>
                <a:sysClr val="window" lastClr="FFFFFF"/>
              </a:solidFill>
              <a:latin typeface="Arial"/>
            </a:endParaRPr>
          </a:p>
        </p:txBody>
      </p:sp>
      <p:sp>
        <p:nvSpPr>
          <p:cNvPr id="57" name="TextBox 56"/>
          <p:cNvSpPr txBox="1"/>
          <p:nvPr/>
        </p:nvSpPr>
        <p:spPr>
          <a:xfrm>
            <a:off x="1397645" y="4108195"/>
            <a:ext cx="1135098" cy="615452"/>
          </a:xfrm>
          <a:prstGeom prst="rect">
            <a:avLst/>
          </a:prstGeom>
          <a:noFill/>
        </p:spPr>
        <p:txBody>
          <a:bodyPr wrap="square" lIns="179285" tIns="143428" rIns="179285" bIns="143428" rtlCol="0">
            <a:spAutoFit/>
          </a:bodyPr>
          <a:lstStyle/>
          <a:p>
            <a:pPr fontAlgn="base">
              <a:lnSpc>
                <a:spcPct val="90000"/>
              </a:lnSpc>
              <a:spcBef>
                <a:spcPct val="0"/>
              </a:spcBef>
              <a:spcAft>
                <a:spcPct val="0"/>
              </a:spcAft>
            </a:pPr>
            <a:r>
              <a:rPr lang="fr-FR" sz="2352" b="1" i="1" dirty="0">
                <a:solidFill>
                  <a:srgbClr val="FFFFFF"/>
                </a:solidFill>
                <a:latin typeface="Segoe UI Semilight" panose="020B0402040204020203" pitchFamily="34" charset="0"/>
                <a:cs typeface="Segoe UI Semilight" panose="020B0402040204020203" pitchFamily="34" charset="0"/>
              </a:rPr>
              <a:t>Q&amp;A</a:t>
            </a:r>
          </a:p>
        </p:txBody>
      </p:sp>
      <p:sp>
        <p:nvSpPr>
          <p:cNvPr id="58" name="Rectangle 57"/>
          <p:cNvSpPr/>
          <p:nvPr/>
        </p:nvSpPr>
        <p:spPr bwMode="auto">
          <a:xfrm>
            <a:off x="464555" y="1319741"/>
            <a:ext cx="5058371" cy="1712870"/>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sp>
        <p:nvSpPr>
          <p:cNvPr id="59" name="Rectangle 58"/>
          <p:cNvSpPr/>
          <p:nvPr/>
        </p:nvSpPr>
        <p:spPr bwMode="auto">
          <a:xfrm>
            <a:off x="458569" y="2942493"/>
            <a:ext cx="5058371" cy="1774778"/>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69489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Power BI </a:t>
            </a:r>
            <a:r>
              <a:rPr lang="fr-FR" dirty="0" err="1" smtClean="0"/>
              <a:t>Preview</a:t>
            </a:r>
            <a:r>
              <a:rPr lang="fr-FR" dirty="0" smtClean="0"/>
              <a:t> : Architecture</a:t>
            </a:r>
            <a:endParaRPr lang="fr-FR" dirty="0"/>
          </a:p>
        </p:txBody>
      </p:sp>
      <p:sp>
        <p:nvSpPr>
          <p:cNvPr id="65" name="Rectangle 64"/>
          <p:cNvSpPr/>
          <p:nvPr/>
        </p:nvSpPr>
        <p:spPr>
          <a:xfrm>
            <a:off x="1911563" y="1654293"/>
            <a:ext cx="2185002" cy="4704523"/>
          </a:xfrm>
          <a:prstGeom prst="rect">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sz="3467" dirty="0">
              <a:solidFill>
                <a:srgbClr val="FFFFFF"/>
              </a:solidFill>
            </a:endParaRPr>
          </a:p>
        </p:txBody>
      </p:sp>
      <p:sp>
        <p:nvSpPr>
          <p:cNvPr id="69" name="TextBox 68"/>
          <p:cNvSpPr txBox="1"/>
          <p:nvPr/>
        </p:nvSpPr>
        <p:spPr>
          <a:xfrm>
            <a:off x="1868543" y="1891199"/>
            <a:ext cx="2123253" cy="323165"/>
          </a:xfrm>
          <a:prstGeom prst="rect">
            <a:avLst/>
          </a:prstGeom>
          <a:noFill/>
        </p:spPr>
        <p:txBody>
          <a:bodyPr wrap="square" rtlCol="0">
            <a:spAutoFit/>
          </a:bodyPr>
          <a:lstStyle/>
          <a:p>
            <a:pPr algn="ctr" fontAlgn="base">
              <a:spcBef>
                <a:spcPct val="0"/>
              </a:spcBef>
              <a:spcAft>
                <a:spcPct val="0"/>
              </a:spcAft>
            </a:pPr>
            <a:r>
              <a:rPr lang="fr-FR" sz="1500" dirty="0">
                <a:solidFill>
                  <a:srgbClr val="107289"/>
                </a:solidFill>
              </a:rPr>
              <a:t>Infrastructure sur site</a:t>
            </a:r>
          </a:p>
        </p:txBody>
      </p:sp>
      <p:sp>
        <p:nvSpPr>
          <p:cNvPr id="70" name="Cloud 69"/>
          <p:cNvSpPr/>
          <p:nvPr/>
        </p:nvSpPr>
        <p:spPr bwMode="auto">
          <a:xfrm>
            <a:off x="5108803" y="1603818"/>
            <a:ext cx="5482997" cy="3631660"/>
          </a:xfrm>
          <a:prstGeom prst="cloud">
            <a:avLst/>
          </a:prstGeom>
          <a:solidFill>
            <a:schemeClr val="bg1"/>
          </a:solidFill>
          <a:ln w="381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1088717" fontAlgn="base">
              <a:spcBef>
                <a:spcPct val="0"/>
              </a:spcBef>
              <a:spcAft>
                <a:spcPct val="0"/>
              </a:spcAft>
            </a:pPr>
            <a:endParaRPr lang="fr-FR" sz="2083">
              <a:solidFill>
                <a:srgbClr val="000000"/>
              </a:solidFill>
            </a:endParaRPr>
          </a:p>
        </p:txBody>
      </p:sp>
      <p:sp>
        <p:nvSpPr>
          <p:cNvPr id="76" name="TextBox 75"/>
          <p:cNvSpPr txBox="1"/>
          <p:nvPr/>
        </p:nvSpPr>
        <p:spPr>
          <a:xfrm>
            <a:off x="7098130" y="1948499"/>
            <a:ext cx="2765230" cy="425822"/>
          </a:xfrm>
          <a:prstGeom prst="rect">
            <a:avLst/>
          </a:prstGeom>
          <a:noFill/>
        </p:spPr>
        <p:txBody>
          <a:bodyPr wrap="square" rtlCol="0">
            <a:spAutoFit/>
          </a:bodyPr>
          <a:lstStyle/>
          <a:p>
            <a:pPr fontAlgn="base">
              <a:spcBef>
                <a:spcPct val="0"/>
              </a:spcBef>
              <a:spcAft>
                <a:spcPct val="0"/>
              </a:spcAft>
            </a:pPr>
            <a:r>
              <a:rPr lang="fr-FR" sz="2167" dirty="0">
                <a:solidFill>
                  <a:srgbClr val="000000"/>
                </a:solidFill>
              </a:rPr>
              <a:t>Office </a:t>
            </a:r>
            <a:r>
              <a:rPr lang="fr-FR" sz="2167" dirty="0" smtClean="0">
                <a:solidFill>
                  <a:srgbClr val="000000"/>
                </a:solidFill>
              </a:rPr>
              <a:t>365 Power </a:t>
            </a:r>
            <a:r>
              <a:rPr lang="fr-FR" sz="2167" dirty="0">
                <a:solidFill>
                  <a:srgbClr val="000000"/>
                </a:solidFill>
              </a:rPr>
              <a:t>BI</a:t>
            </a:r>
          </a:p>
        </p:txBody>
      </p:sp>
      <p:sp>
        <p:nvSpPr>
          <p:cNvPr id="89" name="Can 88"/>
          <p:cNvSpPr/>
          <p:nvPr/>
        </p:nvSpPr>
        <p:spPr>
          <a:xfrm>
            <a:off x="2578169" y="2299089"/>
            <a:ext cx="796079" cy="937798"/>
          </a:xfrm>
          <a:prstGeom prst="can">
            <a:avLst/>
          </a:prstGeom>
          <a:solidFill>
            <a:srgbClr val="00B0F0"/>
          </a:solidFill>
          <a:ln>
            <a:solidFill>
              <a:schemeClr val="accent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fontAlgn="base">
              <a:spcBef>
                <a:spcPct val="0"/>
              </a:spcBef>
              <a:spcAft>
                <a:spcPct val="0"/>
              </a:spcAft>
            </a:pPr>
            <a:r>
              <a:rPr lang="fr-FR" sz="1500" dirty="0">
                <a:solidFill>
                  <a:srgbClr val="FFFFFF"/>
                </a:solidFill>
              </a:rPr>
              <a:t>Bases</a:t>
            </a:r>
          </a:p>
          <a:p>
            <a:pPr algn="ctr" fontAlgn="base">
              <a:spcBef>
                <a:spcPct val="0"/>
              </a:spcBef>
              <a:spcAft>
                <a:spcPct val="0"/>
              </a:spcAft>
            </a:pPr>
            <a:r>
              <a:rPr lang="fr-FR" sz="1500" dirty="0">
                <a:solidFill>
                  <a:srgbClr val="FFFFFF"/>
                </a:solidFill>
              </a:rPr>
              <a:t>internes</a:t>
            </a:r>
          </a:p>
        </p:txBody>
      </p:sp>
      <p:pic>
        <p:nvPicPr>
          <p:cNvPr id="93" name="Picture 92"/>
          <p:cNvPicPr>
            <a:picLocks noChangeAspect="1"/>
          </p:cNvPicPr>
          <p:nvPr/>
        </p:nvPicPr>
        <p:blipFill>
          <a:blip r:embed="rId3">
            <a:extLst>
              <a:ext uri="{BEBA8EAE-BF5A-486C-A8C5-ECC9F3942E4B}">
                <a14:imgProps xmlns:a14="http://schemas.microsoft.com/office/drawing/2010/main">
                  <a14:imgLayer r:embed="rId4">
                    <a14:imgEffect>
                      <a14:backgroundRemoval t="3299" b="100000" l="2087" r="97753"/>
                    </a14:imgEffect>
                  </a14:imgLayer>
                </a14:imgProps>
              </a:ext>
            </a:extLst>
          </a:blip>
          <a:stretch>
            <a:fillRect/>
          </a:stretch>
        </p:blipFill>
        <p:spPr>
          <a:xfrm>
            <a:off x="8010919" y="5189720"/>
            <a:ext cx="1140472" cy="887848"/>
          </a:xfrm>
          <a:prstGeom prst="rect">
            <a:avLst/>
          </a:prstGeom>
          <a:ln>
            <a:noFill/>
          </a:ln>
          <a:effectLst>
            <a:outerShdw blurRad="292100" dist="139700" dir="2700000" algn="tl" rotWithShape="0">
              <a:srgbClr val="333333">
                <a:alpha val="65000"/>
              </a:srgbClr>
            </a:outerShdw>
          </a:effectLst>
        </p:spPr>
      </p:pic>
      <p:sp>
        <p:nvSpPr>
          <p:cNvPr id="94" name="TextBox 93"/>
          <p:cNvSpPr txBox="1"/>
          <p:nvPr/>
        </p:nvSpPr>
        <p:spPr>
          <a:xfrm>
            <a:off x="9268121" y="5540340"/>
            <a:ext cx="1882760" cy="297454"/>
          </a:xfrm>
          <a:prstGeom prst="rect">
            <a:avLst/>
          </a:prstGeom>
          <a:noFill/>
        </p:spPr>
        <p:txBody>
          <a:bodyPr wrap="none" rtlCol="0">
            <a:spAutoFit/>
          </a:bodyPr>
          <a:lstStyle/>
          <a:p>
            <a:pPr fontAlgn="base">
              <a:spcBef>
                <a:spcPct val="0"/>
              </a:spcBef>
              <a:spcAft>
                <a:spcPct val="0"/>
              </a:spcAft>
            </a:pPr>
            <a:r>
              <a:rPr lang="fr-FR" sz="1333" b="1" dirty="0">
                <a:solidFill>
                  <a:srgbClr val="000000"/>
                </a:solidFill>
              </a:rPr>
              <a:t>Power BI Mobile App</a:t>
            </a:r>
          </a:p>
        </p:txBody>
      </p:sp>
      <p:cxnSp>
        <p:nvCxnSpPr>
          <p:cNvPr id="95" name="Elbow Connector 94"/>
          <p:cNvCxnSpPr/>
          <p:nvPr/>
        </p:nvCxnSpPr>
        <p:spPr bwMode="auto">
          <a:xfrm rot="10800000">
            <a:off x="3559225" y="2565114"/>
            <a:ext cx="3654547" cy="796921"/>
          </a:xfrm>
          <a:prstGeom prst="bentConnector3">
            <a:avLst>
              <a:gd name="adj1" fmla="val 30887"/>
            </a:avLst>
          </a:prstGeom>
          <a:ln w="76200">
            <a:headEnd type="none" w="med" len="med"/>
            <a:tailEnd type="triangle"/>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02" name="Snip Single Corner Rectangle 101"/>
          <p:cNvSpPr/>
          <p:nvPr/>
        </p:nvSpPr>
        <p:spPr bwMode="auto">
          <a:xfrm>
            <a:off x="2132585" y="4050912"/>
            <a:ext cx="1781867" cy="2154263"/>
          </a:xfrm>
          <a:prstGeom prst="snip1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1088717" fontAlgn="base">
              <a:spcBef>
                <a:spcPct val="0"/>
              </a:spcBef>
              <a:spcAft>
                <a:spcPct val="0"/>
              </a:spcAft>
            </a:pPr>
            <a:endParaRPr lang="fr-FR" sz="2083">
              <a:solidFill>
                <a:srgbClr val="000000"/>
              </a:solidFill>
            </a:endParaRPr>
          </a:p>
        </p:txBody>
      </p:sp>
      <p:sp>
        <p:nvSpPr>
          <p:cNvPr id="103" name="Rectangle 10"/>
          <p:cNvSpPr/>
          <p:nvPr/>
        </p:nvSpPr>
        <p:spPr>
          <a:xfrm>
            <a:off x="2229015" y="4107668"/>
            <a:ext cx="1270255" cy="440807"/>
          </a:xfrm>
          <a:custGeom>
            <a:avLst/>
            <a:gdLst>
              <a:gd name="connsiteX0" fmla="*/ 0 w 2953459"/>
              <a:gd name="connsiteY0" fmla="*/ 0 h 658415"/>
              <a:gd name="connsiteX1" fmla="*/ 2953459 w 2953459"/>
              <a:gd name="connsiteY1" fmla="*/ 0 h 658415"/>
              <a:gd name="connsiteX2" fmla="*/ 2953459 w 2953459"/>
              <a:gd name="connsiteY2" fmla="*/ 658415 h 658415"/>
              <a:gd name="connsiteX3" fmla="*/ 0 w 2953459"/>
              <a:gd name="connsiteY3" fmla="*/ 658415 h 658415"/>
              <a:gd name="connsiteX4" fmla="*/ 0 w 2953459"/>
              <a:gd name="connsiteY4" fmla="*/ 0 h 658415"/>
              <a:gd name="connsiteX0" fmla="*/ 0 w 2953459"/>
              <a:gd name="connsiteY0" fmla="*/ 2193 h 660608"/>
              <a:gd name="connsiteX1" fmla="*/ 2692543 w 2953459"/>
              <a:gd name="connsiteY1" fmla="*/ 0 h 660608"/>
              <a:gd name="connsiteX2" fmla="*/ 2953459 w 2953459"/>
              <a:gd name="connsiteY2" fmla="*/ 2193 h 660608"/>
              <a:gd name="connsiteX3" fmla="*/ 2953459 w 2953459"/>
              <a:gd name="connsiteY3" fmla="*/ 660608 h 660608"/>
              <a:gd name="connsiteX4" fmla="*/ 0 w 2953459"/>
              <a:gd name="connsiteY4" fmla="*/ 660608 h 660608"/>
              <a:gd name="connsiteX5" fmla="*/ 0 w 2953459"/>
              <a:gd name="connsiteY5" fmla="*/ 2193 h 66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3459" h="660608">
                <a:moveTo>
                  <a:pt x="0" y="2193"/>
                </a:moveTo>
                <a:lnTo>
                  <a:pt x="2692543" y="0"/>
                </a:lnTo>
                <a:lnTo>
                  <a:pt x="2953459" y="2193"/>
                </a:lnTo>
                <a:lnTo>
                  <a:pt x="2953459" y="660608"/>
                </a:lnTo>
                <a:lnTo>
                  <a:pt x="0" y="660608"/>
                </a:lnTo>
                <a:lnTo>
                  <a:pt x="0" y="2193"/>
                </a:lnTo>
                <a:close/>
              </a:path>
            </a:pathLst>
          </a:custGeom>
        </p:spPr>
        <p:style>
          <a:lnRef idx="0">
            <a:schemeClr val="accent1"/>
          </a:lnRef>
          <a:fillRef idx="3">
            <a:schemeClr val="accent1"/>
          </a:fillRef>
          <a:effectRef idx="3">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fr-FR" sz="1667" dirty="0">
                <a:solidFill>
                  <a:srgbClr val="FFFFFF"/>
                </a:solidFill>
              </a:rPr>
              <a:t>Power </a:t>
            </a:r>
            <a:r>
              <a:rPr lang="fr-FR" sz="1667" dirty="0" err="1">
                <a:solidFill>
                  <a:srgbClr val="FFFFFF"/>
                </a:solidFill>
              </a:rPr>
              <a:t>Query</a:t>
            </a:r>
            <a:endParaRPr lang="fr-FR" sz="1667" dirty="0">
              <a:solidFill>
                <a:srgbClr val="FFFFFF"/>
              </a:solidFill>
            </a:endParaRPr>
          </a:p>
        </p:txBody>
      </p:sp>
      <p:sp>
        <p:nvSpPr>
          <p:cNvPr id="104" name="Rectangle 10"/>
          <p:cNvSpPr/>
          <p:nvPr/>
        </p:nvSpPr>
        <p:spPr>
          <a:xfrm>
            <a:off x="2229014" y="4709242"/>
            <a:ext cx="1630640" cy="440807"/>
          </a:xfrm>
          <a:custGeom>
            <a:avLst/>
            <a:gdLst>
              <a:gd name="connsiteX0" fmla="*/ 0 w 2953459"/>
              <a:gd name="connsiteY0" fmla="*/ 0 h 658415"/>
              <a:gd name="connsiteX1" fmla="*/ 2953459 w 2953459"/>
              <a:gd name="connsiteY1" fmla="*/ 0 h 658415"/>
              <a:gd name="connsiteX2" fmla="*/ 2953459 w 2953459"/>
              <a:gd name="connsiteY2" fmla="*/ 658415 h 658415"/>
              <a:gd name="connsiteX3" fmla="*/ 0 w 2953459"/>
              <a:gd name="connsiteY3" fmla="*/ 658415 h 658415"/>
              <a:gd name="connsiteX4" fmla="*/ 0 w 2953459"/>
              <a:gd name="connsiteY4" fmla="*/ 0 h 658415"/>
              <a:gd name="connsiteX0" fmla="*/ 0 w 2953459"/>
              <a:gd name="connsiteY0" fmla="*/ 2193 h 660608"/>
              <a:gd name="connsiteX1" fmla="*/ 2692543 w 2953459"/>
              <a:gd name="connsiteY1" fmla="*/ 0 h 660608"/>
              <a:gd name="connsiteX2" fmla="*/ 2953459 w 2953459"/>
              <a:gd name="connsiteY2" fmla="*/ 2193 h 660608"/>
              <a:gd name="connsiteX3" fmla="*/ 2953459 w 2953459"/>
              <a:gd name="connsiteY3" fmla="*/ 660608 h 660608"/>
              <a:gd name="connsiteX4" fmla="*/ 0 w 2953459"/>
              <a:gd name="connsiteY4" fmla="*/ 660608 h 660608"/>
              <a:gd name="connsiteX5" fmla="*/ 0 w 2953459"/>
              <a:gd name="connsiteY5" fmla="*/ 2193 h 66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3459" h="660608">
                <a:moveTo>
                  <a:pt x="0" y="2193"/>
                </a:moveTo>
                <a:lnTo>
                  <a:pt x="2692543" y="0"/>
                </a:lnTo>
                <a:lnTo>
                  <a:pt x="2953459" y="2193"/>
                </a:lnTo>
                <a:lnTo>
                  <a:pt x="2953459" y="660608"/>
                </a:lnTo>
                <a:lnTo>
                  <a:pt x="0" y="660608"/>
                </a:lnTo>
                <a:lnTo>
                  <a:pt x="0" y="2193"/>
                </a:lnTo>
                <a:close/>
              </a:path>
            </a:pathLst>
          </a:cu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fr-FR" sz="1667" dirty="0">
                <a:solidFill>
                  <a:srgbClr val="FFFFFF"/>
                </a:solidFill>
              </a:rPr>
              <a:t>Power Pivot</a:t>
            </a:r>
          </a:p>
        </p:txBody>
      </p:sp>
      <p:sp>
        <p:nvSpPr>
          <p:cNvPr id="105" name="Rectangle 10"/>
          <p:cNvSpPr/>
          <p:nvPr/>
        </p:nvSpPr>
        <p:spPr>
          <a:xfrm>
            <a:off x="2229014" y="5206805"/>
            <a:ext cx="1630640" cy="440807"/>
          </a:xfrm>
          <a:custGeom>
            <a:avLst/>
            <a:gdLst>
              <a:gd name="connsiteX0" fmla="*/ 0 w 2953459"/>
              <a:gd name="connsiteY0" fmla="*/ 0 h 658415"/>
              <a:gd name="connsiteX1" fmla="*/ 2953459 w 2953459"/>
              <a:gd name="connsiteY1" fmla="*/ 0 h 658415"/>
              <a:gd name="connsiteX2" fmla="*/ 2953459 w 2953459"/>
              <a:gd name="connsiteY2" fmla="*/ 658415 h 658415"/>
              <a:gd name="connsiteX3" fmla="*/ 0 w 2953459"/>
              <a:gd name="connsiteY3" fmla="*/ 658415 h 658415"/>
              <a:gd name="connsiteX4" fmla="*/ 0 w 2953459"/>
              <a:gd name="connsiteY4" fmla="*/ 0 h 658415"/>
              <a:gd name="connsiteX0" fmla="*/ 0 w 2953459"/>
              <a:gd name="connsiteY0" fmla="*/ 2193 h 660608"/>
              <a:gd name="connsiteX1" fmla="*/ 2692543 w 2953459"/>
              <a:gd name="connsiteY1" fmla="*/ 0 h 660608"/>
              <a:gd name="connsiteX2" fmla="*/ 2953459 w 2953459"/>
              <a:gd name="connsiteY2" fmla="*/ 2193 h 660608"/>
              <a:gd name="connsiteX3" fmla="*/ 2953459 w 2953459"/>
              <a:gd name="connsiteY3" fmla="*/ 660608 h 660608"/>
              <a:gd name="connsiteX4" fmla="*/ 0 w 2953459"/>
              <a:gd name="connsiteY4" fmla="*/ 660608 h 660608"/>
              <a:gd name="connsiteX5" fmla="*/ 0 w 2953459"/>
              <a:gd name="connsiteY5" fmla="*/ 2193 h 66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3459" h="660608">
                <a:moveTo>
                  <a:pt x="0" y="2193"/>
                </a:moveTo>
                <a:lnTo>
                  <a:pt x="2692543" y="0"/>
                </a:lnTo>
                <a:lnTo>
                  <a:pt x="2953459" y="2193"/>
                </a:lnTo>
                <a:lnTo>
                  <a:pt x="2953459" y="660608"/>
                </a:lnTo>
                <a:lnTo>
                  <a:pt x="0" y="660608"/>
                </a:lnTo>
                <a:lnTo>
                  <a:pt x="0" y="2193"/>
                </a:lnTo>
                <a:close/>
              </a:path>
            </a:pathLst>
          </a:cu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fr-FR" sz="1667" dirty="0">
                <a:solidFill>
                  <a:srgbClr val="FFFFFF"/>
                </a:solidFill>
              </a:rPr>
              <a:t>Power </a:t>
            </a:r>
            <a:r>
              <a:rPr lang="fr-FR" sz="1667" dirty="0" err="1">
                <a:solidFill>
                  <a:srgbClr val="FFFFFF"/>
                </a:solidFill>
              </a:rPr>
              <a:t>View</a:t>
            </a:r>
            <a:endParaRPr lang="fr-FR" sz="1667" dirty="0">
              <a:solidFill>
                <a:srgbClr val="FFFFFF"/>
              </a:solidFill>
            </a:endParaRPr>
          </a:p>
        </p:txBody>
      </p:sp>
      <p:sp>
        <p:nvSpPr>
          <p:cNvPr id="106" name="Rectangle 10"/>
          <p:cNvSpPr/>
          <p:nvPr/>
        </p:nvSpPr>
        <p:spPr>
          <a:xfrm>
            <a:off x="2229014" y="5695168"/>
            <a:ext cx="1630640" cy="440807"/>
          </a:xfrm>
          <a:custGeom>
            <a:avLst/>
            <a:gdLst>
              <a:gd name="connsiteX0" fmla="*/ 0 w 2953459"/>
              <a:gd name="connsiteY0" fmla="*/ 0 h 658415"/>
              <a:gd name="connsiteX1" fmla="*/ 2953459 w 2953459"/>
              <a:gd name="connsiteY1" fmla="*/ 0 h 658415"/>
              <a:gd name="connsiteX2" fmla="*/ 2953459 w 2953459"/>
              <a:gd name="connsiteY2" fmla="*/ 658415 h 658415"/>
              <a:gd name="connsiteX3" fmla="*/ 0 w 2953459"/>
              <a:gd name="connsiteY3" fmla="*/ 658415 h 658415"/>
              <a:gd name="connsiteX4" fmla="*/ 0 w 2953459"/>
              <a:gd name="connsiteY4" fmla="*/ 0 h 658415"/>
              <a:gd name="connsiteX0" fmla="*/ 0 w 2953459"/>
              <a:gd name="connsiteY0" fmla="*/ 2193 h 660608"/>
              <a:gd name="connsiteX1" fmla="*/ 2692543 w 2953459"/>
              <a:gd name="connsiteY1" fmla="*/ 0 h 660608"/>
              <a:gd name="connsiteX2" fmla="*/ 2953459 w 2953459"/>
              <a:gd name="connsiteY2" fmla="*/ 2193 h 660608"/>
              <a:gd name="connsiteX3" fmla="*/ 2953459 w 2953459"/>
              <a:gd name="connsiteY3" fmla="*/ 660608 h 660608"/>
              <a:gd name="connsiteX4" fmla="*/ 0 w 2953459"/>
              <a:gd name="connsiteY4" fmla="*/ 660608 h 660608"/>
              <a:gd name="connsiteX5" fmla="*/ 0 w 2953459"/>
              <a:gd name="connsiteY5" fmla="*/ 2193 h 66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3459" h="660608">
                <a:moveTo>
                  <a:pt x="0" y="2193"/>
                </a:moveTo>
                <a:lnTo>
                  <a:pt x="2692543" y="0"/>
                </a:lnTo>
                <a:lnTo>
                  <a:pt x="2953459" y="2193"/>
                </a:lnTo>
                <a:lnTo>
                  <a:pt x="2953459" y="660608"/>
                </a:lnTo>
                <a:lnTo>
                  <a:pt x="0" y="660608"/>
                </a:lnTo>
                <a:lnTo>
                  <a:pt x="0" y="2193"/>
                </a:lnTo>
                <a:close/>
              </a:path>
            </a:pathLst>
          </a:cu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fr-FR" sz="1667" dirty="0">
                <a:solidFill>
                  <a:srgbClr val="FFFFFF"/>
                </a:solidFill>
              </a:rPr>
              <a:t>Power </a:t>
            </a:r>
            <a:r>
              <a:rPr lang="fr-FR" sz="1667" dirty="0" err="1">
                <a:solidFill>
                  <a:srgbClr val="FFFFFF"/>
                </a:solidFill>
              </a:rPr>
              <a:t>Map</a:t>
            </a:r>
            <a:endParaRPr lang="fr-FR" sz="1667" dirty="0">
              <a:solidFill>
                <a:srgbClr val="FFFFFF"/>
              </a:solidFill>
            </a:endParaRPr>
          </a:p>
        </p:txBody>
      </p:sp>
      <p:cxnSp>
        <p:nvCxnSpPr>
          <p:cNvPr id="108" name="Elbow Connector 107"/>
          <p:cNvCxnSpPr/>
          <p:nvPr/>
        </p:nvCxnSpPr>
        <p:spPr bwMode="auto">
          <a:xfrm flipV="1">
            <a:off x="3540593" y="2961029"/>
            <a:ext cx="4692042" cy="1374043"/>
          </a:xfrm>
          <a:prstGeom prst="bentConnector3">
            <a:avLst>
              <a:gd name="adj1" fmla="val 27805"/>
            </a:avLst>
          </a:prstGeom>
          <a:ln w="57150">
            <a:headEnd type="triangle"/>
            <a:tailEnd type="triangle"/>
          </a:ln>
        </p:spPr>
        <p:style>
          <a:lnRef idx="3">
            <a:schemeClr val="accent4"/>
          </a:lnRef>
          <a:fillRef idx="0">
            <a:schemeClr val="accent4"/>
          </a:fillRef>
          <a:effectRef idx="2">
            <a:schemeClr val="accent4"/>
          </a:effectRef>
          <a:fontRef idx="minor">
            <a:schemeClr val="tx1"/>
          </a:fontRef>
        </p:style>
      </p:cxnSp>
      <p:sp>
        <p:nvSpPr>
          <p:cNvPr id="82" name="Rectangle 81"/>
          <p:cNvSpPr/>
          <p:nvPr/>
        </p:nvSpPr>
        <p:spPr>
          <a:xfrm>
            <a:off x="8280942" y="2549515"/>
            <a:ext cx="813107" cy="627864"/>
          </a:xfrm>
          <a:prstGeom prst="rect">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fr-FR" sz="1167" dirty="0" smtClean="0">
                <a:solidFill>
                  <a:srgbClr val="FFFFFF"/>
                </a:solidFill>
              </a:rPr>
              <a:t>Data</a:t>
            </a:r>
          </a:p>
          <a:p>
            <a:pPr algn="ctr" fontAlgn="base">
              <a:spcBef>
                <a:spcPct val="0"/>
              </a:spcBef>
              <a:spcAft>
                <a:spcPct val="0"/>
              </a:spcAft>
            </a:pPr>
            <a:r>
              <a:rPr lang="fr-FR" sz="1167" dirty="0" err="1" smtClean="0">
                <a:solidFill>
                  <a:srgbClr val="FFFFFF"/>
                </a:solidFill>
              </a:rPr>
              <a:t>Catalog</a:t>
            </a:r>
            <a:endParaRPr lang="fr-FR" sz="1167" dirty="0">
              <a:solidFill>
                <a:srgbClr val="FFFFFF"/>
              </a:solidFill>
            </a:endParaRPr>
          </a:p>
        </p:txBody>
      </p:sp>
      <p:pic>
        <p:nvPicPr>
          <p:cNvPr id="90" name="Picture 2" descr="C:\Users\mitchellg\Desktop\Automated_2.png"/>
          <p:cNvPicPr>
            <a:picLocks noChangeAspect="1" noChangeArrowheads="1"/>
          </p:cNvPicPr>
          <p:nvPr/>
        </p:nvPicPr>
        <p:blipFill>
          <a:blip r:embed="rId5" cstate="print">
            <a:biLevel thresh="75000"/>
          </a:blip>
          <a:srcRect/>
          <a:stretch>
            <a:fillRect/>
          </a:stretch>
        </p:blipFill>
        <p:spPr bwMode="auto">
          <a:xfrm>
            <a:off x="4527754" y="2180821"/>
            <a:ext cx="810140" cy="809928"/>
          </a:xfrm>
          <a:prstGeom prst="rect">
            <a:avLst/>
          </a:prstGeom>
          <a:noFill/>
        </p:spPr>
      </p:pic>
      <p:sp>
        <p:nvSpPr>
          <p:cNvPr id="91" name="TextBox 90"/>
          <p:cNvSpPr txBox="1"/>
          <p:nvPr/>
        </p:nvSpPr>
        <p:spPr>
          <a:xfrm>
            <a:off x="4213208" y="1974552"/>
            <a:ext cx="1581651" cy="348878"/>
          </a:xfrm>
          <a:prstGeom prst="rect">
            <a:avLst/>
          </a:prstGeom>
          <a:noFill/>
        </p:spPr>
        <p:txBody>
          <a:bodyPr wrap="none" rtlCol="0">
            <a:spAutoFit/>
          </a:bodyPr>
          <a:lstStyle/>
          <a:p>
            <a:pPr fontAlgn="base">
              <a:spcBef>
                <a:spcPct val="0"/>
              </a:spcBef>
              <a:spcAft>
                <a:spcPct val="0"/>
              </a:spcAft>
            </a:pPr>
            <a:r>
              <a:rPr lang="fr-FR" sz="1667" b="1" dirty="0">
                <a:solidFill>
                  <a:srgbClr val="000000"/>
                </a:solidFill>
              </a:rPr>
              <a:t>Data </a:t>
            </a:r>
            <a:r>
              <a:rPr lang="fr-FR" sz="1667" b="1" dirty="0" smtClean="0">
                <a:solidFill>
                  <a:srgbClr val="000000"/>
                </a:solidFill>
              </a:rPr>
              <a:t>Gateway</a:t>
            </a:r>
            <a:endParaRPr lang="fr-FR" sz="1667" b="1" dirty="0">
              <a:solidFill>
                <a:srgbClr val="000000"/>
              </a:solidFill>
            </a:endParaRPr>
          </a:p>
        </p:txBody>
      </p:sp>
      <p:sp>
        <p:nvSpPr>
          <p:cNvPr id="78" name="Rectangle 77"/>
          <p:cNvSpPr/>
          <p:nvPr/>
        </p:nvSpPr>
        <p:spPr>
          <a:xfrm>
            <a:off x="8286582" y="3281499"/>
            <a:ext cx="822585" cy="645236"/>
          </a:xfrm>
          <a:prstGeom prst="rect">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fr-FR" sz="1333" dirty="0">
                <a:solidFill>
                  <a:srgbClr val="FFFFFF"/>
                </a:solidFill>
              </a:rPr>
              <a:t>Q&amp;A</a:t>
            </a:r>
          </a:p>
        </p:txBody>
      </p:sp>
      <p:sp>
        <p:nvSpPr>
          <p:cNvPr id="111" name="TextBox 110"/>
          <p:cNvSpPr txBox="1"/>
          <p:nvPr/>
        </p:nvSpPr>
        <p:spPr>
          <a:xfrm>
            <a:off x="9094049" y="2518948"/>
            <a:ext cx="2950167" cy="297454"/>
          </a:xfrm>
          <a:prstGeom prst="rect">
            <a:avLst/>
          </a:prstGeom>
          <a:noFill/>
        </p:spPr>
        <p:txBody>
          <a:bodyPr wrap="none" rtlCol="0">
            <a:spAutoFit/>
          </a:bodyPr>
          <a:lstStyle/>
          <a:p>
            <a:pPr fontAlgn="base">
              <a:spcBef>
                <a:spcPct val="0"/>
              </a:spcBef>
              <a:spcAft>
                <a:spcPct val="0"/>
              </a:spcAft>
            </a:pPr>
            <a:r>
              <a:rPr lang="fr-FR" sz="1333" b="1" dirty="0">
                <a:solidFill>
                  <a:srgbClr val="000000"/>
                </a:solidFill>
              </a:rPr>
              <a:t>Recherche et partage des requêtes</a:t>
            </a:r>
          </a:p>
        </p:txBody>
      </p:sp>
      <p:cxnSp>
        <p:nvCxnSpPr>
          <p:cNvPr id="115" name="Elbow Connector 114"/>
          <p:cNvCxnSpPr/>
          <p:nvPr/>
        </p:nvCxnSpPr>
        <p:spPr bwMode="auto">
          <a:xfrm rot="5400000">
            <a:off x="8373259" y="4869061"/>
            <a:ext cx="634824" cy="6351"/>
          </a:xfrm>
          <a:prstGeom prst="bentConnector3">
            <a:avLst>
              <a:gd name="adj1" fmla="val 50000"/>
            </a:avLst>
          </a:prstGeom>
          <a:ln w="69850">
            <a:solidFill>
              <a:schemeClr val="accent5"/>
            </a:solidFill>
            <a:headEnd type="none" w="med" len="med"/>
            <a:tailEnd type="triangle"/>
          </a:ln>
          <a:effectLst/>
        </p:spPr>
        <p:style>
          <a:lnRef idx="3">
            <a:schemeClr val="accent5"/>
          </a:lnRef>
          <a:fillRef idx="0">
            <a:schemeClr val="accent5"/>
          </a:fillRef>
          <a:effectRef idx="2">
            <a:schemeClr val="accent5"/>
          </a:effectRef>
          <a:fontRef idx="minor">
            <a:schemeClr val="tx1"/>
          </a:fontRef>
        </p:style>
      </p:cxnSp>
      <p:sp>
        <p:nvSpPr>
          <p:cNvPr id="121" name="TextBox 120"/>
          <p:cNvSpPr txBox="1"/>
          <p:nvPr/>
        </p:nvSpPr>
        <p:spPr>
          <a:xfrm>
            <a:off x="4733401" y="5606092"/>
            <a:ext cx="1208985" cy="323165"/>
          </a:xfrm>
          <a:prstGeom prst="rect">
            <a:avLst/>
          </a:prstGeom>
          <a:noFill/>
        </p:spPr>
        <p:txBody>
          <a:bodyPr wrap="none" rtlCol="0">
            <a:spAutoFit/>
          </a:bodyPr>
          <a:lstStyle/>
          <a:p>
            <a:pPr fontAlgn="base">
              <a:spcBef>
                <a:spcPct val="0"/>
              </a:spcBef>
              <a:spcAft>
                <a:spcPct val="0"/>
              </a:spcAft>
            </a:pPr>
            <a:r>
              <a:rPr lang="fr-FR" sz="1500" b="1" dirty="0">
                <a:solidFill>
                  <a:srgbClr val="000000"/>
                </a:solidFill>
              </a:rPr>
              <a:t>Publication</a:t>
            </a:r>
          </a:p>
        </p:txBody>
      </p:sp>
      <p:sp>
        <p:nvSpPr>
          <p:cNvPr id="126" name="Cloud 125"/>
          <p:cNvSpPr/>
          <p:nvPr/>
        </p:nvSpPr>
        <p:spPr>
          <a:xfrm>
            <a:off x="189384" y="2299089"/>
            <a:ext cx="1311541" cy="712658"/>
          </a:xfrm>
          <a:prstGeom prst="cloud">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fr-FR" sz="1667" dirty="0">
                <a:solidFill>
                  <a:srgbClr val="FFFFFF"/>
                </a:solidFill>
              </a:rPr>
              <a:t>Données externes</a:t>
            </a:r>
          </a:p>
        </p:txBody>
      </p:sp>
      <p:pic>
        <p:nvPicPr>
          <p:cNvPr id="101" name="Picture 100"/>
          <p:cNvPicPr>
            <a:picLocks noChangeAspect="1"/>
          </p:cNvPicPr>
          <p:nvPr/>
        </p:nvPicPr>
        <p:blipFill>
          <a:blip r:embed="rId6">
            <a:extLst>
              <a:ext uri="{BEBA8EAE-BF5A-486C-A8C5-ECC9F3942E4B}">
                <a14:imgProps xmlns:a14="http://schemas.microsoft.com/office/drawing/2010/main">
                  <a14:imgLayer r:embed="rId7">
                    <a14:imgEffect>
                      <a14:backgroundRemoval t="435" b="100000" l="1266" r="100000"/>
                    </a14:imgEffect>
                  </a14:imgLayer>
                </a14:imgProps>
              </a:ext>
            </a:extLst>
          </a:blip>
          <a:stretch>
            <a:fillRect/>
          </a:stretch>
        </p:blipFill>
        <p:spPr>
          <a:xfrm>
            <a:off x="3775595" y="4876101"/>
            <a:ext cx="719758" cy="698500"/>
          </a:xfrm>
          <a:prstGeom prst="roundRect">
            <a:avLst>
              <a:gd name="adj" fmla="val 8594"/>
            </a:avLst>
          </a:prstGeom>
          <a:solidFill>
            <a:srgbClr val="FFFFFF">
              <a:shade val="85000"/>
            </a:srgbClr>
          </a:solidFill>
          <a:ln>
            <a:noFill/>
          </a:ln>
          <a:effectLst/>
        </p:spPr>
      </p:pic>
      <p:cxnSp>
        <p:nvCxnSpPr>
          <p:cNvPr id="129" name="Straight Arrow Connector 128"/>
          <p:cNvCxnSpPr/>
          <p:nvPr/>
        </p:nvCxnSpPr>
        <p:spPr bwMode="auto">
          <a:xfrm>
            <a:off x="2976207" y="3242519"/>
            <a:ext cx="0" cy="808393"/>
          </a:xfrm>
          <a:prstGeom prst="straightConnector1">
            <a:avLst/>
          </a:prstGeom>
          <a:ln w="57150">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39" name="Rectangle 38"/>
          <p:cNvSpPr/>
          <p:nvPr/>
        </p:nvSpPr>
        <p:spPr>
          <a:xfrm>
            <a:off x="7256844" y="3252491"/>
            <a:ext cx="822585" cy="645236"/>
          </a:xfrm>
          <a:prstGeom prst="rect">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fr-FR" sz="1333" dirty="0" smtClean="0">
                <a:solidFill>
                  <a:srgbClr val="FFFFFF"/>
                </a:solidFill>
              </a:rPr>
              <a:t>Site</a:t>
            </a:r>
            <a:endParaRPr lang="fr-FR" sz="1333" dirty="0">
              <a:solidFill>
                <a:srgbClr val="FFFFFF"/>
              </a:solidFill>
            </a:endParaRPr>
          </a:p>
        </p:txBody>
      </p:sp>
      <p:cxnSp>
        <p:nvCxnSpPr>
          <p:cNvPr id="134" name="Elbow Connector 133"/>
          <p:cNvCxnSpPr>
            <a:stCxn id="126" idx="1"/>
          </p:cNvCxnSpPr>
          <p:nvPr/>
        </p:nvCxnSpPr>
        <p:spPr bwMode="auto">
          <a:xfrm rot="16200000" flipH="1">
            <a:off x="878543" y="2977599"/>
            <a:ext cx="1317085" cy="1383861"/>
          </a:xfrm>
          <a:prstGeom prst="bentConnector2">
            <a:avLst/>
          </a:prstGeom>
          <a:solidFill>
            <a:schemeClr val="accent1"/>
          </a:solidFill>
          <a:ln w="57150" cap="flat" cmpd="sng" algn="ctr">
            <a:solidFill>
              <a:schemeClr val="tx1"/>
            </a:solidFill>
            <a:prstDash val="solid"/>
            <a:round/>
            <a:headEnd type="none" w="med" len="med"/>
            <a:tailEnd type="triangle"/>
          </a:ln>
          <a:effectLst/>
        </p:spPr>
      </p:cxnSp>
      <p:cxnSp>
        <p:nvCxnSpPr>
          <p:cNvPr id="84" name="Elbow Connector 83"/>
          <p:cNvCxnSpPr/>
          <p:nvPr/>
        </p:nvCxnSpPr>
        <p:spPr bwMode="auto">
          <a:xfrm flipV="1">
            <a:off x="4340064" y="3781975"/>
            <a:ext cx="3034019" cy="1634818"/>
          </a:xfrm>
          <a:prstGeom prst="bentConnector3">
            <a:avLst>
              <a:gd name="adj1" fmla="val 99812"/>
            </a:avLst>
          </a:prstGeom>
          <a:ln w="76200">
            <a:headEnd type="none" w="med" len="med"/>
            <a:tailEnd type="triangle"/>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81" name="Rectangle 80"/>
          <p:cNvSpPr/>
          <p:nvPr/>
        </p:nvSpPr>
        <p:spPr>
          <a:xfrm>
            <a:off x="6233524" y="2542887"/>
            <a:ext cx="799900" cy="1354840"/>
          </a:xfrm>
          <a:prstGeom prst="rect">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fr-FR" sz="1167" dirty="0">
                <a:solidFill>
                  <a:srgbClr val="FFFFFF"/>
                </a:solidFill>
              </a:rPr>
              <a:t>Power BI Admin Center</a:t>
            </a:r>
          </a:p>
        </p:txBody>
      </p:sp>
      <p:sp>
        <p:nvSpPr>
          <p:cNvPr id="77" name="Rectangle 10"/>
          <p:cNvSpPr/>
          <p:nvPr/>
        </p:nvSpPr>
        <p:spPr>
          <a:xfrm>
            <a:off x="6236333" y="4030855"/>
            <a:ext cx="2872834" cy="550507"/>
          </a:xfrm>
          <a:custGeom>
            <a:avLst/>
            <a:gdLst>
              <a:gd name="connsiteX0" fmla="*/ 0 w 2953459"/>
              <a:gd name="connsiteY0" fmla="*/ 0 h 658415"/>
              <a:gd name="connsiteX1" fmla="*/ 2953459 w 2953459"/>
              <a:gd name="connsiteY1" fmla="*/ 0 h 658415"/>
              <a:gd name="connsiteX2" fmla="*/ 2953459 w 2953459"/>
              <a:gd name="connsiteY2" fmla="*/ 658415 h 658415"/>
              <a:gd name="connsiteX3" fmla="*/ 0 w 2953459"/>
              <a:gd name="connsiteY3" fmla="*/ 658415 h 658415"/>
              <a:gd name="connsiteX4" fmla="*/ 0 w 2953459"/>
              <a:gd name="connsiteY4" fmla="*/ 0 h 658415"/>
              <a:gd name="connsiteX0" fmla="*/ 0 w 2953459"/>
              <a:gd name="connsiteY0" fmla="*/ 2193 h 660608"/>
              <a:gd name="connsiteX1" fmla="*/ 2692543 w 2953459"/>
              <a:gd name="connsiteY1" fmla="*/ 0 h 660608"/>
              <a:gd name="connsiteX2" fmla="*/ 2953459 w 2953459"/>
              <a:gd name="connsiteY2" fmla="*/ 2193 h 660608"/>
              <a:gd name="connsiteX3" fmla="*/ 2953459 w 2953459"/>
              <a:gd name="connsiteY3" fmla="*/ 660608 h 660608"/>
              <a:gd name="connsiteX4" fmla="*/ 0 w 2953459"/>
              <a:gd name="connsiteY4" fmla="*/ 660608 h 660608"/>
              <a:gd name="connsiteX5" fmla="*/ 0 w 2953459"/>
              <a:gd name="connsiteY5" fmla="*/ 2193 h 66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3459" h="660608">
                <a:moveTo>
                  <a:pt x="0" y="2193"/>
                </a:moveTo>
                <a:lnTo>
                  <a:pt x="2692543" y="0"/>
                </a:lnTo>
                <a:lnTo>
                  <a:pt x="2953459" y="2193"/>
                </a:lnTo>
                <a:lnTo>
                  <a:pt x="2953459" y="660608"/>
                </a:lnTo>
                <a:lnTo>
                  <a:pt x="0" y="660608"/>
                </a:lnTo>
                <a:lnTo>
                  <a:pt x="0" y="2193"/>
                </a:lnTo>
                <a:close/>
              </a:path>
            </a:pathLst>
          </a:custGeom>
        </p:spPr>
        <p:style>
          <a:lnRef idx="0">
            <a:schemeClr val="accent6"/>
          </a:lnRef>
          <a:fillRef idx="3">
            <a:schemeClr val="accent6"/>
          </a:fillRef>
          <a:effectRef idx="3">
            <a:schemeClr val="accent6"/>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fr-FR" sz="1667" dirty="0">
                <a:solidFill>
                  <a:srgbClr val="FFFFFF"/>
                </a:solidFill>
              </a:rPr>
              <a:t>Power BI Sites</a:t>
            </a:r>
          </a:p>
        </p:txBody>
      </p:sp>
      <p:grpSp>
        <p:nvGrpSpPr>
          <p:cNvPr id="31" name="Group 30"/>
          <p:cNvGrpSpPr/>
          <p:nvPr/>
        </p:nvGrpSpPr>
        <p:grpSpPr>
          <a:xfrm>
            <a:off x="10591800" y="3640874"/>
            <a:ext cx="903437" cy="792230"/>
            <a:chOff x="10844063" y="4060795"/>
            <a:chExt cx="903437" cy="792230"/>
          </a:xfrm>
        </p:grpSpPr>
        <p:pic>
          <p:nvPicPr>
            <p:cNvPr id="29" name="Picture 2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0844063" y="4060795"/>
              <a:ext cx="613636" cy="534552"/>
            </a:xfrm>
            <a:prstGeom prst="rect">
              <a:avLst/>
            </a:prstGeom>
          </p:spPr>
        </p:pic>
        <p:pic>
          <p:nvPicPr>
            <p:cNvPr id="30" name="Picture 29"/>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1118730" y="4219037"/>
              <a:ext cx="628770" cy="633988"/>
            </a:xfrm>
            <a:prstGeom prst="rect">
              <a:avLst/>
            </a:prstGeom>
          </p:spPr>
        </p:pic>
      </p:grpSp>
      <p:grpSp>
        <p:nvGrpSpPr>
          <p:cNvPr id="51" name="Group 50"/>
          <p:cNvGrpSpPr/>
          <p:nvPr/>
        </p:nvGrpSpPr>
        <p:grpSpPr>
          <a:xfrm>
            <a:off x="9143590" y="3459560"/>
            <a:ext cx="1448211" cy="868512"/>
            <a:chOff x="9143590" y="3459560"/>
            <a:chExt cx="1448211" cy="868512"/>
          </a:xfrm>
        </p:grpSpPr>
        <p:cxnSp>
          <p:nvCxnSpPr>
            <p:cNvPr id="40" name="Elbow Connector 39"/>
            <p:cNvCxnSpPr>
              <a:stCxn id="29" idx="1"/>
            </p:cNvCxnSpPr>
            <p:nvPr/>
          </p:nvCxnSpPr>
          <p:spPr>
            <a:xfrm rot="10800000" flipV="1">
              <a:off x="9151394" y="3908150"/>
              <a:ext cx="1440407" cy="419922"/>
            </a:xfrm>
            <a:prstGeom prst="bentConnector3">
              <a:avLst/>
            </a:prstGeom>
            <a:ln w="50800">
              <a:tailEnd type="triangle"/>
            </a:ln>
          </p:spPr>
          <p:style>
            <a:lnRef idx="3">
              <a:schemeClr val="accent3"/>
            </a:lnRef>
            <a:fillRef idx="0">
              <a:schemeClr val="accent3"/>
            </a:fillRef>
            <a:effectRef idx="2">
              <a:schemeClr val="accent3"/>
            </a:effectRef>
            <a:fontRef idx="minor">
              <a:schemeClr val="tx1"/>
            </a:fontRef>
          </p:style>
        </p:cxnSp>
        <p:cxnSp>
          <p:nvCxnSpPr>
            <p:cNvPr id="75" name="Elbow Connector 74"/>
            <p:cNvCxnSpPr>
              <a:stCxn id="29" idx="1"/>
            </p:cNvCxnSpPr>
            <p:nvPr/>
          </p:nvCxnSpPr>
          <p:spPr>
            <a:xfrm rot="10800000">
              <a:off x="9143590" y="3459560"/>
              <a:ext cx="1448211" cy="448591"/>
            </a:xfrm>
            <a:prstGeom prst="bentConnector3">
              <a:avLst>
                <a:gd name="adj1" fmla="val 50000"/>
              </a:avLst>
            </a:prstGeom>
            <a:ln w="50800">
              <a:tailEnd type="triangle"/>
            </a:ln>
          </p:spPr>
          <p:style>
            <a:lnRef idx="3">
              <a:schemeClr val="accent3"/>
            </a:lnRef>
            <a:fillRef idx="0">
              <a:schemeClr val="accent3"/>
            </a:fillRef>
            <a:effectRef idx="2">
              <a:schemeClr val="accent3"/>
            </a:effectRef>
            <a:fontRef idx="minor">
              <a:schemeClr val="tx1"/>
            </a:fontRef>
          </p:style>
        </p:cxnSp>
      </p:grpSp>
      <p:pic>
        <p:nvPicPr>
          <p:cNvPr id="43" name="Picture 42"/>
          <p:cNvPicPr>
            <a:picLocks noChangeAspect="1"/>
          </p:cNvPicPr>
          <p:nvPr/>
        </p:nvPicPr>
        <p:blipFill>
          <a:blip r:embed="rId6">
            <a:extLst>
              <a:ext uri="{BEBA8EAE-BF5A-486C-A8C5-ECC9F3942E4B}">
                <a14:imgProps xmlns:a14="http://schemas.microsoft.com/office/drawing/2010/main">
                  <a14:imgLayer r:embed="rId7">
                    <a14:imgEffect>
                      <a14:backgroundRemoval t="435" b="100000" l="1266" r="100000"/>
                    </a14:imgEffect>
                  </a14:imgLayer>
                </a14:imgProps>
              </a:ext>
            </a:extLst>
          </a:blip>
          <a:stretch>
            <a:fillRect/>
          </a:stretch>
        </p:blipFill>
        <p:spPr>
          <a:xfrm>
            <a:off x="4236618" y="5304882"/>
            <a:ext cx="261735" cy="254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5595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up)">
                                      <p:cBhvr>
                                        <p:cTn id="7" dur="500"/>
                                        <p:tgtEl>
                                          <p:spTgt spid="1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wipe(left)">
                                      <p:cBhvr>
                                        <p:cTn id="11" dur="500"/>
                                        <p:tgtEl>
                                          <p:spTgt spid="1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wipe(down)">
                                      <p:cBhvr>
                                        <p:cTn id="16" dur="1600"/>
                                        <p:tgtEl>
                                          <p:spTgt spid="108"/>
                                        </p:tgtEl>
                                      </p:cBhvr>
                                    </p:animEffect>
                                  </p:childTnLst>
                                </p:cTn>
                              </p:par>
                            </p:childTnLst>
                          </p:cTn>
                        </p:par>
                        <p:par>
                          <p:cTn id="17" fill="hold">
                            <p:stCondLst>
                              <p:cond delay="1600"/>
                            </p:stCondLst>
                            <p:childTnLst>
                              <p:par>
                                <p:cTn id="18" presetID="10" presetClass="entr" presetSubtype="0" fill="hold" grpId="0" nodeType="after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fade">
                                      <p:cBhvr>
                                        <p:cTn id="20" dur="500"/>
                                        <p:tgtEl>
                                          <p:spTgt spid="1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par>
                          <p:cTn id="26" fill="hold">
                            <p:stCondLst>
                              <p:cond delay="500"/>
                            </p:stCondLst>
                            <p:childTnLst>
                              <p:par>
                                <p:cTn id="27" presetID="0" presetClass="path" presetSubtype="0" accel="50000" decel="50000" fill="hold" nodeType="afterEffect">
                                  <p:stCondLst>
                                    <p:cond delay="0"/>
                                  </p:stCondLst>
                                  <p:childTnLst>
                                    <p:animMotion origin="layout" path="M -2.08333E-7 7.40741E-7 L 0.24792 -0.00185 C 0.24818 -0.08704 0.24857 -0.17222 0.24896 -0.25741 " pathEditMode="relative" ptsTypes="AAA">
                                      <p:cBhvr>
                                        <p:cTn id="28" dur="3100" fill="hold"/>
                                        <p:tgtEl>
                                          <p:spTgt spid="43"/>
                                        </p:tgtEl>
                                        <p:attrNameLst>
                                          <p:attrName>ppt_x</p:attrName>
                                          <p:attrName>ppt_y</p:attrName>
                                        </p:attrNameLst>
                                      </p:cBhvr>
                                    </p:animMotion>
                                  </p:childTnLst>
                                </p:cTn>
                              </p:par>
                              <p:par>
                                <p:cTn id="29" presetID="22" presetClass="entr" presetSubtype="4"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wipe(down)">
                                      <p:cBhvr>
                                        <p:cTn id="31" dur="900"/>
                                        <p:tgtEl>
                                          <p:spTgt spid="84"/>
                                        </p:tgtEl>
                                      </p:cBhvr>
                                    </p:animEffect>
                                  </p:childTnLst>
                                </p:cTn>
                              </p:par>
                            </p:childTnLst>
                          </p:cTn>
                        </p:par>
                        <p:par>
                          <p:cTn id="32" fill="hold">
                            <p:stCondLst>
                              <p:cond delay="3600"/>
                            </p:stCondLst>
                            <p:childTnLst>
                              <p:par>
                                <p:cTn id="33" presetID="10" presetClass="entr" presetSubtype="0" fill="hold" grpId="0" nodeType="after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fade">
                                      <p:cBhvr>
                                        <p:cTn id="35" dur="500"/>
                                        <p:tgtEl>
                                          <p:spTgt spid="1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right)">
                                      <p:cBhvr>
                                        <p:cTn id="40" dur="1400"/>
                                        <p:tgtEl>
                                          <p:spTgt spid="95"/>
                                        </p:tgtEl>
                                      </p:cBhvr>
                                    </p:animEffect>
                                  </p:childTnLst>
                                </p:cTn>
                              </p:par>
                            </p:childTnLst>
                          </p:cTn>
                        </p:par>
                        <p:par>
                          <p:cTn id="41" fill="hold">
                            <p:stCondLst>
                              <p:cond delay="1400"/>
                            </p:stCondLst>
                            <p:childTnLst>
                              <p:par>
                                <p:cTn id="42" presetID="21" presetClass="entr" presetSubtype="1" fill="hold"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heel(1)">
                                      <p:cBhvr>
                                        <p:cTn id="44" dur="800"/>
                                        <p:tgtEl>
                                          <p:spTgt spid="90"/>
                                        </p:tgtEl>
                                      </p:cBhvr>
                                    </p:animEffect>
                                  </p:childTnLst>
                                </p:cTn>
                              </p:par>
                            </p:childTnLst>
                          </p:cTn>
                        </p:par>
                        <p:par>
                          <p:cTn id="45" fill="hold">
                            <p:stCondLst>
                              <p:cond delay="2200"/>
                            </p:stCondLst>
                            <p:childTnLst>
                              <p:par>
                                <p:cTn id="46" presetID="21" presetClass="entr" presetSubtype="1"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wheel(1)">
                                      <p:cBhvr>
                                        <p:cTn id="48" dur="1100"/>
                                        <p:tgtEl>
                                          <p:spTgt spid="9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15"/>
                                        </p:tgtEl>
                                        <p:attrNameLst>
                                          <p:attrName>style.visibility</p:attrName>
                                        </p:attrNameLst>
                                      </p:cBhvr>
                                      <p:to>
                                        <p:strVal val="visible"/>
                                      </p:to>
                                    </p:set>
                                    <p:animEffect transition="in" filter="wipe(up)">
                                      <p:cBhvr>
                                        <p:cTn id="53" dur="900"/>
                                        <p:tgtEl>
                                          <p:spTgt spid="115"/>
                                        </p:tgtEl>
                                      </p:cBhvr>
                                    </p:animEffect>
                                  </p:childTnLst>
                                </p:cTn>
                              </p:par>
                            </p:childTnLst>
                          </p:cTn>
                        </p:par>
                        <p:par>
                          <p:cTn id="54" fill="hold">
                            <p:stCondLst>
                              <p:cond delay="900"/>
                            </p:stCondLst>
                            <p:childTnLst>
                              <p:par>
                                <p:cTn id="55" presetID="21" presetClass="entr" presetSubtype="1"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wheel(1)">
                                      <p:cBhvr>
                                        <p:cTn id="57" dur="1100"/>
                                        <p:tgtEl>
                                          <p:spTgt spid="93"/>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9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down)">
                                      <p:cBhvr>
                                        <p:cTn id="64" dur="500"/>
                                        <p:tgtEl>
                                          <p:spTgt spid="31"/>
                                        </p:tgtEl>
                                      </p:cBhvr>
                                    </p:animEffect>
                                  </p:childTnLst>
                                </p:cTn>
                              </p:par>
                            </p:childTnLst>
                          </p:cTn>
                        </p:par>
                        <p:par>
                          <p:cTn id="65" fill="hold">
                            <p:stCondLst>
                              <p:cond delay="500"/>
                            </p:stCondLst>
                            <p:childTnLst>
                              <p:par>
                                <p:cTn id="66" presetID="22" presetClass="entr" presetSubtype="2"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1" grpId="0"/>
      <p:bldP spid="111"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fr-FR" dirty="0" smtClean="0"/>
              <a:t>Power BI (</a:t>
            </a:r>
            <a:r>
              <a:rPr lang="fr-FR" dirty="0" err="1" smtClean="0"/>
              <a:t>Preview</a:t>
            </a:r>
            <a:r>
              <a:rPr lang="fr-FR" dirty="0" smtClean="0"/>
              <a:t>) </a:t>
            </a:r>
            <a:endParaRPr lang="fr-FR" dirty="0"/>
          </a:p>
        </p:txBody>
      </p:sp>
    </p:spTree>
    <p:extLst>
      <p:ext uri="{BB962C8B-B14F-4D97-AF65-F5344CB8AC3E}">
        <p14:creationId xmlns:p14="http://schemas.microsoft.com/office/powerpoint/2010/main" val="825906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Démo : Script</a:t>
            </a:r>
            <a:endParaRPr lang="fr-FR" dirty="0"/>
          </a:p>
        </p:txBody>
      </p:sp>
      <p:sp>
        <p:nvSpPr>
          <p:cNvPr id="5" name="Content Placeholder 2"/>
          <p:cNvSpPr txBox="1">
            <a:spLocks/>
          </p:cNvSpPr>
          <p:nvPr/>
        </p:nvSpPr>
        <p:spPr bwMode="auto">
          <a:xfrm>
            <a:off x="600501" y="1726443"/>
            <a:ext cx="11382233" cy="4483288"/>
          </a:xfrm>
          <a:prstGeom prst="rect">
            <a:avLst/>
          </a:prstGeom>
          <a:noFill/>
          <a:ln w="9525">
            <a:noFill/>
            <a:miter lim="800000"/>
            <a:headEnd/>
            <a:tailEnd/>
          </a:ln>
        </p:spPr>
        <p:txBody>
          <a:bodyPr vert="horz" wrap="square" lIns="130595" tIns="65298" rIns="130595" bIns="65298" numCol="1" anchor="t" anchorCtr="0" compatLnSpc="1">
            <a:prstTxWarp prst="textNoShape">
              <a:avLst/>
            </a:prstTxWarp>
          </a:bodyPr>
          <a:lstStyle>
            <a:lvl1pPr marL="342900" indent="-342900" algn="l" defTabSz="1306513" rtl="0" eaLnBrk="0" fontAlgn="base" hangingPunct="0">
              <a:spcBef>
                <a:spcPct val="20000"/>
              </a:spcBef>
              <a:spcAft>
                <a:spcPct val="0"/>
              </a:spcAft>
              <a:buChar char="•"/>
              <a:defRPr sz="3600">
                <a:solidFill>
                  <a:schemeClr val="accent2"/>
                </a:solidFill>
                <a:latin typeface="+mn-lt"/>
                <a:ea typeface="+mn-ea"/>
                <a:cs typeface="+mn-cs"/>
              </a:defRPr>
            </a:lvl1pPr>
            <a:lvl2pPr marL="652463" indent="-325438" algn="l" defTabSz="1306513" rtl="0" eaLnBrk="0" fontAlgn="base" hangingPunct="0">
              <a:spcBef>
                <a:spcPct val="20000"/>
              </a:spcBef>
              <a:spcAft>
                <a:spcPct val="0"/>
              </a:spcAft>
              <a:buClr>
                <a:schemeClr val="accent2"/>
              </a:buClr>
              <a:buChar char="•"/>
              <a:defRPr sz="2900">
                <a:solidFill>
                  <a:schemeClr val="tx1"/>
                </a:solidFill>
                <a:latin typeface="+mn-lt"/>
                <a:cs typeface="+mn-cs"/>
              </a:defRPr>
            </a:lvl2pPr>
            <a:lvl3pPr marL="1306513" indent="-327025" algn="l" defTabSz="1306513" rtl="0" eaLnBrk="0" fontAlgn="base" hangingPunct="0">
              <a:spcBef>
                <a:spcPct val="20000"/>
              </a:spcBef>
              <a:spcAft>
                <a:spcPct val="0"/>
              </a:spcAft>
              <a:buClr>
                <a:schemeClr val="accent2"/>
              </a:buClr>
              <a:buFont typeface="Segoe UI" pitchFamily="34" charset="0"/>
              <a:buChar char="–"/>
              <a:defRPr sz="2600">
                <a:solidFill>
                  <a:schemeClr val="tx1"/>
                </a:solidFill>
                <a:latin typeface="+mn-lt"/>
                <a:cs typeface="+mn-cs"/>
              </a:defRPr>
            </a:lvl3pPr>
            <a:lvl4pPr marL="1878013" indent="-244475" algn="l" defTabSz="1306513" rtl="0" eaLnBrk="0" fontAlgn="base" hangingPunct="0">
              <a:spcBef>
                <a:spcPct val="20000"/>
              </a:spcBef>
              <a:spcAft>
                <a:spcPct val="0"/>
              </a:spcAft>
              <a:buChar char="•"/>
              <a:defRPr sz="2300">
                <a:solidFill>
                  <a:schemeClr val="tx1"/>
                </a:solidFill>
                <a:latin typeface="+mn-lt"/>
                <a:cs typeface="+mn-cs"/>
              </a:defRPr>
            </a:lvl4pPr>
            <a:lvl5pPr marL="2286000" indent="-163513" algn="l" defTabSz="1306513" rtl="0" eaLnBrk="0" fontAlgn="base" hangingPunct="0">
              <a:spcBef>
                <a:spcPct val="20000"/>
              </a:spcBef>
              <a:spcAft>
                <a:spcPct val="0"/>
              </a:spcAft>
              <a:buChar char="•"/>
              <a:defRPr sz="2300">
                <a:solidFill>
                  <a:schemeClr val="tx1"/>
                </a:solidFill>
                <a:latin typeface="+mn-lt"/>
                <a:cs typeface="+mn-cs"/>
              </a:defRPr>
            </a:lvl5pPr>
            <a:lvl6pPr marL="2743200" indent="-163513" algn="l" defTabSz="1306513" rtl="0" fontAlgn="base">
              <a:spcBef>
                <a:spcPct val="20000"/>
              </a:spcBef>
              <a:spcAft>
                <a:spcPct val="0"/>
              </a:spcAft>
              <a:buChar char="•"/>
              <a:defRPr sz="2300">
                <a:solidFill>
                  <a:schemeClr val="tx1"/>
                </a:solidFill>
                <a:latin typeface="+mn-lt"/>
                <a:cs typeface="+mn-cs"/>
              </a:defRPr>
            </a:lvl6pPr>
            <a:lvl7pPr marL="3200400" indent="-163513" algn="l" defTabSz="1306513" rtl="0" fontAlgn="base">
              <a:spcBef>
                <a:spcPct val="20000"/>
              </a:spcBef>
              <a:spcAft>
                <a:spcPct val="0"/>
              </a:spcAft>
              <a:buChar char="•"/>
              <a:defRPr sz="2300">
                <a:solidFill>
                  <a:schemeClr val="tx1"/>
                </a:solidFill>
                <a:latin typeface="+mn-lt"/>
                <a:cs typeface="+mn-cs"/>
              </a:defRPr>
            </a:lvl7pPr>
            <a:lvl8pPr marL="3657600" indent="-163513" algn="l" defTabSz="1306513" rtl="0" fontAlgn="base">
              <a:spcBef>
                <a:spcPct val="20000"/>
              </a:spcBef>
              <a:spcAft>
                <a:spcPct val="0"/>
              </a:spcAft>
              <a:buChar char="•"/>
              <a:defRPr sz="2300">
                <a:solidFill>
                  <a:schemeClr val="tx1"/>
                </a:solidFill>
                <a:latin typeface="+mn-lt"/>
                <a:cs typeface="+mn-cs"/>
              </a:defRPr>
            </a:lvl8pPr>
            <a:lvl9pPr marL="4114800" indent="-163513" algn="l" defTabSz="1306513" rtl="0" fontAlgn="base">
              <a:spcBef>
                <a:spcPct val="20000"/>
              </a:spcBef>
              <a:spcAft>
                <a:spcPct val="0"/>
              </a:spcAft>
              <a:buChar char="•"/>
              <a:defRPr sz="2300">
                <a:solidFill>
                  <a:schemeClr val="tx1"/>
                </a:solidFill>
                <a:latin typeface="+mn-lt"/>
                <a:cs typeface="+mn-cs"/>
              </a:defRPr>
            </a:lvl9pPr>
          </a:lstStyle>
          <a:p>
            <a:pPr marL="342900" marR="0" lvl="0" indent="-342900" algn="l" defTabSz="1306513" rtl="0" eaLnBrk="0" fontAlgn="base" latinLnBrk="0" hangingPunct="0">
              <a:lnSpc>
                <a:spcPct val="100000"/>
              </a:lnSpc>
              <a:spcBef>
                <a:spcPct val="20000"/>
              </a:spcBef>
              <a:spcAft>
                <a:spcPct val="0"/>
              </a:spcAft>
              <a:buClrTx/>
              <a:buSzTx/>
              <a:buFontTx/>
              <a:buChar char="•"/>
              <a:tabLst/>
              <a:defRPr/>
            </a:pPr>
            <a:r>
              <a:rPr kumimoji="0" lang="fr-FR" sz="3200" b="0" i="0" u="none" strike="noStrike" kern="0" cap="none" spc="0" normalizeH="0" baseline="0" noProof="0" dirty="0" smtClean="0">
                <a:ln>
                  <a:noFill/>
                </a:ln>
                <a:solidFill>
                  <a:srgbClr val="11A7D5"/>
                </a:solidFill>
                <a:effectLst/>
                <a:uLnTx/>
                <a:uFillTx/>
                <a:latin typeface="Segoe UI"/>
                <a:cs typeface="Arial"/>
              </a:rPr>
              <a:t>Récupération des informations :</a:t>
            </a:r>
          </a:p>
          <a:p>
            <a:pPr lvl="1" indent="-342900">
              <a:buClrTx/>
            </a:pPr>
            <a:r>
              <a:rPr lang="fr-FR" sz="2800" kern="0" dirty="0" smtClean="0">
                <a:solidFill>
                  <a:srgbClr val="11A7D5"/>
                </a:solidFill>
                <a:latin typeface="Segoe UI"/>
                <a:cs typeface="Arial"/>
              </a:rPr>
              <a:t>Nouveaux programmes =&gt;Sur un site immobilier</a:t>
            </a:r>
          </a:p>
          <a:p>
            <a:pPr lvl="2" indent="-342900">
              <a:buClrTx/>
            </a:pPr>
            <a:r>
              <a:rPr lang="fr-FR" sz="2500" kern="0" dirty="0" err="1" smtClean="0">
                <a:solidFill>
                  <a:srgbClr val="11A7D5"/>
                </a:solidFill>
                <a:latin typeface="Segoe UI"/>
                <a:cs typeface="Arial"/>
              </a:rPr>
              <a:t>Parser</a:t>
            </a:r>
            <a:r>
              <a:rPr lang="fr-FR" sz="2500" kern="0" dirty="0" smtClean="0">
                <a:solidFill>
                  <a:srgbClr val="11A7D5"/>
                </a:solidFill>
                <a:latin typeface="Segoe UI"/>
                <a:cs typeface="Arial"/>
              </a:rPr>
              <a:t> html + Power </a:t>
            </a:r>
            <a:r>
              <a:rPr lang="fr-FR" sz="2500" kern="0" dirty="0" err="1" smtClean="0">
                <a:solidFill>
                  <a:srgbClr val="11A7D5"/>
                </a:solidFill>
                <a:latin typeface="Segoe UI"/>
                <a:cs typeface="Arial"/>
              </a:rPr>
              <a:t>Query</a:t>
            </a:r>
            <a:endParaRPr lang="fr-FR" sz="2500" kern="0" dirty="0" smtClean="0">
              <a:solidFill>
                <a:srgbClr val="11A7D5"/>
              </a:solidFill>
              <a:latin typeface="Segoe UI"/>
              <a:cs typeface="Arial"/>
            </a:endParaRPr>
          </a:p>
          <a:p>
            <a:pPr lvl="1" indent="-342900">
              <a:buClrTx/>
            </a:pPr>
            <a:r>
              <a:rPr lang="fr-FR" sz="2800" kern="0" dirty="0" smtClean="0">
                <a:solidFill>
                  <a:srgbClr val="11A7D5"/>
                </a:solidFill>
                <a:latin typeface="Segoe UI"/>
                <a:cs typeface="Arial"/>
              </a:rPr>
              <a:t>Taxes d’habitation et foncière =&gt; Site du gouvernement</a:t>
            </a:r>
          </a:p>
          <a:p>
            <a:pPr lvl="2" indent="-342900">
              <a:buClrTx/>
            </a:pPr>
            <a:r>
              <a:rPr lang="fr-FR" sz="2500" kern="0" dirty="0" smtClean="0">
                <a:solidFill>
                  <a:srgbClr val="11A7D5"/>
                </a:solidFill>
                <a:latin typeface="Segoe UI"/>
                <a:cs typeface="Arial"/>
              </a:rPr>
              <a:t>Power </a:t>
            </a:r>
            <a:r>
              <a:rPr lang="fr-FR" sz="2500" kern="0" dirty="0" err="1" smtClean="0">
                <a:solidFill>
                  <a:srgbClr val="11A7D5"/>
                </a:solidFill>
                <a:latin typeface="Segoe UI"/>
                <a:cs typeface="Arial"/>
              </a:rPr>
              <a:t>Query</a:t>
            </a:r>
            <a:r>
              <a:rPr lang="fr-FR" sz="2500" kern="0" dirty="0" smtClean="0">
                <a:solidFill>
                  <a:srgbClr val="11A7D5"/>
                </a:solidFill>
                <a:latin typeface="Segoe UI"/>
                <a:cs typeface="Arial"/>
              </a:rPr>
              <a:t> (site open data : </a:t>
            </a:r>
            <a:r>
              <a:rPr lang="fr-FR" sz="2500" i="1" kern="0" dirty="0" smtClean="0">
                <a:solidFill>
                  <a:srgbClr val="11A7D5"/>
                </a:solidFill>
                <a:latin typeface="Segoe UI"/>
                <a:cs typeface="Arial"/>
              </a:rPr>
              <a:t>data.gouv.fr</a:t>
            </a:r>
            <a:r>
              <a:rPr lang="fr-FR" sz="2500" kern="0" dirty="0" smtClean="0">
                <a:solidFill>
                  <a:srgbClr val="11A7D5"/>
                </a:solidFill>
                <a:latin typeface="Segoe UI"/>
                <a:cs typeface="Arial"/>
              </a:rPr>
              <a:t>)</a:t>
            </a:r>
          </a:p>
          <a:p>
            <a:r>
              <a:rPr kumimoji="0" lang="fr-FR" sz="3200" b="0" i="0" u="none" strike="noStrike" kern="0" cap="none" spc="0" normalizeH="0" noProof="0" dirty="0" smtClean="0">
                <a:ln>
                  <a:noFill/>
                </a:ln>
                <a:solidFill>
                  <a:srgbClr val="11A7D5"/>
                </a:solidFill>
                <a:effectLst/>
                <a:uLnTx/>
                <a:uFillTx/>
                <a:latin typeface="Segoe UI"/>
                <a:cs typeface="Arial"/>
              </a:rPr>
              <a:t>Nettoyage des données</a:t>
            </a:r>
          </a:p>
          <a:p>
            <a:pPr lvl="1" indent="-342900">
              <a:buClrTx/>
            </a:pPr>
            <a:r>
              <a:rPr lang="fr-FR" sz="2800" kern="0" dirty="0">
                <a:solidFill>
                  <a:srgbClr val="11A7D5"/>
                </a:solidFill>
                <a:latin typeface="Segoe UI"/>
                <a:cs typeface="Arial"/>
              </a:rPr>
              <a:t>SSIS (</a:t>
            </a:r>
            <a:r>
              <a:rPr lang="fr-FR" sz="2800" kern="0" dirty="0" err="1">
                <a:solidFill>
                  <a:srgbClr val="11A7D5"/>
                </a:solidFill>
                <a:latin typeface="Segoe UI"/>
                <a:cs typeface="Arial"/>
              </a:rPr>
              <a:t>fuzzy</a:t>
            </a:r>
            <a:r>
              <a:rPr lang="fr-FR" sz="2800" kern="0" dirty="0">
                <a:solidFill>
                  <a:srgbClr val="11A7D5"/>
                </a:solidFill>
                <a:latin typeface="Segoe UI"/>
                <a:cs typeface="Arial"/>
              </a:rPr>
              <a:t> </a:t>
            </a:r>
            <a:r>
              <a:rPr lang="fr-FR" sz="2800" kern="0" dirty="0" err="1">
                <a:solidFill>
                  <a:srgbClr val="11A7D5"/>
                </a:solidFill>
                <a:latin typeface="Segoe UI"/>
                <a:cs typeface="Arial"/>
              </a:rPr>
              <a:t>lookup</a:t>
            </a:r>
            <a:r>
              <a:rPr lang="fr-FR" sz="2800" kern="0" dirty="0">
                <a:solidFill>
                  <a:srgbClr val="11A7D5"/>
                </a:solidFill>
                <a:latin typeface="Segoe UI"/>
                <a:cs typeface="Arial"/>
              </a:rPr>
              <a:t>) / DQS</a:t>
            </a:r>
          </a:p>
          <a:p>
            <a:r>
              <a:rPr kumimoji="0" lang="fr-FR" sz="3200" b="0" i="0" u="none" strike="noStrike" kern="0" cap="none" spc="0" normalizeH="0" baseline="0" noProof="0" dirty="0" err="1" smtClean="0">
                <a:ln>
                  <a:noFill/>
                </a:ln>
                <a:solidFill>
                  <a:srgbClr val="11A7D5"/>
                </a:solidFill>
                <a:effectLst/>
                <a:uLnTx/>
                <a:uFillTx/>
                <a:latin typeface="Segoe UI"/>
                <a:cs typeface="Arial"/>
              </a:rPr>
              <a:t>Reporting</a:t>
            </a:r>
            <a:r>
              <a:rPr kumimoji="0" lang="fr-FR" sz="3200" b="0" i="0" u="none" strike="noStrike" kern="0" cap="none" spc="0" normalizeH="0" baseline="0" noProof="0" dirty="0" smtClean="0">
                <a:ln>
                  <a:noFill/>
                </a:ln>
                <a:solidFill>
                  <a:srgbClr val="11A7D5"/>
                </a:solidFill>
                <a:effectLst/>
                <a:uLnTx/>
                <a:uFillTx/>
                <a:latin typeface="Segoe UI"/>
                <a:cs typeface="Arial"/>
              </a:rPr>
              <a:t> avec</a:t>
            </a:r>
            <a:r>
              <a:rPr kumimoji="0" lang="fr-FR" sz="3200" b="0" i="0" u="none" strike="noStrike" kern="0" cap="none" spc="0" normalizeH="0" noProof="0" dirty="0" smtClean="0">
                <a:ln>
                  <a:noFill/>
                </a:ln>
                <a:solidFill>
                  <a:srgbClr val="11A7D5"/>
                </a:solidFill>
                <a:effectLst/>
                <a:uLnTx/>
                <a:uFillTx/>
                <a:latin typeface="Segoe UI"/>
                <a:cs typeface="Arial"/>
              </a:rPr>
              <a:t> Power BI</a:t>
            </a:r>
            <a:endParaRPr kumimoji="0" lang="fr-FR" sz="3200" b="0" i="0" u="none" strike="noStrike" kern="0" cap="none" spc="0" normalizeH="0" baseline="0" noProof="0" dirty="0" smtClean="0">
              <a:ln>
                <a:noFill/>
              </a:ln>
              <a:solidFill>
                <a:srgbClr val="11A7D5"/>
              </a:solidFill>
              <a:effectLst/>
              <a:uLnTx/>
              <a:uFillTx/>
              <a:latin typeface="Segoe UI"/>
              <a:cs typeface="Arial"/>
            </a:endParaRPr>
          </a:p>
        </p:txBody>
      </p:sp>
      <p:sp>
        <p:nvSpPr>
          <p:cNvPr id="6" name="Rectangle 5"/>
          <p:cNvSpPr/>
          <p:nvPr/>
        </p:nvSpPr>
        <p:spPr>
          <a:xfrm>
            <a:off x="1828800" y="2795063"/>
            <a:ext cx="8925634" cy="2123658"/>
          </a:xfrm>
          <a:prstGeom prst="rect">
            <a:avLst/>
          </a:prstGeom>
          <a:noFill/>
          <a:effectLst/>
        </p:spPr>
        <p:txBody>
          <a:bodyPr wrap="square" lIns="91440" tIns="45720" rIns="91440" bIns="45720">
            <a:spAutoFit/>
          </a:bodyPr>
          <a:lstStyle/>
          <a:p>
            <a:pPr algn="ctr"/>
            <a:r>
              <a:rPr lang="en-US"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Pr>
              <a:t>Power BI + SQL 2014</a:t>
            </a:r>
          </a:p>
          <a:p>
            <a:pPr algn="ctr"/>
            <a:r>
              <a:rPr lang="en-US"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Pr>
              <a:t>Better together</a:t>
            </a:r>
            <a:endPar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endParaRPr>
          </a:p>
        </p:txBody>
      </p:sp>
    </p:spTree>
    <p:extLst>
      <p:ext uri="{BB962C8B-B14F-4D97-AF65-F5344CB8AC3E}">
        <p14:creationId xmlns:p14="http://schemas.microsoft.com/office/powerpoint/2010/main" val="364968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
                                            <p:txEl>
                                              <p:pRg st="0" end="0"/>
                                            </p:txEl>
                                          </p:spTgt>
                                        </p:tgtEl>
                                      </p:cBhvr>
                                    </p:animEffect>
                                    <p:set>
                                      <p:cBhvr>
                                        <p:cTn id="37" dur="1" fill="hold">
                                          <p:stCondLst>
                                            <p:cond delay="499"/>
                                          </p:stCondLst>
                                        </p:cTn>
                                        <p:tgtEl>
                                          <p:spTgt spid="5">
                                            <p:txEl>
                                              <p:pRg st="0" end="0"/>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
                                            <p:txEl>
                                              <p:pRg st="1" end="1"/>
                                            </p:txEl>
                                          </p:spTgt>
                                        </p:tgtEl>
                                      </p:cBhvr>
                                    </p:animEffect>
                                    <p:set>
                                      <p:cBhvr>
                                        <p:cTn id="40" dur="1" fill="hold">
                                          <p:stCondLst>
                                            <p:cond delay="499"/>
                                          </p:stCondLst>
                                        </p:cTn>
                                        <p:tgtEl>
                                          <p:spTgt spid="5">
                                            <p:txEl>
                                              <p:pRg st="1" end="1"/>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
                                            <p:txEl>
                                              <p:pRg st="2" end="2"/>
                                            </p:txEl>
                                          </p:spTgt>
                                        </p:tgtEl>
                                      </p:cBhvr>
                                    </p:animEffect>
                                    <p:set>
                                      <p:cBhvr>
                                        <p:cTn id="43" dur="1" fill="hold">
                                          <p:stCondLst>
                                            <p:cond delay="499"/>
                                          </p:stCondLst>
                                        </p:cTn>
                                        <p:tgtEl>
                                          <p:spTgt spid="5">
                                            <p:txEl>
                                              <p:pRg st="2" end="2"/>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5">
                                            <p:txEl>
                                              <p:pRg st="3" end="3"/>
                                            </p:txEl>
                                          </p:spTgt>
                                        </p:tgtEl>
                                      </p:cBhvr>
                                    </p:animEffect>
                                    <p:set>
                                      <p:cBhvr>
                                        <p:cTn id="46" dur="1" fill="hold">
                                          <p:stCondLst>
                                            <p:cond delay="499"/>
                                          </p:stCondLst>
                                        </p:cTn>
                                        <p:tgtEl>
                                          <p:spTgt spid="5">
                                            <p:txEl>
                                              <p:pRg st="3" end="3"/>
                                            </p:txEl>
                                          </p:spTgt>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5">
                                            <p:txEl>
                                              <p:pRg st="4" end="4"/>
                                            </p:txEl>
                                          </p:spTgt>
                                        </p:tgtEl>
                                      </p:cBhvr>
                                    </p:animEffect>
                                    <p:set>
                                      <p:cBhvr>
                                        <p:cTn id="49" dur="1" fill="hold">
                                          <p:stCondLst>
                                            <p:cond delay="499"/>
                                          </p:stCondLst>
                                        </p:cTn>
                                        <p:tgtEl>
                                          <p:spTgt spid="5">
                                            <p:txEl>
                                              <p:pRg st="4" end="4"/>
                                            </p:txEl>
                                          </p:spTgt>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5">
                                            <p:txEl>
                                              <p:pRg st="5" end="5"/>
                                            </p:txEl>
                                          </p:spTgt>
                                        </p:tgtEl>
                                      </p:cBhvr>
                                    </p:animEffect>
                                    <p:set>
                                      <p:cBhvr>
                                        <p:cTn id="52" dur="1" fill="hold">
                                          <p:stCondLst>
                                            <p:cond delay="499"/>
                                          </p:stCondLst>
                                        </p:cTn>
                                        <p:tgtEl>
                                          <p:spTgt spid="5">
                                            <p:txEl>
                                              <p:pRg st="5" end="5"/>
                                            </p:txEl>
                                          </p:spTgt>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5">
                                            <p:txEl>
                                              <p:pRg st="6" end="6"/>
                                            </p:txEl>
                                          </p:spTgt>
                                        </p:tgtEl>
                                      </p:cBhvr>
                                    </p:animEffect>
                                    <p:set>
                                      <p:cBhvr>
                                        <p:cTn id="55" dur="1" fill="hold">
                                          <p:stCondLst>
                                            <p:cond delay="499"/>
                                          </p:stCondLst>
                                        </p:cTn>
                                        <p:tgtEl>
                                          <p:spTgt spid="5">
                                            <p:txEl>
                                              <p:pRg st="6" end="6"/>
                                            </p:txEl>
                                          </p:spTgt>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5">
                                            <p:txEl>
                                              <p:pRg st="7" end="7"/>
                                            </p:txEl>
                                          </p:spTgt>
                                        </p:tgtEl>
                                      </p:cBhvr>
                                    </p:animEffect>
                                    <p:set>
                                      <p:cBhvr>
                                        <p:cTn id="58" dur="1" fill="hold">
                                          <p:stCondLst>
                                            <p:cond delay="499"/>
                                          </p:stCondLst>
                                        </p:cTn>
                                        <p:tgtEl>
                                          <p:spTgt spid="5">
                                            <p:txEl>
                                              <p:pRg st="7" end="7"/>
                                            </p:txEl>
                                          </p:spTgt>
                                        </p:tgtEl>
                                        <p:attrNameLst>
                                          <p:attrName>style.visibility</p:attrName>
                                        </p:attrNameLst>
                                      </p:cBhvr>
                                      <p:to>
                                        <p:strVal val="hidden"/>
                                      </p:to>
                                    </p:set>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900" fill="hold"/>
                                        <p:tgtEl>
                                          <p:spTgt spid="6"/>
                                        </p:tgtEl>
                                        <p:attrNameLst>
                                          <p:attrName>ppt_w</p:attrName>
                                        </p:attrNameLst>
                                      </p:cBhvr>
                                      <p:tavLst>
                                        <p:tav tm="0">
                                          <p:val>
                                            <p:fltVal val="0"/>
                                          </p:val>
                                        </p:tav>
                                        <p:tav tm="100000">
                                          <p:val>
                                            <p:strVal val="#ppt_w"/>
                                          </p:val>
                                        </p:tav>
                                      </p:tavLst>
                                    </p:anim>
                                    <p:anim calcmode="lin" valueType="num">
                                      <p:cBhvr>
                                        <p:cTn id="63" dur="900" fill="hold"/>
                                        <p:tgtEl>
                                          <p:spTgt spid="6"/>
                                        </p:tgtEl>
                                        <p:attrNameLst>
                                          <p:attrName>ppt_h</p:attrName>
                                        </p:attrNameLst>
                                      </p:cBhvr>
                                      <p:tavLst>
                                        <p:tav tm="0">
                                          <p:val>
                                            <p:fltVal val="0"/>
                                          </p:val>
                                        </p:tav>
                                        <p:tav tm="100000">
                                          <p:val>
                                            <p:strVal val="#ppt_h"/>
                                          </p:val>
                                        </p:tav>
                                      </p:tavLst>
                                    </p:anim>
                                    <p:animEffect transition="in" filter="fade">
                                      <p:cBhvr>
                                        <p:cTn id="64" dur="9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07069" y="2098842"/>
            <a:ext cx="1806742" cy="933116"/>
          </a:xfrm>
        </p:spPr>
        <p:txBody>
          <a:bodyPr/>
          <a:lstStyle/>
          <a:p>
            <a:r>
              <a:rPr lang="fr-FR" dirty="0" smtClean="0"/>
              <a:t>Merci</a:t>
            </a:r>
            <a:endParaRPr lang="fr-FR"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855599" y="2565400"/>
            <a:ext cx="3868633" cy="828717"/>
          </a:xfrm>
          <a:prstGeom prst="rect">
            <a:avLst/>
          </a:prstGeom>
        </p:spPr>
      </p:pic>
    </p:spTree>
    <p:extLst>
      <p:ext uri="{BB962C8B-B14F-4D97-AF65-F5344CB8AC3E}">
        <p14:creationId xmlns:p14="http://schemas.microsoft.com/office/powerpoint/2010/main" val="1053147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8435" y="2430017"/>
            <a:ext cx="6195130" cy="1997966"/>
          </a:xfrm>
          <a:prstGeom prst="rect">
            <a:avLst/>
          </a:prstGeom>
        </p:spPr>
      </p:pic>
    </p:spTree>
    <p:extLst>
      <p:ext uri="{BB962C8B-B14F-4D97-AF65-F5344CB8AC3E}">
        <p14:creationId xmlns:p14="http://schemas.microsoft.com/office/powerpoint/2010/main" val="2024295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67008"/>
            <a:ext cx="8750968" cy="3416320"/>
          </a:xfrm>
          <a:prstGeom prst="rect">
            <a:avLst/>
          </a:prstGeom>
          <a:noFill/>
        </p:spPr>
        <p:txBody>
          <a:bodyPr wrap="square" rtlCol="0">
            <a:spAutoFit/>
          </a:bodyPr>
          <a:lstStyle/>
          <a:p>
            <a:r>
              <a:rPr lang="fr-FR" sz="4800" dirty="0" smtClean="0">
                <a:solidFill>
                  <a:schemeClr val="bg1"/>
                </a:solidFill>
              </a:rPr>
              <a:t>SQL 2014 et intégration Azure</a:t>
            </a:r>
          </a:p>
          <a:p>
            <a:pPr marL="268288"/>
            <a:r>
              <a:rPr lang="fr-FR" sz="2800" dirty="0" smtClean="0">
                <a:solidFill>
                  <a:schemeClr val="bg1"/>
                </a:solidFill>
              </a:rPr>
              <a:t>Franck Mercier, Laurent Banon</a:t>
            </a:r>
          </a:p>
          <a:p>
            <a:pPr marL="268288"/>
            <a:r>
              <a:rPr lang="fr-FR" sz="2800" i="1" dirty="0" smtClean="0">
                <a:solidFill>
                  <a:schemeClr val="bg1"/>
                </a:solidFill>
              </a:rPr>
              <a:t>Architecte Solutions</a:t>
            </a:r>
          </a:p>
          <a:p>
            <a:pPr marL="268288"/>
            <a:r>
              <a:rPr lang="fr-FR" sz="2800" i="1" dirty="0" smtClean="0">
                <a:solidFill>
                  <a:schemeClr val="bg1"/>
                </a:solidFill>
              </a:rPr>
              <a:t>Microsoft</a:t>
            </a:r>
          </a:p>
          <a:p>
            <a:pPr marL="268288"/>
            <a:endParaRPr lang="fr-FR" sz="2800" i="1" dirty="0">
              <a:solidFill>
                <a:schemeClr val="bg1"/>
              </a:solidFill>
            </a:endParaRPr>
          </a:p>
          <a:p>
            <a:pPr marL="268288"/>
            <a:r>
              <a:rPr lang="fr-FR" sz="2800" i="1" dirty="0" smtClean="0">
                <a:solidFill>
                  <a:schemeClr val="bg1"/>
                </a:solidFill>
                <a:hlinkClick r:id="rId2"/>
              </a:rPr>
              <a:t>http://aka.ms/franck</a:t>
            </a:r>
            <a:endParaRPr lang="fr-FR" sz="2800" i="1" dirty="0" smtClean="0">
              <a:solidFill>
                <a:schemeClr val="bg1"/>
              </a:solidFill>
            </a:endParaRPr>
          </a:p>
          <a:p>
            <a:pPr marL="268288"/>
            <a:r>
              <a:rPr lang="fr-FR" sz="2800" i="1" dirty="0">
                <a:solidFill>
                  <a:schemeClr val="bg1"/>
                </a:solidFill>
                <a:hlinkClick r:id="rId3"/>
              </a:rPr>
              <a:t>http://www.laurentbanon.com</a:t>
            </a:r>
            <a:r>
              <a:rPr lang="fr-FR" sz="2800" i="1" dirty="0" smtClean="0">
                <a:solidFill>
                  <a:schemeClr val="bg1"/>
                </a:solidFill>
                <a:hlinkClick r:id="rId3"/>
              </a:rPr>
              <a:t>/</a:t>
            </a:r>
            <a:endParaRPr lang="fr-FR" sz="2800" i="1" dirty="0" smtClean="0">
              <a:solidFill>
                <a:schemeClr val="bg1"/>
              </a:solidFill>
            </a:endParaRPr>
          </a:p>
        </p:txBody>
      </p:sp>
    </p:spTree>
    <p:extLst>
      <p:ext uri="{BB962C8B-B14F-4D97-AF65-F5344CB8AC3E}">
        <p14:creationId xmlns:p14="http://schemas.microsoft.com/office/powerpoint/2010/main" val="889881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74" y="165439"/>
            <a:ext cx="11247040" cy="657556"/>
          </a:xfrm>
        </p:spPr>
        <p:txBody>
          <a:bodyPr/>
          <a:lstStyle/>
          <a:p>
            <a:r>
              <a:rPr lang="fr-FR" b="1" dirty="0" smtClean="0"/>
              <a:t>Merci à nos sponsors</a:t>
            </a:r>
            <a:endParaRPr lang="fr-FR" b="1" dirty="0"/>
          </a:p>
        </p:txBody>
      </p:sp>
      <p:pic>
        <p:nvPicPr>
          <p:cNvPr id="3" name="Picture 2"/>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1874" y="822995"/>
            <a:ext cx="9718589" cy="5214580"/>
          </a:xfrm>
          <a:prstGeom prst="rect">
            <a:avLst/>
          </a:prstGeom>
        </p:spPr>
      </p:pic>
    </p:spTree>
    <p:extLst>
      <p:ext uri="{BB962C8B-B14F-4D97-AF65-F5344CB8AC3E}">
        <p14:creationId xmlns:p14="http://schemas.microsoft.com/office/powerpoint/2010/main" val="1059230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18534" y="2360198"/>
            <a:ext cx="4287719" cy="2380676"/>
          </a:xfrm>
          <a:prstGeom prst="rect">
            <a:avLst/>
          </a:prstGeom>
        </p:spPr>
      </p:pic>
      <p:pic>
        <p:nvPicPr>
          <p:cNvPr id="57" name="Picture 56"/>
          <p:cNvPicPr>
            <a:picLocks noChangeAspect="1"/>
          </p:cNvPicPr>
          <p:nvPr/>
        </p:nvPicPr>
        <p:blipFill rotWithShape="1">
          <a:blip r:embed="rId6" cstate="screen">
            <a:extLst>
              <a:ext uri="{28A0092B-C50C-407E-A947-70E740481C1C}">
                <a14:useLocalDpi xmlns:a14="http://schemas.microsoft.com/office/drawing/2010/main"/>
              </a:ext>
            </a:extLst>
          </a:blip>
          <a:srcRect t="-21416"/>
          <a:stretch/>
        </p:blipFill>
        <p:spPr>
          <a:xfrm>
            <a:off x="1530599" y="2352962"/>
            <a:ext cx="4283896" cy="2387912"/>
          </a:xfrm>
          <a:prstGeom prst="rect">
            <a:avLst/>
          </a:prstGeom>
        </p:spPr>
      </p:pic>
      <p:sp>
        <p:nvSpPr>
          <p:cNvPr id="2" name="Title 1"/>
          <p:cNvSpPr>
            <a:spLocks noGrp="1"/>
          </p:cNvSpPr>
          <p:nvPr>
            <p:ph type="title"/>
          </p:nvPr>
        </p:nvSpPr>
        <p:spPr>
          <a:noFill/>
          <a:ln w="9525">
            <a:noFill/>
            <a:miter lim="800000"/>
            <a:headEnd/>
            <a:tailEnd/>
          </a:ln>
        </p:spPr>
        <p:txBody>
          <a:bodyPr vert="horz" wrap="square" lIns="108829" tIns="54415" rIns="108829" bIns="54415" numCol="1" anchor="t" anchorCtr="0" compatLnSpc="1">
            <a:prstTxWarp prst="textNoShape">
              <a:avLst/>
            </a:prstTxWarp>
          </a:bodyPr>
          <a:lstStyle/>
          <a:p>
            <a:r>
              <a:rPr lang="fr-FR" sz="3733" dirty="0"/>
              <a:t>Microsoft Power BI pour Office 365</a:t>
            </a:r>
            <a:br>
              <a:rPr lang="fr-FR" sz="3733" dirty="0"/>
            </a:br>
            <a:endParaRPr lang="fr-FR" sz="3733" dirty="0"/>
          </a:p>
        </p:txBody>
      </p:sp>
      <p:sp>
        <p:nvSpPr>
          <p:cNvPr id="43" name="Rectangle 42"/>
          <p:cNvSpPr/>
          <p:nvPr/>
        </p:nvSpPr>
        <p:spPr bwMode="auto">
          <a:xfrm>
            <a:off x="7207770" y="2352962"/>
            <a:ext cx="4306390" cy="832668"/>
          </a:xfrm>
          <a:prstGeom prst="rect">
            <a:avLst/>
          </a:prstGeom>
          <a:solidFill>
            <a:srgbClr val="FF8C00"/>
          </a:solidFill>
          <a:ln w="38100" cap="flat" cmpd="sng" algn="ctr">
            <a:noFill/>
            <a:prstDash val="solid"/>
            <a:headEnd type="none" w="med" len="med"/>
            <a:tailEnd type="none" w="med" len="med"/>
          </a:ln>
          <a:effectLst/>
        </p:spPr>
        <p:txBody>
          <a:bodyPr vert="horz" wrap="square" lIns="89643" tIns="89643" rIns="89643" bIns="89643" numCol="1" rtlCol="0" anchor="ctr" anchorCtr="0" compatLnSpc="1">
            <a:prstTxWarp prst="textNoShape">
              <a:avLst/>
            </a:prstTxWarp>
          </a:bodyPr>
          <a:lstStyle/>
          <a:p>
            <a:pPr algn="ctr" defTabSz="913918" fontAlgn="base">
              <a:lnSpc>
                <a:spcPct val="90000"/>
              </a:lnSpc>
              <a:spcBef>
                <a:spcPct val="0"/>
              </a:spcBef>
              <a:spcAft>
                <a:spcPct val="0"/>
              </a:spcAft>
              <a:defRPr/>
            </a:pPr>
            <a:r>
              <a:rPr lang="fr-FR" sz="2667" kern="0" spc="-40" dirty="0">
                <a:gradFill>
                  <a:gsLst>
                    <a:gs pos="0">
                      <a:srgbClr val="FFFFFF"/>
                    </a:gs>
                    <a:gs pos="100000">
                      <a:srgbClr val="FFFFFF"/>
                    </a:gs>
                  </a:gsLst>
                  <a:lin ang="5400000" scaled="0"/>
                </a:gradFill>
                <a:latin typeface="Segoe UI Light" pitchFamily="34" charset="0"/>
              </a:rPr>
              <a:t>Collaboration via Office 365</a:t>
            </a:r>
          </a:p>
        </p:txBody>
      </p:sp>
      <p:sp>
        <p:nvSpPr>
          <p:cNvPr id="45" name="Rectangle 44"/>
          <p:cNvSpPr/>
          <p:nvPr/>
        </p:nvSpPr>
        <p:spPr bwMode="auto">
          <a:xfrm>
            <a:off x="1524001" y="2352961"/>
            <a:ext cx="4302839" cy="832668"/>
          </a:xfrm>
          <a:prstGeom prst="rect">
            <a:avLst/>
          </a:prstGeom>
          <a:solidFill>
            <a:schemeClr val="accent5">
              <a:lumMod val="75000"/>
            </a:schemeClr>
          </a:solidFill>
          <a:ln w="38100" cap="flat" cmpd="sng" algn="ctr">
            <a:noFill/>
            <a:prstDash val="solid"/>
            <a:headEnd type="none" w="med" len="med"/>
            <a:tailEnd type="none" w="med" len="med"/>
          </a:ln>
          <a:effectLst/>
        </p:spPr>
        <p:txBody>
          <a:bodyPr vert="horz" wrap="square" lIns="89643" tIns="89643" rIns="89643" bIns="137141" numCol="1" rtlCol="0" anchor="ctr" anchorCtr="0" compatLnSpc="1">
            <a:prstTxWarp prst="textNoShape">
              <a:avLst/>
            </a:prstTxWarp>
          </a:bodyPr>
          <a:lstStyle/>
          <a:p>
            <a:pPr algn="ctr" defTabSz="913918" fontAlgn="base">
              <a:lnSpc>
                <a:spcPct val="90000"/>
              </a:lnSpc>
              <a:spcBef>
                <a:spcPct val="0"/>
              </a:spcBef>
              <a:spcAft>
                <a:spcPct val="0"/>
              </a:spcAft>
              <a:defRPr/>
            </a:pPr>
            <a:r>
              <a:rPr lang="fr-FR" sz="2667" kern="0" spc="-40" dirty="0">
                <a:gradFill>
                  <a:gsLst>
                    <a:gs pos="0">
                      <a:srgbClr val="FFFFFF"/>
                    </a:gs>
                    <a:gs pos="100000">
                      <a:srgbClr val="FFFFFF"/>
                    </a:gs>
                  </a:gsLst>
                  <a:lin ang="5400000" scaled="0"/>
                </a:gradFill>
                <a:latin typeface="Segoe UI Light" pitchFamily="34" charset="0"/>
              </a:rPr>
              <a:t>Analyses via Excel</a:t>
            </a:r>
            <a:endParaRPr lang="fr-FR" sz="3000" kern="0" spc="-40" dirty="0">
              <a:gradFill>
                <a:gsLst>
                  <a:gs pos="0">
                    <a:srgbClr val="FFFFFF"/>
                  </a:gs>
                  <a:gs pos="100000">
                    <a:srgbClr val="FFFFFF"/>
                  </a:gs>
                </a:gsLst>
                <a:lin ang="5400000" scaled="0"/>
              </a:gradFill>
              <a:latin typeface="Segoe UI Light" pitchFamily="34" charset="0"/>
            </a:endParaRPr>
          </a:p>
        </p:txBody>
      </p:sp>
      <p:sp>
        <p:nvSpPr>
          <p:cNvPr id="37" name="Rectangle 36"/>
          <p:cNvSpPr/>
          <p:nvPr/>
        </p:nvSpPr>
        <p:spPr bwMode="auto">
          <a:xfrm>
            <a:off x="2998861" y="4878363"/>
            <a:ext cx="1344638" cy="1344638"/>
          </a:xfrm>
          <a:prstGeom prst="rect">
            <a:avLst/>
          </a:prstGeom>
          <a:solidFill>
            <a:schemeClr val="accent5">
              <a:lumMod val="75000"/>
            </a:schemeClr>
          </a:solidFill>
          <a:ln w="38100" cap="flat" cmpd="sng" algn="ctr">
            <a:noFill/>
            <a:prstDash val="solid"/>
            <a:headEnd type="none" w="med" len="med"/>
            <a:tailEnd type="none" w="med" len="med"/>
          </a:ln>
          <a:effectLst/>
        </p:spPr>
        <p:txBody>
          <a:bodyPr vert="horz" wrap="square" lIns="91423" tIns="89643" rIns="91423" bIns="89643" numCol="1" rtlCol="0" anchor="t" anchorCtr="0" compatLnSpc="1">
            <a:prstTxWarp prst="textNoShape">
              <a:avLst/>
            </a:prstTxWarp>
          </a:bodyPr>
          <a:lstStyle/>
          <a:p>
            <a:pPr algn="ctr" defTabSz="913918" fontAlgn="base">
              <a:lnSpc>
                <a:spcPct val="90000"/>
              </a:lnSpc>
              <a:spcBef>
                <a:spcPct val="0"/>
              </a:spcBef>
              <a:spcAft>
                <a:spcPct val="0"/>
              </a:spcAft>
            </a:pPr>
            <a:r>
              <a:rPr lang="fr-FR" sz="2000" kern="0" dirty="0">
                <a:solidFill>
                  <a:srgbClr val="FFFFFF"/>
                </a:solidFill>
                <a:ea typeface="Segoe UI" pitchFamily="34" charset="0"/>
                <a:cs typeface="Segoe UI" pitchFamily="34" charset="0"/>
              </a:rPr>
              <a:t>Analyser</a:t>
            </a:r>
            <a:endParaRPr lang="fr-FR" sz="2667" kern="0" dirty="0">
              <a:solidFill>
                <a:srgbClr val="FFFFFF"/>
              </a:solidFill>
              <a:ea typeface="Segoe UI" pitchFamily="34" charset="0"/>
              <a:cs typeface="Segoe UI" pitchFamily="34" charset="0"/>
            </a:endParaRPr>
          </a:p>
        </p:txBody>
      </p:sp>
      <p:grpSp>
        <p:nvGrpSpPr>
          <p:cNvPr id="30" name="Group 29"/>
          <p:cNvGrpSpPr/>
          <p:nvPr/>
        </p:nvGrpSpPr>
        <p:grpSpPr>
          <a:xfrm flipH="1">
            <a:off x="3369776" y="5313130"/>
            <a:ext cx="519363" cy="719313"/>
            <a:chOff x="1539997" y="3645051"/>
            <a:chExt cx="800271" cy="1108369"/>
          </a:xfrm>
          <a:solidFill>
            <a:schemeClr val="bg1"/>
          </a:solidFill>
        </p:grpSpPr>
        <p:sp>
          <p:nvSpPr>
            <p:cNvPr id="31" name="Rectangle 24"/>
            <p:cNvSpPr/>
            <p:nvPr/>
          </p:nvSpPr>
          <p:spPr>
            <a:xfrm>
              <a:off x="1539997"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fr-FR" sz="1765" dirty="0">
                <a:solidFill>
                  <a:srgbClr val="FFFFFF"/>
                </a:solidFill>
              </a:endParaRPr>
            </a:p>
          </p:txBody>
        </p:sp>
        <p:sp>
          <p:nvSpPr>
            <p:cNvPr id="33" name="Freeform 32"/>
            <p:cNvSpPr>
              <a:spLocks noEditPoints="1"/>
            </p:cNvSpPr>
            <p:nvPr/>
          </p:nvSpPr>
          <p:spPr bwMode="black">
            <a:xfrm rot="17995606">
              <a:off x="1607408" y="3764955"/>
              <a:ext cx="429800" cy="337492"/>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3" tIns="44821" rIns="89643"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568" dirty="0">
                <a:ln>
                  <a:solidFill>
                    <a:srgbClr val="505050">
                      <a:alpha val="0"/>
                    </a:srgbClr>
                  </a:solidFill>
                </a:ln>
                <a:solidFill>
                  <a:srgbClr val="505050"/>
                </a:solidFill>
              </a:endParaRPr>
            </a:p>
          </p:txBody>
        </p:sp>
      </p:grpSp>
      <p:sp>
        <p:nvSpPr>
          <p:cNvPr id="44" name="Rectangle 43"/>
          <p:cNvSpPr/>
          <p:nvPr/>
        </p:nvSpPr>
        <p:spPr bwMode="auto">
          <a:xfrm>
            <a:off x="4479224" y="4878363"/>
            <a:ext cx="1344638" cy="1344638"/>
          </a:xfrm>
          <a:prstGeom prst="rect">
            <a:avLst/>
          </a:prstGeom>
          <a:solidFill>
            <a:schemeClr val="accent5">
              <a:lumMod val="75000"/>
            </a:schemeClr>
          </a:solidFill>
          <a:ln w="38100" cap="flat" cmpd="sng" algn="ctr">
            <a:noFill/>
            <a:prstDash val="solid"/>
            <a:headEnd type="none" w="med" len="med"/>
            <a:tailEnd type="none" w="med" len="med"/>
          </a:ln>
          <a:effectLst/>
        </p:spPr>
        <p:txBody>
          <a:bodyPr vert="horz" wrap="square" lIns="91423" tIns="89643" rIns="91423" bIns="89643" numCol="1" rtlCol="0" anchor="t" anchorCtr="0" compatLnSpc="1">
            <a:prstTxWarp prst="textNoShape">
              <a:avLst/>
            </a:prstTxWarp>
          </a:bodyPr>
          <a:lstStyle/>
          <a:p>
            <a:pPr algn="ctr" defTabSz="913918" fontAlgn="base">
              <a:lnSpc>
                <a:spcPct val="90000"/>
              </a:lnSpc>
              <a:spcBef>
                <a:spcPct val="0"/>
              </a:spcBef>
              <a:spcAft>
                <a:spcPct val="0"/>
              </a:spcAft>
            </a:pPr>
            <a:r>
              <a:rPr lang="fr-FR" sz="2000" kern="0" dirty="0">
                <a:solidFill>
                  <a:srgbClr val="FFFFFF"/>
                </a:solidFill>
                <a:ea typeface="Segoe UI" pitchFamily="34" charset="0"/>
                <a:cs typeface="Segoe UI" pitchFamily="34" charset="0"/>
              </a:rPr>
              <a:t>Visualiser</a:t>
            </a:r>
          </a:p>
        </p:txBody>
      </p:sp>
      <p:sp>
        <p:nvSpPr>
          <p:cNvPr id="34" name="Freeform 33"/>
          <p:cNvSpPr/>
          <p:nvPr>
            <p:custDataLst>
              <p:tags r:id="rId1"/>
            </p:custDataLst>
          </p:nvPr>
        </p:nvSpPr>
        <p:spPr>
          <a:xfrm>
            <a:off x="4806985" y="5304759"/>
            <a:ext cx="682741" cy="688138"/>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896381" fontAlgn="base">
              <a:spcBef>
                <a:spcPct val="0"/>
              </a:spcBef>
              <a:spcAft>
                <a:spcPct val="0"/>
              </a:spcAft>
              <a:defRPr/>
            </a:pPr>
            <a:endParaRPr lang="fr-FR" sz="2549" kern="0" dirty="0">
              <a:solidFill>
                <a:sysClr val="window" lastClr="FFFFFF"/>
              </a:solidFill>
              <a:latin typeface="Arial"/>
            </a:endParaRPr>
          </a:p>
        </p:txBody>
      </p:sp>
      <p:sp>
        <p:nvSpPr>
          <p:cNvPr id="47" name="Rectangle 46"/>
          <p:cNvSpPr/>
          <p:nvPr/>
        </p:nvSpPr>
        <p:spPr bwMode="auto">
          <a:xfrm>
            <a:off x="7216489" y="4878363"/>
            <a:ext cx="1344638" cy="1344638"/>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3" rIns="91423" bIns="89643" numCol="1" rtlCol="0" anchor="t" anchorCtr="0" compatLnSpc="1">
            <a:prstTxWarp prst="textNoShape">
              <a:avLst/>
            </a:prstTxWarp>
          </a:bodyPr>
          <a:lstStyle/>
          <a:p>
            <a:pPr algn="ctr" defTabSz="913918" fontAlgn="base">
              <a:lnSpc>
                <a:spcPct val="90000"/>
              </a:lnSpc>
              <a:spcBef>
                <a:spcPct val="0"/>
              </a:spcBef>
              <a:spcAft>
                <a:spcPct val="0"/>
              </a:spcAft>
            </a:pPr>
            <a:r>
              <a:rPr lang="fr-FR" sz="2000" kern="0" dirty="0">
                <a:solidFill>
                  <a:srgbClr val="FFFFFF"/>
                </a:solidFill>
                <a:ea typeface="Segoe UI" pitchFamily="34" charset="0"/>
                <a:cs typeface="Segoe UI" pitchFamily="34" charset="0"/>
              </a:rPr>
              <a:t>Partager</a:t>
            </a:r>
            <a:endParaRPr lang="fr-FR" sz="2549" kern="0" dirty="0">
              <a:solidFill>
                <a:srgbClr val="FFFFFF"/>
              </a:solidFill>
              <a:ea typeface="Segoe UI" pitchFamily="34" charset="0"/>
              <a:cs typeface="Segoe UI" pitchFamily="34" charset="0"/>
            </a:endParaRPr>
          </a:p>
        </p:txBody>
      </p:sp>
      <p:sp>
        <p:nvSpPr>
          <p:cNvPr id="35" name="Freeform 34"/>
          <p:cNvSpPr>
            <a:spLocks/>
          </p:cNvSpPr>
          <p:nvPr/>
        </p:nvSpPr>
        <p:spPr bwMode="auto">
          <a:xfrm>
            <a:off x="7478199" y="5347127"/>
            <a:ext cx="830519" cy="579158"/>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chemeClr val="bg1"/>
          </a:solidFill>
          <a:ln>
            <a:noFill/>
          </a:ln>
        </p:spPr>
        <p:txBody>
          <a:bodyPr vert="horz" wrap="square" lIns="89643" tIns="44821" rIns="89643"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765" dirty="0">
              <a:ln>
                <a:solidFill>
                  <a:srgbClr val="505050">
                    <a:alpha val="0"/>
                  </a:srgbClr>
                </a:solidFill>
              </a:ln>
              <a:solidFill>
                <a:srgbClr val="505050"/>
              </a:solidFill>
            </a:endParaRPr>
          </a:p>
        </p:txBody>
      </p:sp>
      <p:sp>
        <p:nvSpPr>
          <p:cNvPr id="48" name="Rectangle 47"/>
          <p:cNvSpPr/>
          <p:nvPr/>
        </p:nvSpPr>
        <p:spPr bwMode="auto">
          <a:xfrm>
            <a:off x="8693386" y="4878363"/>
            <a:ext cx="1344638" cy="1344638"/>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3" rIns="91423" bIns="89643" numCol="1" rtlCol="0" anchor="t" anchorCtr="0" compatLnSpc="1">
            <a:prstTxWarp prst="textNoShape">
              <a:avLst/>
            </a:prstTxWarp>
          </a:bodyPr>
          <a:lstStyle/>
          <a:p>
            <a:pPr algn="ctr" defTabSz="913918" fontAlgn="base">
              <a:lnSpc>
                <a:spcPct val="90000"/>
              </a:lnSpc>
              <a:spcBef>
                <a:spcPct val="0"/>
              </a:spcBef>
              <a:spcAft>
                <a:spcPct val="0"/>
              </a:spcAft>
            </a:pPr>
            <a:r>
              <a:rPr lang="fr-FR" sz="2000" kern="0" dirty="0">
                <a:solidFill>
                  <a:srgbClr val="FFFFFF"/>
                </a:solidFill>
                <a:ea typeface="Segoe UI" pitchFamily="34" charset="0"/>
                <a:cs typeface="Segoe UI" pitchFamily="34" charset="0"/>
              </a:rPr>
              <a:t>Trouver</a:t>
            </a:r>
            <a:endParaRPr lang="fr-FR" sz="2549" kern="0" dirty="0">
              <a:solidFill>
                <a:srgbClr val="FFFFFF"/>
              </a:solidFill>
              <a:ea typeface="Segoe UI" pitchFamily="34" charset="0"/>
              <a:cs typeface="Segoe UI" pitchFamily="34" charset="0"/>
            </a:endParaRPr>
          </a:p>
        </p:txBody>
      </p:sp>
      <p:grpSp>
        <p:nvGrpSpPr>
          <p:cNvPr id="12" name="Group 11"/>
          <p:cNvGrpSpPr/>
          <p:nvPr/>
        </p:nvGrpSpPr>
        <p:grpSpPr>
          <a:xfrm>
            <a:off x="8961972" y="5339211"/>
            <a:ext cx="790578" cy="681278"/>
            <a:chOff x="8783963" y="4448677"/>
            <a:chExt cx="735026" cy="633406"/>
          </a:xfrm>
        </p:grpSpPr>
        <p:grpSp>
          <p:nvGrpSpPr>
            <p:cNvPr id="42" name="Group 41"/>
            <p:cNvGrpSpPr/>
            <p:nvPr/>
          </p:nvGrpSpPr>
          <p:grpSpPr bwMode="black">
            <a:xfrm>
              <a:off x="8783963" y="4448677"/>
              <a:ext cx="735022" cy="633406"/>
              <a:chOff x="5574622" y="922419"/>
              <a:chExt cx="576936" cy="497307"/>
            </a:xfrm>
          </p:grpSpPr>
          <p:sp>
            <p:nvSpPr>
              <p:cNvPr id="52" name="Rectangle 51"/>
              <p:cNvSpPr/>
              <p:nvPr/>
            </p:nvSpPr>
            <p:spPr bwMode="black">
              <a:xfrm>
                <a:off x="5574622" y="922419"/>
                <a:ext cx="576936" cy="360946"/>
              </a:xfrm>
              <a:prstGeom prst="rect">
                <a:avLst/>
              </a:pr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38" tIns="44819" rIns="89638" bIns="44819" numCol="1" rtlCol="0" anchor="ctr" anchorCtr="0" compatLnSpc="1">
                <a:prstTxWarp prst="textNoShape">
                  <a:avLst/>
                </a:prstTxWarp>
              </a:bodyPr>
              <a:lstStyle/>
              <a:p>
                <a:pPr defTabSz="726143" fontAlgn="base">
                  <a:spcBef>
                    <a:spcPct val="0"/>
                  </a:spcBef>
                  <a:spcAft>
                    <a:spcPct val="0"/>
                  </a:spcAft>
                </a:pPr>
                <a:endParaRPr lang="fr-FR" sz="2549" spc="-120" dirty="0">
                  <a:solidFill>
                    <a:srgbClr val="505050">
                      <a:lumMod val="50000"/>
                    </a:srgbClr>
                  </a:solidFill>
                  <a:latin typeface="Segoe Light" pitchFamily="34" charset="0"/>
                </a:endParaRPr>
              </a:p>
            </p:txBody>
          </p:sp>
          <p:sp>
            <p:nvSpPr>
              <p:cNvPr id="53" name="Isosceles Triangle 52"/>
              <p:cNvSpPr/>
              <p:nvPr/>
            </p:nvSpPr>
            <p:spPr bwMode="black">
              <a:xfrm flipV="1">
                <a:off x="5662862" y="1251284"/>
                <a:ext cx="202131" cy="168442"/>
              </a:xfrm>
              <a:prstGeom prst="triangle">
                <a:avLst>
                  <a:gd name="adj" fmla="val 20000"/>
                </a:avLst>
              </a:pr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38" tIns="44819" rIns="89638" bIns="44819" numCol="1" rtlCol="0" anchor="ctr" anchorCtr="0" compatLnSpc="1">
                <a:prstTxWarp prst="textNoShape">
                  <a:avLst/>
                </a:prstTxWarp>
              </a:bodyPr>
              <a:lstStyle/>
              <a:p>
                <a:pPr defTabSz="726143" fontAlgn="base">
                  <a:spcBef>
                    <a:spcPct val="0"/>
                  </a:spcBef>
                  <a:spcAft>
                    <a:spcPct val="0"/>
                  </a:spcAft>
                </a:pPr>
                <a:endParaRPr lang="fr-FR" sz="2549" spc="-120" dirty="0">
                  <a:solidFill>
                    <a:srgbClr val="505050">
                      <a:lumMod val="50000"/>
                    </a:srgbClr>
                  </a:solidFill>
                  <a:latin typeface="Segoe Light" pitchFamily="34" charset="0"/>
                </a:endParaRPr>
              </a:p>
            </p:txBody>
          </p:sp>
        </p:grpSp>
        <p:sp>
          <p:nvSpPr>
            <p:cNvPr id="46" name="TextBox 45"/>
            <p:cNvSpPr txBox="1"/>
            <p:nvPr/>
          </p:nvSpPr>
          <p:spPr bwMode="black">
            <a:xfrm>
              <a:off x="8897555" y="4538634"/>
              <a:ext cx="621434" cy="266418"/>
            </a:xfrm>
            <a:prstGeom prst="rect">
              <a:avLst/>
            </a:prstGeom>
            <a:noFill/>
          </p:spPr>
          <p:txBody>
            <a:bodyPr wrap="square" lIns="0" tIns="0" rIns="0" bIns="0" rtlCol="0">
              <a:spAutoFit/>
            </a:bodyPr>
            <a:lstStyle/>
            <a:p>
              <a:pPr fontAlgn="base">
                <a:spcBef>
                  <a:spcPct val="0"/>
                </a:spcBef>
                <a:spcAft>
                  <a:spcPct val="0"/>
                </a:spcAft>
              </a:pPr>
              <a:r>
                <a:rPr lang="fr-FR" sz="1862" b="1" dirty="0">
                  <a:solidFill>
                    <a:srgbClr val="FF8C00"/>
                  </a:solidFill>
                </a:rPr>
                <a:t>Q</a:t>
              </a:r>
              <a:r>
                <a:rPr lang="fr-FR" sz="1862" dirty="0">
                  <a:solidFill>
                    <a:srgbClr val="FF8C00"/>
                  </a:solidFill>
                </a:rPr>
                <a:t>&amp;</a:t>
              </a:r>
              <a:r>
                <a:rPr lang="fr-FR" sz="1862" b="1" dirty="0">
                  <a:solidFill>
                    <a:srgbClr val="FF8C00"/>
                  </a:solidFill>
                </a:rPr>
                <a:t>A</a:t>
              </a:r>
              <a:endParaRPr lang="fr-FR" sz="1862" spc="-132" dirty="0">
                <a:solidFill>
                  <a:srgbClr val="FF8C00"/>
                </a:solidFill>
                <a:latin typeface="Arial Black" pitchFamily="34" charset="0"/>
              </a:endParaRPr>
            </a:p>
          </p:txBody>
        </p:sp>
      </p:grpSp>
      <p:sp>
        <p:nvSpPr>
          <p:cNvPr id="49" name="Rectangle 48"/>
          <p:cNvSpPr/>
          <p:nvPr/>
        </p:nvSpPr>
        <p:spPr bwMode="auto">
          <a:xfrm>
            <a:off x="10171714" y="4878363"/>
            <a:ext cx="1344638" cy="1344638"/>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3" rIns="91423" bIns="89643" numCol="1" rtlCol="0" anchor="t" anchorCtr="0" compatLnSpc="1">
            <a:prstTxWarp prst="textNoShape">
              <a:avLst/>
            </a:prstTxWarp>
          </a:bodyPr>
          <a:lstStyle/>
          <a:p>
            <a:pPr algn="ctr" defTabSz="913918" fontAlgn="base">
              <a:lnSpc>
                <a:spcPct val="90000"/>
              </a:lnSpc>
              <a:spcBef>
                <a:spcPct val="0"/>
              </a:spcBef>
              <a:spcAft>
                <a:spcPct val="0"/>
              </a:spcAft>
            </a:pPr>
            <a:r>
              <a:rPr lang="fr-FR" sz="2000" kern="0" dirty="0">
                <a:solidFill>
                  <a:srgbClr val="FFFFFF"/>
                </a:solidFill>
                <a:ea typeface="Segoe UI" pitchFamily="34" charset="0"/>
                <a:cs typeface="Segoe UI" pitchFamily="34" charset="0"/>
              </a:rPr>
              <a:t>Mobile</a:t>
            </a:r>
            <a:endParaRPr lang="fr-FR" sz="2549" kern="0" dirty="0">
              <a:solidFill>
                <a:srgbClr val="FFFFFF"/>
              </a:solidFill>
              <a:ea typeface="Segoe UI" pitchFamily="34" charset="0"/>
              <a:cs typeface="Segoe UI" pitchFamily="34" charset="0"/>
            </a:endParaRPr>
          </a:p>
        </p:txBody>
      </p:sp>
      <p:grpSp>
        <p:nvGrpSpPr>
          <p:cNvPr id="14" name="Group 13"/>
          <p:cNvGrpSpPr/>
          <p:nvPr/>
        </p:nvGrpSpPr>
        <p:grpSpPr>
          <a:xfrm>
            <a:off x="10444162" y="5302564"/>
            <a:ext cx="714551" cy="704966"/>
            <a:chOff x="10280016" y="4544833"/>
            <a:chExt cx="728879" cy="719102"/>
          </a:xfrm>
        </p:grpSpPr>
        <p:grpSp>
          <p:nvGrpSpPr>
            <p:cNvPr id="58" name="Group 57"/>
            <p:cNvGrpSpPr/>
            <p:nvPr/>
          </p:nvGrpSpPr>
          <p:grpSpPr bwMode="black">
            <a:xfrm>
              <a:off x="10280016" y="4544833"/>
              <a:ext cx="728879" cy="719102"/>
              <a:chOff x="2916435" y="3914152"/>
              <a:chExt cx="930763" cy="918513"/>
            </a:xfrm>
          </p:grpSpPr>
          <p:pic>
            <p:nvPicPr>
              <p:cNvPr id="59" name="Picture 58"/>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60"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89643" tIns="44821" rIns="89643" bIns="44821" numCol="1" anchor="t" anchorCtr="0" compatLnSpc="1">
                <a:prstTxWarp prst="textNoShape">
                  <a:avLst/>
                </a:prstTxWarp>
              </a:bodyPr>
              <a:lstStyle/>
              <a:p>
                <a:pPr fontAlgn="base">
                  <a:spcBef>
                    <a:spcPct val="0"/>
                  </a:spcBef>
                  <a:spcAft>
                    <a:spcPct val="0"/>
                  </a:spcAft>
                </a:pPr>
                <a:endParaRPr lang="fr-FR" sz="882" dirty="0">
                  <a:solidFill>
                    <a:srgbClr val="FFFFFF"/>
                  </a:solidFill>
                </a:endParaRPr>
              </a:p>
            </p:txBody>
          </p:sp>
        </p:grpSp>
        <p:sp>
          <p:nvSpPr>
            <p:cNvPr id="61" name="Freeform 60"/>
            <p:cNvSpPr/>
            <p:nvPr>
              <p:custDataLst>
                <p:tags r:id="rId2"/>
              </p:custDataLst>
            </p:nvPr>
          </p:nvSpPr>
          <p:spPr>
            <a:xfrm>
              <a:off x="10639372" y="4697518"/>
              <a:ext cx="294872" cy="297203"/>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896381" fontAlgn="base">
                <a:spcBef>
                  <a:spcPct val="0"/>
                </a:spcBef>
                <a:spcAft>
                  <a:spcPct val="0"/>
                </a:spcAft>
                <a:defRPr/>
              </a:pPr>
              <a:endParaRPr lang="fr-FR" sz="2549" kern="0" dirty="0">
                <a:solidFill>
                  <a:sysClr val="window" lastClr="FFFFFF"/>
                </a:solidFill>
                <a:latin typeface="Arial"/>
              </a:endParaRPr>
            </a:p>
          </p:txBody>
        </p:sp>
      </p:grpSp>
      <p:sp>
        <p:nvSpPr>
          <p:cNvPr id="71" name="Rectangle 70"/>
          <p:cNvSpPr/>
          <p:nvPr/>
        </p:nvSpPr>
        <p:spPr bwMode="auto">
          <a:xfrm>
            <a:off x="1530598" y="4878363"/>
            <a:ext cx="1344638" cy="1344638"/>
          </a:xfrm>
          <a:prstGeom prst="rect">
            <a:avLst/>
          </a:prstGeom>
          <a:solidFill>
            <a:schemeClr val="accent5">
              <a:lumMod val="75000"/>
            </a:schemeClr>
          </a:solidFill>
          <a:ln w="38100" cap="flat" cmpd="sng" algn="ctr">
            <a:noFill/>
            <a:prstDash val="solid"/>
            <a:headEnd type="none" w="med" len="med"/>
            <a:tailEnd type="none" w="med" len="med"/>
          </a:ln>
          <a:effectLst/>
        </p:spPr>
        <p:txBody>
          <a:bodyPr vert="horz" wrap="square" lIns="91423" tIns="89643" rIns="91423" bIns="89643" numCol="1" rtlCol="0" anchor="t" anchorCtr="0" compatLnSpc="1">
            <a:prstTxWarp prst="textNoShape">
              <a:avLst/>
            </a:prstTxWarp>
          </a:bodyPr>
          <a:lstStyle/>
          <a:p>
            <a:pPr algn="ctr" defTabSz="913918" fontAlgn="base">
              <a:lnSpc>
                <a:spcPct val="90000"/>
              </a:lnSpc>
              <a:spcBef>
                <a:spcPct val="0"/>
              </a:spcBef>
              <a:spcAft>
                <a:spcPct val="0"/>
              </a:spcAft>
              <a:defRPr/>
            </a:pPr>
            <a:r>
              <a:rPr lang="fr-FR" sz="2000" kern="0" dirty="0">
                <a:solidFill>
                  <a:srgbClr val="FFFFFF"/>
                </a:solidFill>
                <a:ea typeface="Segoe UI" pitchFamily="34" charset="0"/>
                <a:cs typeface="Segoe UI" pitchFamily="34" charset="0"/>
              </a:rPr>
              <a:t>Découvrir</a:t>
            </a:r>
            <a:endParaRPr lang="fr-FR" sz="2333" kern="0" dirty="0">
              <a:solidFill>
                <a:srgbClr val="FFFFFF"/>
              </a:solidFill>
              <a:ea typeface="Segoe UI" pitchFamily="34" charset="0"/>
              <a:cs typeface="Segoe UI" pitchFamily="34" charset="0"/>
            </a:endParaRPr>
          </a:p>
        </p:txBody>
      </p:sp>
      <p:sp>
        <p:nvSpPr>
          <p:cNvPr id="62" name="Freeform 8"/>
          <p:cNvSpPr>
            <a:spLocks noEditPoints="1"/>
          </p:cNvSpPr>
          <p:nvPr/>
        </p:nvSpPr>
        <p:spPr bwMode="black">
          <a:xfrm>
            <a:off x="1816373" y="5280541"/>
            <a:ext cx="718120" cy="717933"/>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fontAlgn="base">
              <a:spcBef>
                <a:spcPct val="0"/>
              </a:spcBef>
              <a:spcAft>
                <a:spcPct val="0"/>
              </a:spcAft>
            </a:pPr>
            <a:endParaRPr lang="fr-FR" sz="1568" dirty="0">
              <a:solidFill>
                <a:srgbClr val="505050"/>
              </a:solidFill>
            </a:endParaRPr>
          </a:p>
        </p:txBody>
      </p:sp>
      <p:sp>
        <p:nvSpPr>
          <p:cNvPr id="3" name="Cross 2"/>
          <p:cNvSpPr/>
          <p:nvPr/>
        </p:nvSpPr>
        <p:spPr bwMode="auto">
          <a:xfrm>
            <a:off x="6164809" y="3938709"/>
            <a:ext cx="692645" cy="692118"/>
          </a:xfrm>
          <a:prstGeom prst="plus">
            <a:avLst>
              <a:gd name="adj" fmla="val 40783"/>
            </a:avLst>
          </a:prstGeom>
          <a:solidFill>
            <a:srgbClr val="D2D2D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sp>
        <p:nvSpPr>
          <p:cNvPr id="6" name="TextBox 5"/>
          <p:cNvSpPr txBox="1"/>
          <p:nvPr/>
        </p:nvSpPr>
        <p:spPr>
          <a:xfrm>
            <a:off x="1633858" y="1705997"/>
            <a:ext cx="9791783" cy="605230"/>
          </a:xfrm>
          <a:prstGeom prst="rect">
            <a:avLst/>
          </a:prstGeom>
          <a:noFill/>
        </p:spPr>
        <p:txBody>
          <a:bodyPr wrap="none" rtlCol="0">
            <a:spAutoFit/>
          </a:bodyPr>
          <a:lstStyle/>
          <a:p>
            <a:pPr fontAlgn="base">
              <a:spcBef>
                <a:spcPct val="0"/>
              </a:spcBef>
              <a:spcAft>
                <a:spcPct val="0"/>
              </a:spcAft>
            </a:pPr>
            <a:r>
              <a:rPr lang="fr-FR" sz="3333" dirty="0">
                <a:solidFill>
                  <a:srgbClr val="000000"/>
                </a:solidFill>
              </a:rPr>
              <a:t>Self-service BI dans Excel et ouverture sur le Cloud </a:t>
            </a:r>
          </a:p>
        </p:txBody>
      </p:sp>
    </p:spTree>
    <p:extLst>
      <p:ext uri="{BB962C8B-B14F-4D97-AF65-F5344CB8AC3E}">
        <p14:creationId xmlns:p14="http://schemas.microsoft.com/office/powerpoint/2010/main" val="251500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z="3733" dirty="0"/>
              <a:t>Power BI : Self-Service BI dans Excel 2013</a:t>
            </a:r>
            <a:endParaRPr lang="fr-FR" sz="2400" dirty="0"/>
          </a:p>
        </p:txBody>
      </p:sp>
      <p:sp>
        <p:nvSpPr>
          <p:cNvPr id="107" name="Slide Number Placeholder 2"/>
          <p:cNvSpPr txBox="1">
            <a:spLocks/>
          </p:cNvSpPr>
          <p:nvPr>
            <p:custDataLst>
              <p:tags r:id="rId1"/>
            </p:custDataLst>
          </p:nvPr>
        </p:nvSpPr>
        <p:spPr>
          <a:xfrm>
            <a:off x="5692465" y="6596392"/>
            <a:ext cx="807076" cy="276999"/>
          </a:xfrm>
          <a:prstGeom prst="rect">
            <a:avLst/>
          </a:prstGeom>
        </p:spPr>
        <p:txBody>
          <a:bodyPr vert="horz" lIns="60960" tIns="60960" rIns="60960" bIns="60960" rtlCol="0" anchor="ctr">
            <a:spAutoFit/>
          </a:bodyPr>
          <a:lstStyle>
            <a:defPPr>
              <a:defRPr lang="fr-FR"/>
            </a:defPPr>
            <a:lvl1pPr algn="ctr" rtl="0" eaLnBrk="0" fontAlgn="base" hangingPunct="0">
              <a:spcBef>
                <a:spcPct val="0"/>
              </a:spcBef>
              <a:spcAft>
                <a:spcPct val="0"/>
              </a:spcAft>
              <a:defRPr sz="750" kern="1200">
                <a:solidFill>
                  <a:schemeClr val="tx1">
                    <a:tint val="75000"/>
                    <a:alpha val="99000"/>
                  </a:schemeClr>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914363">
              <a:defRPr/>
            </a:pPr>
            <a:fld id="{9A881832-B993-44E5-ABA9-04FBEBD4FD5D}" type="slidenum">
              <a:rPr lang="fr-FR" sz="1000">
                <a:solidFill>
                  <a:srgbClr val="AD1360"/>
                </a:solidFill>
                <a:latin typeface="Segoe UI"/>
              </a:rPr>
              <a:pPr defTabSz="914363">
                <a:defRPr/>
              </a:pPr>
              <a:t>5</a:t>
            </a:fld>
            <a:endParaRPr lang="fr-FR" sz="1000" dirty="0">
              <a:solidFill>
                <a:srgbClr val="AD1360"/>
              </a:solidFill>
              <a:latin typeface="Segoe UI"/>
            </a:endParaRPr>
          </a:p>
        </p:txBody>
      </p:sp>
      <p:sp>
        <p:nvSpPr>
          <p:cNvPr id="334" name="Rectangle 333"/>
          <p:cNvSpPr/>
          <p:nvPr>
            <p:custDataLst>
              <p:tags r:id="rId2"/>
            </p:custDataLst>
          </p:nvPr>
        </p:nvSpPr>
        <p:spPr>
          <a:xfrm>
            <a:off x="1397001" y="4000500"/>
            <a:ext cx="2452685" cy="1006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60960" bIns="60960" rtlCol="0" anchor="ctr"/>
          <a:lstStyle/>
          <a:p>
            <a:pPr fontAlgn="base">
              <a:spcBef>
                <a:spcPct val="0"/>
              </a:spcBef>
              <a:spcAft>
                <a:spcPct val="0"/>
              </a:spcAft>
            </a:pPr>
            <a:r>
              <a:rPr lang="fr-FR" sz="2333" spc="-93" dirty="0">
                <a:ln>
                  <a:solidFill>
                    <a:srgbClr val="FFFFFF">
                      <a:alpha val="0"/>
                    </a:srgbClr>
                  </a:solidFill>
                </a:ln>
                <a:solidFill>
                  <a:srgbClr val="FFFFFF"/>
                </a:solidFill>
              </a:rPr>
              <a:t>POWER VIEW &amp; POWER PIVOT</a:t>
            </a:r>
          </a:p>
        </p:txBody>
      </p:sp>
      <p:sp>
        <p:nvSpPr>
          <p:cNvPr id="335" name="Rectangle 334"/>
          <p:cNvSpPr/>
          <p:nvPr>
            <p:custDataLst>
              <p:tags r:id="rId3"/>
            </p:custDataLst>
          </p:nvPr>
        </p:nvSpPr>
        <p:spPr bwMode="auto">
          <a:xfrm>
            <a:off x="3934462" y="4000500"/>
            <a:ext cx="5527038" cy="1006926"/>
          </a:xfrm>
          <a:prstGeom prst="rect">
            <a:avLst/>
          </a:prstGeom>
          <a:solidFill>
            <a:schemeClr val="accent2">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121904" tIns="60960" rIns="121904" bIns="60960" numCol="1" spcCol="0" rtlCol="0" fromWordArt="0" anchor="ctr" anchorCtr="0" forceAA="0" compatLnSpc="1">
            <a:prstTxWarp prst="textNoShape">
              <a:avLst/>
            </a:prstTxWarp>
            <a:noAutofit/>
          </a:bodyPr>
          <a:lstStyle/>
          <a:p>
            <a:pPr marL="285739" indent="-285739" defTabSz="1218446" fontAlgn="base">
              <a:spcBef>
                <a:spcPts val="400"/>
              </a:spcBef>
              <a:spcAft>
                <a:spcPts val="400"/>
              </a:spcAft>
              <a:buFont typeface="Arial" panose="020B0604020202020204" pitchFamily="34" charset="0"/>
              <a:buChar char="•"/>
            </a:pPr>
            <a:r>
              <a:rPr lang="fr-FR" sz="1500" kern="0" dirty="0">
                <a:ln>
                  <a:solidFill>
                    <a:srgbClr val="FFFFFF">
                      <a:alpha val="0"/>
                    </a:srgbClr>
                  </a:solidFill>
                </a:ln>
                <a:solidFill>
                  <a:srgbClr val="595959"/>
                </a:solidFill>
                <a:ea typeface="Segoe UI" pitchFamily="34" charset="0"/>
                <a:cs typeface="Segoe UI" pitchFamily="34" charset="0"/>
              </a:rPr>
              <a:t>Utilisation familière dans l’outil Office</a:t>
            </a:r>
          </a:p>
          <a:p>
            <a:pPr marL="285739" indent="-285739" defTabSz="1218446" fontAlgn="base">
              <a:spcBef>
                <a:spcPts val="400"/>
              </a:spcBef>
              <a:spcAft>
                <a:spcPts val="400"/>
              </a:spcAft>
              <a:buFont typeface="Arial" panose="020B0604020202020204" pitchFamily="34" charset="0"/>
              <a:buChar char="•"/>
            </a:pPr>
            <a:r>
              <a:rPr lang="fr-FR" sz="1500" kern="0" dirty="0">
                <a:ln>
                  <a:solidFill>
                    <a:srgbClr val="FFFFFF">
                      <a:alpha val="0"/>
                    </a:srgbClr>
                  </a:solidFill>
                </a:ln>
                <a:solidFill>
                  <a:srgbClr val="595959"/>
                </a:solidFill>
                <a:ea typeface="Segoe UI" pitchFamily="34" charset="0"/>
                <a:cs typeface="Segoe UI" pitchFamily="34" charset="0"/>
              </a:rPr>
              <a:t>Visualisations avancées et innovantes</a:t>
            </a:r>
          </a:p>
          <a:p>
            <a:pPr marL="285739" indent="-285739" defTabSz="1218446" fontAlgn="base">
              <a:spcBef>
                <a:spcPts val="400"/>
              </a:spcBef>
              <a:spcAft>
                <a:spcPts val="400"/>
              </a:spcAft>
              <a:buFont typeface="Arial" panose="020B0604020202020204" pitchFamily="34" charset="0"/>
              <a:buChar char="•"/>
            </a:pPr>
            <a:r>
              <a:rPr lang="fr-FR" sz="1500" kern="0" dirty="0">
                <a:ln>
                  <a:solidFill>
                    <a:srgbClr val="FFFFFF">
                      <a:alpha val="0"/>
                    </a:srgbClr>
                  </a:solidFill>
                </a:ln>
                <a:solidFill>
                  <a:srgbClr val="595959"/>
                </a:solidFill>
                <a:ea typeface="Segoe UI" pitchFamily="34" charset="0"/>
                <a:cs typeface="Segoe UI" pitchFamily="34" charset="0"/>
              </a:rPr>
              <a:t>Multi-sources de données (</a:t>
            </a:r>
            <a:r>
              <a:rPr lang="fr-FR" sz="1500" kern="0" dirty="0" err="1">
                <a:ln>
                  <a:solidFill>
                    <a:srgbClr val="FFFFFF">
                      <a:alpha val="0"/>
                    </a:srgbClr>
                  </a:solidFill>
                </a:ln>
                <a:solidFill>
                  <a:srgbClr val="595959"/>
                </a:solidFill>
                <a:ea typeface="Segoe UI" pitchFamily="34" charset="0"/>
                <a:cs typeface="Segoe UI" pitchFamily="34" charset="0"/>
              </a:rPr>
              <a:t>PowerPivot</a:t>
            </a:r>
            <a:r>
              <a:rPr lang="fr-FR" sz="1500" kern="0" dirty="0">
                <a:ln>
                  <a:solidFill>
                    <a:srgbClr val="FFFFFF">
                      <a:alpha val="0"/>
                    </a:srgbClr>
                  </a:solidFill>
                </a:ln>
                <a:solidFill>
                  <a:srgbClr val="595959"/>
                </a:solidFill>
                <a:ea typeface="Segoe UI" pitchFamily="34" charset="0"/>
                <a:cs typeface="Segoe UI" pitchFamily="34" charset="0"/>
              </a:rPr>
              <a:t>)</a:t>
            </a:r>
          </a:p>
        </p:txBody>
      </p:sp>
      <p:sp>
        <p:nvSpPr>
          <p:cNvPr id="338" name="Rectangle 337"/>
          <p:cNvSpPr/>
          <p:nvPr>
            <p:custDataLst>
              <p:tags r:id="rId4"/>
            </p:custDataLst>
          </p:nvPr>
        </p:nvSpPr>
        <p:spPr>
          <a:xfrm>
            <a:off x="1397000" y="5080000"/>
            <a:ext cx="2452685" cy="1006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60960" bIns="60960" rtlCol="0" anchor="ctr"/>
          <a:lstStyle/>
          <a:p>
            <a:pPr fontAlgn="base">
              <a:spcBef>
                <a:spcPct val="0"/>
              </a:spcBef>
              <a:spcAft>
                <a:spcPct val="0"/>
              </a:spcAft>
            </a:pPr>
            <a:r>
              <a:rPr lang="fr-FR" sz="2333" spc="-93" dirty="0">
                <a:ln>
                  <a:solidFill>
                    <a:srgbClr val="FFFFFF">
                      <a:alpha val="0"/>
                    </a:srgbClr>
                  </a:solidFill>
                </a:ln>
                <a:solidFill>
                  <a:srgbClr val="FFFFFF"/>
                </a:solidFill>
              </a:rPr>
              <a:t>POWER MAP</a:t>
            </a:r>
          </a:p>
        </p:txBody>
      </p:sp>
      <p:sp>
        <p:nvSpPr>
          <p:cNvPr id="339" name="Rectangle 338"/>
          <p:cNvSpPr/>
          <p:nvPr>
            <p:custDataLst>
              <p:tags r:id="rId5"/>
            </p:custDataLst>
          </p:nvPr>
        </p:nvSpPr>
        <p:spPr bwMode="auto">
          <a:xfrm>
            <a:off x="3934462" y="5080000"/>
            <a:ext cx="5527038" cy="1006926"/>
          </a:xfrm>
          <a:prstGeom prst="rect">
            <a:avLst/>
          </a:prstGeom>
          <a:solidFill>
            <a:schemeClr val="accent2">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121904" tIns="60960" rIns="121904" bIns="60960" numCol="1" spcCol="0" rtlCol="0" fromWordArt="0" anchor="ctr" anchorCtr="0" forceAA="0" compatLnSpc="1">
            <a:prstTxWarp prst="textNoShape">
              <a:avLst/>
            </a:prstTxWarp>
            <a:noAutofit/>
          </a:bodyPr>
          <a:lstStyle/>
          <a:p>
            <a:pPr marL="238115" indent="-238115" defTabSz="1218446" fontAlgn="base">
              <a:spcBef>
                <a:spcPts val="400"/>
              </a:spcBef>
              <a:spcAft>
                <a:spcPts val="400"/>
              </a:spcAft>
              <a:buFont typeface="Arial" panose="020B0604020202020204" pitchFamily="34" charset="0"/>
              <a:buChar char="•"/>
            </a:pPr>
            <a:r>
              <a:rPr lang="fr-FR" sz="1500" kern="0" dirty="0">
                <a:ln>
                  <a:solidFill>
                    <a:srgbClr val="FFFFFF">
                      <a:alpha val="0"/>
                    </a:srgbClr>
                  </a:solidFill>
                </a:ln>
                <a:solidFill>
                  <a:srgbClr val="595959"/>
                </a:solidFill>
                <a:ea typeface="Segoe UI" pitchFamily="34" charset="0"/>
                <a:cs typeface="Segoe UI" pitchFamily="34" charset="0"/>
              </a:rPr>
              <a:t>Analyse cartographique 3D à partir du client Excel</a:t>
            </a:r>
          </a:p>
          <a:p>
            <a:pPr marL="238115" indent="-238115" defTabSz="1218446" fontAlgn="base">
              <a:spcBef>
                <a:spcPts val="400"/>
              </a:spcBef>
              <a:spcAft>
                <a:spcPts val="400"/>
              </a:spcAft>
              <a:buFont typeface="Arial" panose="020B0604020202020204" pitchFamily="34" charset="0"/>
              <a:buChar char="•"/>
            </a:pPr>
            <a:r>
              <a:rPr lang="fr-FR" sz="1500" kern="0" dirty="0">
                <a:ln>
                  <a:solidFill>
                    <a:srgbClr val="FFFFFF">
                      <a:alpha val="0"/>
                    </a:srgbClr>
                  </a:solidFill>
                </a:ln>
                <a:solidFill>
                  <a:srgbClr val="595959"/>
                </a:solidFill>
                <a:ea typeface="Segoe UI" pitchFamily="34" charset="0"/>
                <a:cs typeface="Segoe UI" pitchFamily="34" charset="0"/>
              </a:rPr>
              <a:t>Création de scenarios autour des données</a:t>
            </a:r>
          </a:p>
        </p:txBody>
      </p:sp>
      <p:pic>
        <p:nvPicPr>
          <p:cNvPr id="2" name="Picture 1"/>
          <p:cNvPicPr>
            <a:picLocks noChangeAspect="1"/>
          </p:cNvPicPr>
          <p:nvPr/>
        </p:nvPicPr>
        <p:blipFill rotWithShape="1">
          <a:blip r:embed="rId11" cstate="print">
            <a:extLst>
              <a:ext uri="{28A0092B-C50C-407E-A947-70E740481C1C}">
                <a14:useLocalDpi xmlns:a14="http://schemas.microsoft.com/office/drawing/2010/main" val="0"/>
              </a:ext>
            </a:extLst>
          </a:blip>
          <a:srcRect l="11714" t="17765" r="21345" b="13199"/>
          <a:stretch/>
        </p:blipFill>
        <p:spPr>
          <a:xfrm>
            <a:off x="9569916" y="5079999"/>
            <a:ext cx="1796584" cy="1012162"/>
          </a:xfrm>
          <a:prstGeom prst="rect">
            <a:avLst/>
          </a:prstGeom>
        </p:spPr>
      </p:pic>
      <p:pic>
        <p:nvPicPr>
          <p:cNvPr id="4" name="Picture 3"/>
          <p:cNvPicPr>
            <a:picLocks noChangeAspect="1"/>
          </p:cNvPicPr>
          <p:nvPr/>
        </p:nvPicPr>
        <p:blipFill rotWithShape="1">
          <a:blip r:embed="rId12">
            <a:extLst>
              <a:ext uri="{28A0092B-C50C-407E-A947-70E740481C1C}">
                <a14:useLocalDpi xmlns:a14="http://schemas.microsoft.com/office/drawing/2010/main" val="0"/>
              </a:ext>
            </a:extLst>
          </a:blip>
          <a:srcRect l="24588" t="20836" r="16802" b="12693"/>
          <a:stretch/>
        </p:blipFill>
        <p:spPr>
          <a:xfrm>
            <a:off x="9569916" y="4000500"/>
            <a:ext cx="1796584" cy="1006926"/>
          </a:xfrm>
          <a:prstGeom prst="rect">
            <a:avLst/>
          </a:prstGeom>
        </p:spPr>
      </p:pic>
      <p:sp>
        <p:nvSpPr>
          <p:cNvPr id="17" name="Rectangle 16"/>
          <p:cNvSpPr/>
          <p:nvPr>
            <p:custDataLst>
              <p:tags r:id="rId6"/>
            </p:custDataLst>
          </p:nvPr>
        </p:nvSpPr>
        <p:spPr>
          <a:xfrm>
            <a:off x="1397001" y="1846738"/>
            <a:ext cx="2452685" cy="1006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60960" bIns="60960" rtlCol="0" anchor="ctr"/>
          <a:lstStyle/>
          <a:p>
            <a:pPr fontAlgn="base">
              <a:spcBef>
                <a:spcPct val="0"/>
              </a:spcBef>
              <a:spcAft>
                <a:spcPct val="0"/>
              </a:spcAft>
            </a:pPr>
            <a:r>
              <a:rPr lang="fr-FR" sz="2333" spc="-93" dirty="0">
                <a:ln>
                  <a:solidFill>
                    <a:srgbClr val="FFFFFF">
                      <a:alpha val="0"/>
                    </a:srgbClr>
                  </a:solidFill>
                </a:ln>
                <a:solidFill>
                  <a:srgbClr val="FFFFFF"/>
                </a:solidFill>
              </a:rPr>
              <a:t>POWER QUERY</a:t>
            </a:r>
          </a:p>
        </p:txBody>
      </p:sp>
      <p:sp>
        <p:nvSpPr>
          <p:cNvPr id="18" name="Rectangle 17"/>
          <p:cNvSpPr/>
          <p:nvPr>
            <p:custDataLst>
              <p:tags r:id="rId7"/>
            </p:custDataLst>
          </p:nvPr>
        </p:nvSpPr>
        <p:spPr bwMode="auto">
          <a:xfrm>
            <a:off x="3934462" y="1846738"/>
            <a:ext cx="5527038" cy="1006926"/>
          </a:xfrm>
          <a:prstGeom prst="rect">
            <a:avLst/>
          </a:prstGeom>
          <a:solidFill>
            <a:schemeClr val="accent2">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121904" tIns="60960" rIns="121904" bIns="60960" numCol="1" spcCol="0" rtlCol="0" fromWordArt="0" anchor="t" anchorCtr="0" forceAA="0" compatLnSpc="1">
            <a:prstTxWarp prst="textNoShape">
              <a:avLst/>
            </a:prstTxWarp>
            <a:noAutofit/>
          </a:bodyPr>
          <a:lstStyle/>
          <a:p>
            <a:pPr marL="238115" indent="-238115" defTabSz="1218446" fontAlgn="base">
              <a:spcBef>
                <a:spcPts val="400"/>
              </a:spcBef>
              <a:spcAft>
                <a:spcPts val="400"/>
              </a:spcAft>
              <a:buFont typeface="Arial" panose="020B0604020202020204" pitchFamily="34" charset="0"/>
              <a:buChar char="•"/>
            </a:pPr>
            <a:r>
              <a:rPr lang="fr-FR" sz="1500" kern="0" dirty="0">
                <a:ln>
                  <a:solidFill>
                    <a:srgbClr val="FFFFFF">
                      <a:alpha val="0"/>
                    </a:srgbClr>
                  </a:solidFill>
                </a:ln>
                <a:solidFill>
                  <a:srgbClr val="595959"/>
                </a:solidFill>
                <a:ea typeface="Segoe UI" pitchFamily="34" charset="0"/>
                <a:cs typeface="Segoe UI" pitchFamily="34" charset="0"/>
              </a:rPr>
              <a:t>Connexion à tous types de sources de données : Base relationnelle, Excel, </a:t>
            </a:r>
            <a:r>
              <a:rPr lang="fr-FR" sz="1500" kern="0" dirty="0" err="1">
                <a:ln>
                  <a:solidFill>
                    <a:srgbClr val="FFFFFF">
                      <a:alpha val="0"/>
                    </a:srgbClr>
                  </a:solidFill>
                </a:ln>
                <a:solidFill>
                  <a:srgbClr val="595959"/>
                </a:solidFill>
                <a:ea typeface="Segoe UI" pitchFamily="34" charset="0"/>
                <a:cs typeface="Segoe UI" pitchFamily="34" charset="0"/>
              </a:rPr>
              <a:t>Odata</a:t>
            </a:r>
            <a:r>
              <a:rPr lang="fr-FR" sz="1500" kern="0" dirty="0">
                <a:ln>
                  <a:solidFill>
                    <a:srgbClr val="FFFFFF">
                      <a:alpha val="0"/>
                    </a:srgbClr>
                  </a:solidFill>
                </a:ln>
                <a:solidFill>
                  <a:srgbClr val="595959"/>
                </a:solidFill>
                <a:ea typeface="Segoe UI" pitchFamily="34" charset="0"/>
                <a:cs typeface="Segoe UI" pitchFamily="34" charset="0"/>
              </a:rPr>
              <a:t>, XML pages web, </a:t>
            </a:r>
            <a:r>
              <a:rPr lang="fr-FR" sz="1500" kern="0" dirty="0" err="1">
                <a:ln>
                  <a:solidFill>
                    <a:srgbClr val="FFFFFF">
                      <a:alpha val="0"/>
                    </a:srgbClr>
                  </a:solidFill>
                </a:ln>
                <a:solidFill>
                  <a:srgbClr val="595959"/>
                </a:solidFill>
                <a:ea typeface="Segoe UI" pitchFamily="34" charset="0"/>
                <a:cs typeface="Segoe UI" pitchFamily="34" charset="0"/>
              </a:rPr>
              <a:t>Hadoop</a:t>
            </a:r>
            <a:r>
              <a:rPr lang="fr-FR" sz="1500" kern="0" dirty="0">
                <a:ln>
                  <a:solidFill>
                    <a:srgbClr val="FFFFFF">
                      <a:alpha val="0"/>
                    </a:srgbClr>
                  </a:solidFill>
                </a:ln>
                <a:solidFill>
                  <a:srgbClr val="595959"/>
                </a:solidFill>
                <a:ea typeface="Segoe UI" pitchFamily="34" charset="0"/>
                <a:cs typeface="Segoe UI" pitchFamily="34" charset="0"/>
              </a:rPr>
              <a:t> HDFS</a:t>
            </a:r>
          </a:p>
          <a:p>
            <a:pPr marL="238115" indent="-238115" defTabSz="1218446" fontAlgn="base">
              <a:spcBef>
                <a:spcPts val="400"/>
              </a:spcBef>
              <a:spcAft>
                <a:spcPts val="400"/>
              </a:spcAft>
              <a:buFont typeface="Arial" panose="020B0604020202020204" pitchFamily="34" charset="0"/>
              <a:buChar char="•"/>
            </a:pPr>
            <a:r>
              <a:rPr lang="fr-FR" sz="1500" kern="0" dirty="0">
                <a:ln>
                  <a:solidFill>
                    <a:srgbClr val="FFFFFF">
                      <a:alpha val="0"/>
                    </a:srgbClr>
                  </a:solidFill>
                </a:ln>
                <a:solidFill>
                  <a:srgbClr val="595959"/>
                </a:solidFill>
                <a:ea typeface="Segoe UI" pitchFamily="34" charset="0"/>
                <a:cs typeface="Segoe UI" pitchFamily="34" charset="0"/>
              </a:rPr>
              <a:t>Transformation des données </a:t>
            </a:r>
          </a:p>
          <a:p>
            <a:pPr defTabSz="1218446" fontAlgn="base">
              <a:spcBef>
                <a:spcPts val="400"/>
              </a:spcBef>
              <a:spcAft>
                <a:spcPts val="400"/>
              </a:spcAft>
            </a:pPr>
            <a:r>
              <a:rPr lang="fr-FR" sz="1500" kern="0" dirty="0">
                <a:ln>
                  <a:solidFill>
                    <a:srgbClr val="FFFFFF">
                      <a:alpha val="0"/>
                    </a:srgbClr>
                  </a:solidFill>
                </a:ln>
                <a:solidFill>
                  <a:srgbClr val="595959"/>
                </a:solidFill>
                <a:ea typeface="Segoe UI" pitchFamily="34" charset="0"/>
                <a:cs typeface="Segoe UI" pitchFamily="34" charset="0"/>
              </a:rPr>
              <a:t>  </a:t>
            </a:r>
          </a:p>
        </p:txBody>
      </p:sp>
      <p:pic>
        <p:nvPicPr>
          <p:cNvPr id="19" name="Picture 18"/>
          <p:cNvPicPr>
            <a:picLocks noChangeAspect="1"/>
          </p:cNvPicPr>
          <p:nvPr/>
        </p:nvPicPr>
        <p:blipFill>
          <a:blip r:embed="rId13"/>
          <a:stretch>
            <a:fillRect/>
          </a:stretch>
        </p:blipFill>
        <p:spPr>
          <a:xfrm>
            <a:off x="9569916" y="1841500"/>
            <a:ext cx="1796584" cy="1012163"/>
          </a:xfrm>
          <a:prstGeom prst="rect">
            <a:avLst/>
          </a:prstGeom>
          <a:ln>
            <a:solidFill>
              <a:schemeClr val="tx1"/>
            </a:solidFill>
          </a:ln>
        </p:spPr>
      </p:pic>
      <p:sp>
        <p:nvSpPr>
          <p:cNvPr id="20" name="Rectangle 19"/>
          <p:cNvSpPr/>
          <p:nvPr>
            <p:custDataLst>
              <p:tags r:id="rId8"/>
            </p:custDataLst>
          </p:nvPr>
        </p:nvSpPr>
        <p:spPr>
          <a:xfrm>
            <a:off x="1397000" y="2921000"/>
            <a:ext cx="2452685" cy="1006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60960" bIns="60960" rtlCol="0" anchor="ctr"/>
          <a:lstStyle/>
          <a:p>
            <a:pPr fontAlgn="base">
              <a:spcBef>
                <a:spcPct val="0"/>
              </a:spcBef>
              <a:spcAft>
                <a:spcPct val="0"/>
              </a:spcAft>
            </a:pPr>
            <a:r>
              <a:rPr lang="fr-FR" sz="2333" spc="-93" dirty="0">
                <a:ln>
                  <a:solidFill>
                    <a:srgbClr val="FFFFFF">
                      <a:alpha val="0"/>
                    </a:srgbClr>
                  </a:solidFill>
                </a:ln>
                <a:solidFill>
                  <a:srgbClr val="FFFFFF"/>
                </a:solidFill>
              </a:rPr>
              <a:t>POWER PIVOT</a:t>
            </a:r>
          </a:p>
        </p:txBody>
      </p:sp>
      <p:sp>
        <p:nvSpPr>
          <p:cNvPr id="21" name="Rectangle 20"/>
          <p:cNvSpPr/>
          <p:nvPr>
            <p:custDataLst>
              <p:tags r:id="rId9"/>
            </p:custDataLst>
          </p:nvPr>
        </p:nvSpPr>
        <p:spPr bwMode="auto">
          <a:xfrm>
            <a:off x="3931364" y="2921000"/>
            <a:ext cx="5530136" cy="1006926"/>
          </a:xfrm>
          <a:prstGeom prst="rect">
            <a:avLst/>
          </a:prstGeom>
          <a:solidFill>
            <a:schemeClr val="accent2">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121904" tIns="60960" rIns="121904" bIns="60960" numCol="1" spcCol="0" rtlCol="0" fromWordArt="0" anchor="ctr" anchorCtr="0" forceAA="0" compatLnSpc="1">
            <a:prstTxWarp prst="textNoShape">
              <a:avLst/>
            </a:prstTxWarp>
            <a:noAutofit/>
          </a:bodyPr>
          <a:lstStyle/>
          <a:p>
            <a:pPr marL="238115" indent="-238115" defTabSz="1218446" fontAlgn="base">
              <a:spcBef>
                <a:spcPts val="400"/>
              </a:spcBef>
              <a:spcAft>
                <a:spcPts val="400"/>
              </a:spcAft>
              <a:buFont typeface="Arial" panose="020B0604020202020204" pitchFamily="34" charset="0"/>
              <a:buChar char="•"/>
            </a:pPr>
            <a:r>
              <a:rPr lang="fr-FR" sz="1500" kern="0" dirty="0">
                <a:ln>
                  <a:solidFill>
                    <a:srgbClr val="FFFFFF">
                      <a:alpha val="0"/>
                    </a:srgbClr>
                  </a:solidFill>
                </a:ln>
                <a:solidFill>
                  <a:srgbClr val="595959"/>
                </a:solidFill>
                <a:ea typeface="Segoe UI" pitchFamily="34" charset="0"/>
                <a:cs typeface="Segoe UI" pitchFamily="34" charset="0"/>
              </a:rPr>
              <a:t>Multi-sources de données (</a:t>
            </a:r>
            <a:r>
              <a:rPr lang="fr-FR" sz="1500" kern="0" dirty="0" err="1">
                <a:ln>
                  <a:solidFill>
                    <a:srgbClr val="FFFFFF">
                      <a:alpha val="0"/>
                    </a:srgbClr>
                  </a:solidFill>
                </a:ln>
                <a:solidFill>
                  <a:srgbClr val="595959"/>
                </a:solidFill>
                <a:ea typeface="Segoe UI" pitchFamily="34" charset="0"/>
                <a:cs typeface="Segoe UI" pitchFamily="34" charset="0"/>
              </a:rPr>
              <a:t>PowerPivot</a:t>
            </a:r>
            <a:r>
              <a:rPr lang="fr-FR" sz="1500" kern="0" dirty="0">
                <a:ln>
                  <a:solidFill>
                    <a:srgbClr val="FFFFFF">
                      <a:alpha val="0"/>
                    </a:srgbClr>
                  </a:solidFill>
                </a:ln>
                <a:solidFill>
                  <a:srgbClr val="595959"/>
                </a:solidFill>
                <a:ea typeface="Segoe UI" pitchFamily="34" charset="0"/>
                <a:cs typeface="Segoe UI" pitchFamily="34" charset="0"/>
              </a:rPr>
              <a:t>)</a:t>
            </a:r>
          </a:p>
          <a:p>
            <a:pPr marL="238115" indent="-238115" defTabSz="1218446" fontAlgn="base">
              <a:spcBef>
                <a:spcPts val="400"/>
              </a:spcBef>
              <a:spcAft>
                <a:spcPts val="400"/>
              </a:spcAft>
              <a:buFont typeface="Arial" panose="020B0604020202020204" pitchFamily="34" charset="0"/>
              <a:buChar char="•"/>
            </a:pPr>
            <a:r>
              <a:rPr lang="fr-FR" sz="1500" kern="0" dirty="0">
                <a:ln>
                  <a:solidFill>
                    <a:srgbClr val="FFFFFF">
                      <a:alpha val="0"/>
                    </a:srgbClr>
                  </a:solidFill>
                </a:ln>
                <a:solidFill>
                  <a:srgbClr val="595959"/>
                </a:solidFill>
                <a:ea typeface="Segoe UI" pitchFamily="34" charset="0"/>
                <a:cs typeface="Segoe UI" pitchFamily="34" charset="0"/>
              </a:rPr>
              <a:t>Modélisation des données</a:t>
            </a:r>
          </a:p>
          <a:p>
            <a:pPr marL="238115" indent="-238115" defTabSz="1218446" fontAlgn="base">
              <a:spcBef>
                <a:spcPts val="400"/>
              </a:spcBef>
              <a:spcAft>
                <a:spcPts val="400"/>
              </a:spcAft>
              <a:buFont typeface="Arial" panose="020B0604020202020204" pitchFamily="34" charset="0"/>
              <a:buChar char="•"/>
            </a:pPr>
            <a:r>
              <a:rPr lang="fr-FR" sz="1500" kern="0" dirty="0">
                <a:ln>
                  <a:solidFill>
                    <a:srgbClr val="FFFFFF">
                      <a:alpha val="0"/>
                    </a:srgbClr>
                  </a:solidFill>
                </a:ln>
                <a:solidFill>
                  <a:srgbClr val="595959"/>
                </a:solidFill>
                <a:ea typeface="Segoe UI" pitchFamily="34" charset="0"/>
                <a:cs typeface="Segoe UI" pitchFamily="34" charset="0"/>
              </a:rPr>
              <a:t>Couche sémantique</a:t>
            </a:r>
          </a:p>
        </p:txBody>
      </p:sp>
      <p:pic>
        <p:nvPicPr>
          <p:cNvPr id="22" name="Picture 21"/>
          <p:cNvPicPr>
            <a:picLocks noChangeAspect="1"/>
          </p:cNvPicPr>
          <p:nvPr/>
        </p:nvPicPr>
        <p:blipFill rotWithShape="1">
          <a:blip r:embed="rId14" cstate="print">
            <a:extLst>
              <a:ext uri="{28A0092B-C50C-407E-A947-70E740481C1C}">
                <a14:useLocalDpi xmlns:a14="http://schemas.microsoft.com/office/drawing/2010/main" val="0"/>
              </a:ext>
            </a:extLst>
          </a:blip>
          <a:srcRect r="29443" b="4161"/>
          <a:stretch/>
        </p:blipFill>
        <p:spPr>
          <a:xfrm>
            <a:off x="9581121" y="2921000"/>
            <a:ext cx="1785378" cy="1006926"/>
          </a:xfrm>
          <a:prstGeom prst="rect">
            <a:avLst/>
          </a:prstGeom>
        </p:spPr>
      </p:pic>
    </p:spTree>
    <p:extLst>
      <p:ext uri="{BB962C8B-B14F-4D97-AF65-F5344CB8AC3E}">
        <p14:creationId xmlns:p14="http://schemas.microsoft.com/office/powerpoint/2010/main" val="4057025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Power BI : Self-Service BI dans Excel 2013</a:t>
            </a:r>
          </a:p>
        </p:txBody>
      </p:sp>
      <p:grpSp>
        <p:nvGrpSpPr>
          <p:cNvPr id="4" name="Group 3"/>
          <p:cNvGrpSpPr/>
          <p:nvPr/>
        </p:nvGrpSpPr>
        <p:grpSpPr>
          <a:xfrm>
            <a:off x="382629" y="1352239"/>
            <a:ext cx="5034131" cy="5067665"/>
            <a:chOff x="627965" y="1791498"/>
            <a:chExt cx="6040957" cy="6081198"/>
          </a:xfrm>
        </p:grpSpPr>
        <p:sp>
          <p:nvSpPr>
            <p:cNvPr id="8" name="Rectangle 7"/>
            <p:cNvSpPr/>
            <p:nvPr/>
          </p:nvSpPr>
          <p:spPr bwMode="auto">
            <a:xfrm>
              <a:off x="627965" y="1791498"/>
              <a:ext cx="2151420" cy="195779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Découvrir et intégrer</a:t>
              </a:r>
            </a:p>
          </p:txBody>
        </p:sp>
        <p:sp>
          <p:nvSpPr>
            <p:cNvPr id="9" name="Rectangle 8"/>
            <p:cNvSpPr/>
            <p:nvPr/>
          </p:nvSpPr>
          <p:spPr bwMode="auto">
            <a:xfrm>
              <a:off x="627965" y="3853201"/>
              <a:ext cx="2151420" cy="195779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Analyses &amp; Model</a:t>
              </a:r>
            </a:p>
          </p:txBody>
        </p:sp>
        <p:sp>
          <p:nvSpPr>
            <p:cNvPr id="10" name="Rectangle 9"/>
            <p:cNvSpPr/>
            <p:nvPr/>
          </p:nvSpPr>
          <p:spPr bwMode="auto">
            <a:xfrm>
              <a:off x="627965" y="5914904"/>
              <a:ext cx="2151420" cy="195779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44821" bIns="44821"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Visualiser &amp; Explorer</a:t>
              </a:r>
            </a:p>
          </p:txBody>
        </p:sp>
        <p:sp>
          <p:nvSpPr>
            <p:cNvPr id="35" name="Circular Arrow 43"/>
            <p:cNvSpPr/>
            <p:nvPr/>
          </p:nvSpPr>
          <p:spPr>
            <a:xfrm rot="10800000" flipH="1">
              <a:off x="1980301" y="2897088"/>
              <a:ext cx="672089" cy="660925"/>
            </a:xfrm>
            <a:custGeom>
              <a:avLst/>
              <a:gdLst/>
              <a:ahLst/>
              <a:cxnLst/>
              <a:rect l="l" t="t" r="r" b="b"/>
              <a:pathLst>
                <a:path w="2925258" h="2876660">
                  <a:moveTo>
                    <a:pt x="1048071" y="2020221"/>
                  </a:moveTo>
                  <a:cubicBezTo>
                    <a:pt x="1008200" y="2017016"/>
                    <a:pt x="968481" y="2009426"/>
                    <a:pt x="928989" y="1998895"/>
                  </a:cubicBezTo>
                  <a:cubicBezTo>
                    <a:pt x="556359" y="1899528"/>
                    <a:pt x="296622" y="1563035"/>
                    <a:pt x="294882" y="1177780"/>
                  </a:cubicBezTo>
                  <a:cubicBezTo>
                    <a:pt x="295835" y="966763"/>
                    <a:pt x="374191" y="770375"/>
                    <a:pt x="508057" y="621278"/>
                  </a:cubicBezTo>
                  <a:lnTo>
                    <a:pt x="962192" y="1075412"/>
                  </a:lnTo>
                  <a:cubicBezTo>
                    <a:pt x="946033" y="1105981"/>
                    <a:pt x="937417" y="1140874"/>
                    <a:pt x="937417" y="1177779"/>
                  </a:cubicBezTo>
                  <a:cubicBezTo>
                    <a:pt x="937417" y="1261270"/>
                    <a:pt x="981514" y="1334462"/>
                    <a:pt x="1048071" y="1374716"/>
                  </a:cubicBezTo>
                  <a:close/>
                  <a:moveTo>
                    <a:pt x="1169228" y="2876660"/>
                  </a:moveTo>
                  <a:lnTo>
                    <a:pt x="1411544" y="2634344"/>
                  </a:lnTo>
                  <a:lnTo>
                    <a:pt x="1290386" y="2634343"/>
                  </a:lnTo>
                  <a:lnTo>
                    <a:pt x="1290386" y="2311091"/>
                  </a:lnTo>
                  <a:cubicBezTo>
                    <a:pt x="1673917" y="2266001"/>
                    <a:pt x="2018405" y="2026393"/>
                    <a:pt x="2189782" y="1660806"/>
                  </a:cubicBezTo>
                  <a:lnTo>
                    <a:pt x="2338895" y="1691791"/>
                  </a:lnTo>
                  <a:lnTo>
                    <a:pt x="2130243" y="1376872"/>
                  </a:lnTo>
                  <a:lnTo>
                    <a:pt x="1743063" y="1567979"/>
                  </a:lnTo>
                  <a:lnTo>
                    <a:pt x="1890468" y="1598609"/>
                  </a:lnTo>
                  <a:cubicBezTo>
                    <a:pt x="1760003" y="1825838"/>
                    <a:pt x="1537201" y="1974510"/>
                    <a:pt x="1290386" y="2013306"/>
                  </a:cubicBezTo>
                  <a:lnTo>
                    <a:pt x="1290386" y="1374954"/>
                  </a:lnTo>
                  <a:cubicBezTo>
                    <a:pt x="1321818" y="1356518"/>
                    <a:pt x="1348022" y="1330341"/>
                    <a:pt x="1366503" y="1298938"/>
                  </a:cubicBezTo>
                  <a:lnTo>
                    <a:pt x="2682941" y="1298938"/>
                  </a:lnTo>
                  <a:lnTo>
                    <a:pt x="2682942" y="1420096"/>
                  </a:lnTo>
                  <a:lnTo>
                    <a:pt x="2925258" y="1177780"/>
                  </a:lnTo>
                  <a:lnTo>
                    <a:pt x="2682941" y="935464"/>
                  </a:lnTo>
                  <a:lnTo>
                    <a:pt x="2682942" y="1056622"/>
                  </a:lnTo>
                  <a:lnTo>
                    <a:pt x="1366504" y="1056622"/>
                  </a:lnTo>
                  <a:cubicBezTo>
                    <a:pt x="1327338" y="991646"/>
                    <a:pt x="1256776" y="948037"/>
                    <a:pt x="1175861" y="946395"/>
                  </a:cubicBezTo>
                  <a:lnTo>
                    <a:pt x="691705" y="462239"/>
                  </a:lnTo>
                  <a:cubicBezTo>
                    <a:pt x="763071" y="415131"/>
                    <a:pt x="843026" y="379588"/>
                    <a:pt x="928989" y="356665"/>
                  </a:cubicBezTo>
                  <a:cubicBezTo>
                    <a:pt x="1303154" y="256889"/>
                    <a:pt x="1697653" y="421128"/>
                    <a:pt x="1890468" y="756951"/>
                  </a:cubicBezTo>
                  <a:lnTo>
                    <a:pt x="1743063" y="787581"/>
                  </a:lnTo>
                  <a:lnTo>
                    <a:pt x="2130243" y="978688"/>
                  </a:lnTo>
                  <a:lnTo>
                    <a:pt x="2338895" y="663769"/>
                  </a:lnTo>
                  <a:lnTo>
                    <a:pt x="2189782" y="694754"/>
                  </a:lnTo>
                  <a:cubicBezTo>
                    <a:pt x="1961249" y="207243"/>
                    <a:pt x="1424886" y="-56251"/>
                    <a:pt x="899348" y="60816"/>
                  </a:cubicBezTo>
                  <a:cubicBezTo>
                    <a:pt x="744124" y="95393"/>
                    <a:pt x="602136" y="160432"/>
                    <a:pt x="481297" y="251831"/>
                  </a:cubicBezTo>
                  <a:lnTo>
                    <a:pt x="315137" y="85671"/>
                  </a:lnTo>
                  <a:lnTo>
                    <a:pt x="400809" y="0"/>
                  </a:lnTo>
                  <a:lnTo>
                    <a:pt x="58122" y="0"/>
                  </a:lnTo>
                  <a:lnTo>
                    <a:pt x="58122" y="342686"/>
                  </a:lnTo>
                  <a:lnTo>
                    <a:pt x="143794" y="257015"/>
                  </a:lnTo>
                  <a:lnTo>
                    <a:pt x="300135" y="413355"/>
                  </a:lnTo>
                  <a:cubicBezTo>
                    <a:pt x="113266" y="614536"/>
                    <a:pt x="2586" y="883037"/>
                    <a:pt x="412" y="1173017"/>
                  </a:cubicBezTo>
                  <a:lnTo>
                    <a:pt x="0" y="1173017"/>
                  </a:lnTo>
                  <a:lnTo>
                    <a:pt x="206" y="1177780"/>
                  </a:lnTo>
                  <a:lnTo>
                    <a:pt x="0" y="1182543"/>
                  </a:lnTo>
                  <a:lnTo>
                    <a:pt x="412" y="1182543"/>
                  </a:lnTo>
                  <a:cubicBezTo>
                    <a:pt x="4419" y="1716929"/>
                    <a:pt x="376913" y="2178368"/>
                    <a:pt x="899348" y="2294744"/>
                  </a:cubicBezTo>
                  <a:cubicBezTo>
                    <a:pt x="948914" y="2305785"/>
                    <a:pt x="998575" y="2313441"/>
                    <a:pt x="1048070" y="2317787"/>
                  </a:cubicBezTo>
                  <a:lnTo>
                    <a:pt x="1048070" y="2634344"/>
                  </a:lnTo>
                  <a:lnTo>
                    <a:pt x="926913" y="2634344"/>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fr-FR" sz="1765" dirty="0">
                <a:solidFill>
                  <a:srgbClr val="505050"/>
                </a:solidFill>
              </a:endParaRPr>
            </a:p>
          </p:txBody>
        </p:sp>
        <p:sp>
          <p:nvSpPr>
            <p:cNvPr id="36" name="Freeform 35"/>
            <p:cNvSpPr/>
            <p:nvPr>
              <p:custDataLst>
                <p:tags r:id="rId1"/>
              </p:custDataLst>
            </p:nvPr>
          </p:nvSpPr>
          <p:spPr>
            <a:xfrm>
              <a:off x="1953179" y="6983076"/>
              <a:ext cx="699211" cy="704739"/>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896381" fontAlgn="base">
                <a:spcBef>
                  <a:spcPct val="0"/>
                </a:spcBef>
                <a:spcAft>
                  <a:spcPct val="0"/>
                </a:spcAft>
                <a:defRPr/>
              </a:pPr>
              <a:endParaRPr lang="fr-FR" sz="2549" kern="0" dirty="0">
                <a:solidFill>
                  <a:sysClr val="window" lastClr="FFFFFF"/>
                </a:solidFill>
                <a:latin typeface="Arial"/>
              </a:endParaRPr>
            </a:p>
          </p:txBody>
        </p:sp>
        <p:sp>
          <p:nvSpPr>
            <p:cNvPr id="29" name="Rectangle 28"/>
            <p:cNvSpPr/>
            <p:nvPr/>
          </p:nvSpPr>
          <p:spPr bwMode="auto">
            <a:xfrm>
              <a:off x="2779384" y="1791498"/>
              <a:ext cx="3889538" cy="19577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Rechercher et intégrer des données internes et externes</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Nettoyer, transformer et mettre en forme les données</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Plusieurs sources de données</a:t>
              </a:r>
            </a:p>
          </p:txBody>
        </p:sp>
        <p:sp>
          <p:nvSpPr>
            <p:cNvPr id="37" name="Rectangle 36"/>
            <p:cNvSpPr/>
            <p:nvPr/>
          </p:nvSpPr>
          <p:spPr bwMode="auto">
            <a:xfrm>
              <a:off x="2779384" y="3853201"/>
              <a:ext cx="3889538" cy="19577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Analyse des données via le moteur en mémoire x-</a:t>
              </a:r>
              <a:r>
                <a:rPr lang="fr-FR" sz="1568" dirty="0" err="1">
                  <a:ln>
                    <a:solidFill>
                      <a:srgbClr val="FFFFFF">
                        <a:alpha val="0"/>
                      </a:srgbClr>
                    </a:solidFill>
                  </a:ln>
                  <a:solidFill>
                    <a:srgbClr val="505050"/>
                  </a:solidFill>
                  <a:ea typeface="Segoe UI" pitchFamily="34" charset="0"/>
                  <a:cs typeface="Segoe UI" pitchFamily="34" charset="0"/>
                </a:rPr>
                <a:t>Velocity</a:t>
              </a:r>
              <a:endParaRPr lang="fr-FR" sz="1568" dirty="0">
                <a:ln>
                  <a:solidFill>
                    <a:srgbClr val="FFFFFF">
                      <a:alpha val="0"/>
                    </a:srgbClr>
                  </a:solidFill>
                </a:ln>
                <a:solidFill>
                  <a:srgbClr val="505050"/>
                </a:solidFill>
                <a:ea typeface="Segoe UI" pitchFamily="34" charset="0"/>
                <a:cs typeface="Segoe UI" pitchFamily="34" charset="0"/>
              </a:endParaRP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Model relationnel, mesures personnalisées, indicateurs de performances</a:t>
              </a:r>
            </a:p>
            <a:p>
              <a:pPr defTabSz="913764" fontAlgn="base">
                <a:spcBef>
                  <a:spcPct val="0"/>
                </a:spcBef>
                <a:spcAft>
                  <a:spcPts val="1177"/>
                </a:spcAft>
              </a:pPr>
              <a:endParaRPr lang="fr-FR" sz="1568" dirty="0">
                <a:ln>
                  <a:solidFill>
                    <a:srgbClr val="FFFFFF">
                      <a:alpha val="0"/>
                    </a:srgbClr>
                  </a:solidFill>
                </a:ln>
                <a:solidFill>
                  <a:srgbClr val="505050"/>
                </a:solidFill>
                <a:ea typeface="Segoe UI" pitchFamily="34" charset="0"/>
                <a:cs typeface="Segoe UI" pitchFamily="34" charset="0"/>
              </a:endParaRPr>
            </a:p>
            <a:p>
              <a:pPr defTabSz="913764" fontAlgn="base">
                <a:spcBef>
                  <a:spcPct val="0"/>
                </a:spcBef>
                <a:spcAft>
                  <a:spcPts val="1177"/>
                </a:spcAft>
              </a:pPr>
              <a:endParaRPr lang="fr-FR" sz="1568" dirty="0">
                <a:ln>
                  <a:solidFill>
                    <a:srgbClr val="FFFFFF">
                      <a:alpha val="0"/>
                    </a:srgbClr>
                  </a:solidFill>
                </a:ln>
                <a:solidFill>
                  <a:srgbClr val="505050"/>
                </a:solidFill>
                <a:ea typeface="Segoe UI" pitchFamily="34" charset="0"/>
                <a:cs typeface="Segoe UI" pitchFamily="34" charset="0"/>
              </a:endParaRPr>
            </a:p>
          </p:txBody>
        </p:sp>
        <p:sp>
          <p:nvSpPr>
            <p:cNvPr id="38" name="Rectangle 37"/>
            <p:cNvSpPr/>
            <p:nvPr/>
          </p:nvSpPr>
          <p:spPr bwMode="auto">
            <a:xfrm>
              <a:off x="2779384" y="5914904"/>
              <a:ext cx="3889538" cy="19577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Représentation interactive des données</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Nouvelles expériences d’analyses des données</a:t>
              </a:r>
            </a:p>
          </p:txBody>
        </p:sp>
        <p:grpSp>
          <p:nvGrpSpPr>
            <p:cNvPr id="39" name="Group 38"/>
            <p:cNvGrpSpPr/>
            <p:nvPr/>
          </p:nvGrpSpPr>
          <p:grpSpPr>
            <a:xfrm flipH="1">
              <a:off x="2050634" y="5025283"/>
              <a:ext cx="504438" cy="698642"/>
              <a:chOff x="1519068" y="3645051"/>
              <a:chExt cx="800271" cy="1108369"/>
            </a:xfrm>
            <a:solidFill>
              <a:schemeClr val="bg1"/>
            </a:solidFill>
          </p:grpSpPr>
          <p:sp>
            <p:nvSpPr>
              <p:cNvPr id="40"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fr-FR" sz="1765" dirty="0">
                  <a:solidFill>
                    <a:srgbClr val="FFFFFF"/>
                  </a:solidFill>
                </a:endParaRPr>
              </a:p>
            </p:txBody>
          </p:sp>
          <p:sp>
            <p:nvSpPr>
              <p:cNvPr id="41" name="Freeform 40"/>
              <p:cNvSpPr>
                <a:spLocks noEditPoints="1"/>
              </p:cNvSpPr>
              <p:nvPr/>
            </p:nvSpPr>
            <p:spPr bwMode="black">
              <a:xfrm rot="17995606">
                <a:off x="1632468" y="3750465"/>
                <a:ext cx="368553" cy="289400"/>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3" tIns="44821" rIns="89643"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568" dirty="0">
                  <a:ln>
                    <a:solidFill>
                      <a:srgbClr val="000000">
                        <a:alpha val="0"/>
                      </a:srgbClr>
                    </a:solidFill>
                  </a:ln>
                  <a:solidFill>
                    <a:srgbClr val="000000"/>
                  </a:solidFill>
                </a:endParaRPr>
              </a:p>
            </p:txBody>
          </p:sp>
        </p:grpSp>
      </p:grpSp>
      <p:sp>
        <p:nvSpPr>
          <p:cNvPr id="52" name="Rectangle 51"/>
          <p:cNvSpPr/>
          <p:nvPr/>
        </p:nvSpPr>
        <p:spPr bwMode="auto">
          <a:xfrm>
            <a:off x="5416760" y="1359864"/>
            <a:ext cx="6253563" cy="50719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3" tIns="44821" rIns="89643" bIns="44821" numCol="1" spcCol="0" rtlCol="0" fromWordArt="0" anchor="ctr" anchorCtr="0" forceAA="0" compatLnSpc="1">
            <a:prstTxWarp prst="textNoShape">
              <a:avLst/>
            </a:prstTxWarp>
            <a:noAutofit/>
          </a:bodyPr>
          <a:lstStyle/>
          <a:p>
            <a:pPr algn="ctr" defTabSz="913764" fontAlgn="base">
              <a:spcBef>
                <a:spcPct val="0"/>
              </a:spcBef>
              <a:spcAft>
                <a:spcPct val="0"/>
              </a:spcAft>
            </a:pPr>
            <a:endParaRPr lang="fr-FR" sz="3137" dirty="0">
              <a:ln>
                <a:solidFill>
                  <a:srgbClr val="FFFFFF">
                    <a:alpha val="0"/>
                  </a:srgbClr>
                </a:solidFill>
              </a:ln>
              <a:solidFill>
                <a:srgbClr val="FFFFFF"/>
              </a:solidFill>
              <a:latin typeface="Segoe UI Light"/>
              <a:ea typeface="Segoe UI" pitchFamily="34" charset="0"/>
              <a:cs typeface="Segoe UI" pitchFamily="34" charset="0"/>
            </a:endParaRPr>
          </a:p>
        </p:txBody>
      </p:sp>
      <p:sp>
        <p:nvSpPr>
          <p:cNvPr id="53" name="Rectangle 52"/>
          <p:cNvSpPr/>
          <p:nvPr/>
        </p:nvSpPr>
        <p:spPr bwMode="auto">
          <a:xfrm>
            <a:off x="5677048" y="1359864"/>
            <a:ext cx="6162283" cy="45056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lnSpc>
                <a:spcPct val="115000"/>
              </a:lnSpc>
              <a:spcBef>
                <a:spcPct val="0"/>
              </a:spcBef>
              <a:spcAft>
                <a:spcPts val="196"/>
              </a:spcAft>
            </a:pPr>
            <a:r>
              <a:rPr lang="fr-FR" sz="2157" dirty="0">
                <a:ln>
                  <a:solidFill>
                    <a:srgbClr val="FFFFFF">
                      <a:alpha val="0"/>
                    </a:srgbClr>
                  </a:solidFill>
                </a:ln>
                <a:solidFill>
                  <a:srgbClr val="FFFFFF"/>
                </a:solidFill>
              </a:rPr>
              <a:t>Power </a:t>
            </a:r>
            <a:r>
              <a:rPr lang="fr-FR" sz="2157" dirty="0" err="1">
                <a:ln>
                  <a:solidFill>
                    <a:srgbClr val="FFFFFF">
                      <a:alpha val="0"/>
                    </a:srgbClr>
                  </a:solidFill>
                </a:ln>
                <a:solidFill>
                  <a:srgbClr val="FFFFFF"/>
                </a:solidFill>
              </a:rPr>
              <a:t>Query</a:t>
            </a:r>
            <a:r>
              <a:rPr lang="fr-FR" sz="2157" dirty="0">
                <a:ln>
                  <a:solidFill>
                    <a:srgbClr val="FFFFFF">
                      <a:alpha val="0"/>
                    </a:srgbClr>
                  </a:solidFill>
                </a:ln>
                <a:solidFill>
                  <a:srgbClr val="FFFFFF"/>
                </a:solidFill>
              </a:rPr>
              <a:t> – </a:t>
            </a:r>
            <a:r>
              <a:rPr lang="fr-FR" sz="2157" dirty="0" err="1">
                <a:ln>
                  <a:solidFill>
                    <a:srgbClr val="FFFFFF">
                      <a:alpha val="0"/>
                    </a:srgbClr>
                  </a:solidFill>
                </a:ln>
                <a:solidFill>
                  <a:srgbClr val="FFFFFF"/>
                </a:solidFill>
              </a:rPr>
              <a:t>formerly</a:t>
            </a:r>
            <a:r>
              <a:rPr lang="fr-FR" sz="2157" dirty="0">
                <a:ln>
                  <a:solidFill>
                    <a:srgbClr val="FFFFFF">
                      <a:alpha val="0"/>
                    </a:srgbClr>
                  </a:solidFill>
                </a:ln>
                <a:solidFill>
                  <a:srgbClr val="FFFFFF"/>
                </a:solidFill>
              </a:rPr>
              <a:t> </a:t>
            </a:r>
            <a:r>
              <a:rPr lang="fr-FR" sz="2157" dirty="0" err="1">
                <a:ln>
                  <a:solidFill>
                    <a:srgbClr val="FFFFFF">
                      <a:alpha val="0"/>
                    </a:srgbClr>
                  </a:solidFill>
                </a:ln>
                <a:solidFill>
                  <a:srgbClr val="FFFFFF"/>
                </a:solidFill>
              </a:rPr>
              <a:t>project</a:t>
            </a:r>
            <a:r>
              <a:rPr lang="fr-FR" sz="2157" dirty="0">
                <a:ln>
                  <a:solidFill>
                    <a:srgbClr val="FFFFFF">
                      <a:alpha val="0"/>
                    </a:srgbClr>
                  </a:solidFill>
                </a:ln>
                <a:solidFill>
                  <a:srgbClr val="FFFFFF"/>
                </a:solidFill>
              </a:rPr>
              <a:t> “Data Explorer”</a:t>
            </a:r>
          </a:p>
        </p:txBody>
      </p:sp>
      <p:sp>
        <p:nvSpPr>
          <p:cNvPr id="102" name="Rectangle 101"/>
          <p:cNvSpPr/>
          <p:nvPr/>
        </p:nvSpPr>
        <p:spPr bwMode="auto">
          <a:xfrm>
            <a:off x="382629" y="2983733"/>
            <a:ext cx="5058371" cy="3436172"/>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7048" y="1853462"/>
            <a:ext cx="6147513" cy="4424098"/>
          </a:xfrm>
          <a:prstGeom prst="rect">
            <a:avLst/>
          </a:prstGeom>
          <a:ln>
            <a:solidFill>
              <a:schemeClr val="bg1">
                <a:lumMod val="75000"/>
              </a:schemeClr>
            </a:solidFill>
          </a:ln>
        </p:spPr>
      </p:pic>
    </p:spTree>
    <p:extLst>
      <p:ext uri="{BB962C8B-B14F-4D97-AF65-F5344CB8AC3E}">
        <p14:creationId xmlns:p14="http://schemas.microsoft.com/office/powerpoint/2010/main" val="3000453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523305" y="1363962"/>
            <a:ext cx="5034131" cy="5067665"/>
            <a:chOff x="627965" y="1791498"/>
            <a:chExt cx="6040957" cy="6081198"/>
          </a:xfrm>
        </p:grpSpPr>
        <p:sp>
          <p:nvSpPr>
            <p:cNvPr id="44" name="Rectangle 43"/>
            <p:cNvSpPr/>
            <p:nvPr/>
          </p:nvSpPr>
          <p:spPr bwMode="auto">
            <a:xfrm>
              <a:off x="627965" y="1791498"/>
              <a:ext cx="2151420" cy="195779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Découvrir et intégrer</a:t>
              </a:r>
            </a:p>
          </p:txBody>
        </p:sp>
        <p:sp>
          <p:nvSpPr>
            <p:cNvPr id="45" name="Rectangle 44"/>
            <p:cNvSpPr/>
            <p:nvPr/>
          </p:nvSpPr>
          <p:spPr bwMode="auto">
            <a:xfrm>
              <a:off x="627965" y="3853201"/>
              <a:ext cx="2151420" cy="195779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Analyses &amp; Model</a:t>
              </a:r>
            </a:p>
          </p:txBody>
        </p:sp>
        <p:sp>
          <p:nvSpPr>
            <p:cNvPr id="46" name="Rectangle 45"/>
            <p:cNvSpPr/>
            <p:nvPr/>
          </p:nvSpPr>
          <p:spPr bwMode="auto">
            <a:xfrm>
              <a:off x="627965" y="5914904"/>
              <a:ext cx="2151420" cy="195779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44821" bIns="44821"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Visualiser &amp; Explorer</a:t>
              </a:r>
            </a:p>
          </p:txBody>
        </p:sp>
        <p:sp>
          <p:nvSpPr>
            <p:cNvPr id="47" name="Circular Arrow 43"/>
            <p:cNvSpPr/>
            <p:nvPr/>
          </p:nvSpPr>
          <p:spPr>
            <a:xfrm rot="10800000" flipH="1">
              <a:off x="1980301" y="2897088"/>
              <a:ext cx="672089" cy="660925"/>
            </a:xfrm>
            <a:custGeom>
              <a:avLst/>
              <a:gdLst/>
              <a:ahLst/>
              <a:cxnLst/>
              <a:rect l="l" t="t" r="r" b="b"/>
              <a:pathLst>
                <a:path w="2925258" h="2876660">
                  <a:moveTo>
                    <a:pt x="1048071" y="2020221"/>
                  </a:moveTo>
                  <a:cubicBezTo>
                    <a:pt x="1008200" y="2017016"/>
                    <a:pt x="968481" y="2009426"/>
                    <a:pt x="928989" y="1998895"/>
                  </a:cubicBezTo>
                  <a:cubicBezTo>
                    <a:pt x="556359" y="1899528"/>
                    <a:pt x="296622" y="1563035"/>
                    <a:pt x="294882" y="1177780"/>
                  </a:cubicBezTo>
                  <a:cubicBezTo>
                    <a:pt x="295835" y="966763"/>
                    <a:pt x="374191" y="770375"/>
                    <a:pt x="508057" y="621278"/>
                  </a:cubicBezTo>
                  <a:lnTo>
                    <a:pt x="962192" y="1075412"/>
                  </a:lnTo>
                  <a:cubicBezTo>
                    <a:pt x="946033" y="1105981"/>
                    <a:pt x="937417" y="1140874"/>
                    <a:pt x="937417" y="1177779"/>
                  </a:cubicBezTo>
                  <a:cubicBezTo>
                    <a:pt x="937417" y="1261270"/>
                    <a:pt x="981514" y="1334462"/>
                    <a:pt x="1048071" y="1374716"/>
                  </a:cubicBezTo>
                  <a:close/>
                  <a:moveTo>
                    <a:pt x="1169228" y="2876660"/>
                  </a:moveTo>
                  <a:lnTo>
                    <a:pt x="1411544" y="2634344"/>
                  </a:lnTo>
                  <a:lnTo>
                    <a:pt x="1290386" y="2634343"/>
                  </a:lnTo>
                  <a:lnTo>
                    <a:pt x="1290386" y="2311091"/>
                  </a:lnTo>
                  <a:cubicBezTo>
                    <a:pt x="1673917" y="2266001"/>
                    <a:pt x="2018405" y="2026393"/>
                    <a:pt x="2189782" y="1660806"/>
                  </a:cubicBezTo>
                  <a:lnTo>
                    <a:pt x="2338895" y="1691791"/>
                  </a:lnTo>
                  <a:lnTo>
                    <a:pt x="2130243" y="1376872"/>
                  </a:lnTo>
                  <a:lnTo>
                    <a:pt x="1743063" y="1567979"/>
                  </a:lnTo>
                  <a:lnTo>
                    <a:pt x="1890468" y="1598609"/>
                  </a:lnTo>
                  <a:cubicBezTo>
                    <a:pt x="1760003" y="1825838"/>
                    <a:pt x="1537201" y="1974510"/>
                    <a:pt x="1290386" y="2013306"/>
                  </a:cubicBezTo>
                  <a:lnTo>
                    <a:pt x="1290386" y="1374954"/>
                  </a:lnTo>
                  <a:cubicBezTo>
                    <a:pt x="1321818" y="1356518"/>
                    <a:pt x="1348022" y="1330341"/>
                    <a:pt x="1366503" y="1298938"/>
                  </a:cubicBezTo>
                  <a:lnTo>
                    <a:pt x="2682941" y="1298938"/>
                  </a:lnTo>
                  <a:lnTo>
                    <a:pt x="2682942" y="1420096"/>
                  </a:lnTo>
                  <a:lnTo>
                    <a:pt x="2925258" y="1177780"/>
                  </a:lnTo>
                  <a:lnTo>
                    <a:pt x="2682941" y="935464"/>
                  </a:lnTo>
                  <a:lnTo>
                    <a:pt x="2682942" y="1056622"/>
                  </a:lnTo>
                  <a:lnTo>
                    <a:pt x="1366504" y="1056622"/>
                  </a:lnTo>
                  <a:cubicBezTo>
                    <a:pt x="1327338" y="991646"/>
                    <a:pt x="1256776" y="948037"/>
                    <a:pt x="1175861" y="946395"/>
                  </a:cubicBezTo>
                  <a:lnTo>
                    <a:pt x="691705" y="462239"/>
                  </a:lnTo>
                  <a:cubicBezTo>
                    <a:pt x="763071" y="415131"/>
                    <a:pt x="843026" y="379588"/>
                    <a:pt x="928989" y="356665"/>
                  </a:cubicBezTo>
                  <a:cubicBezTo>
                    <a:pt x="1303154" y="256889"/>
                    <a:pt x="1697653" y="421128"/>
                    <a:pt x="1890468" y="756951"/>
                  </a:cubicBezTo>
                  <a:lnTo>
                    <a:pt x="1743063" y="787581"/>
                  </a:lnTo>
                  <a:lnTo>
                    <a:pt x="2130243" y="978688"/>
                  </a:lnTo>
                  <a:lnTo>
                    <a:pt x="2338895" y="663769"/>
                  </a:lnTo>
                  <a:lnTo>
                    <a:pt x="2189782" y="694754"/>
                  </a:lnTo>
                  <a:cubicBezTo>
                    <a:pt x="1961249" y="207243"/>
                    <a:pt x="1424886" y="-56251"/>
                    <a:pt x="899348" y="60816"/>
                  </a:cubicBezTo>
                  <a:cubicBezTo>
                    <a:pt x="744124" y="95393"/>
                    <a:pt x="602136" y="160432"/>
                    <a:pt x="481297" y="251831"/>
                  </a:cubicBezTo>
                  <a:lnTo>
                    <a:pt x="315137" y="85671"/>
                  </a:lnTo>
                  <a:lnTo>
                    <a:pt x="400809" y="0"/>
                  </a:lnTo>
                  <a:lnTo>
                    <a:pt x="58122" y="0"/>
                  </a:lnTo>
                  <a:lnTo>
                    <a:pt x="58122" y="342686"/>
                  </a:lnTo>
                  <a:lnTo>
                    <a:pt x="143794" y="257015"/>
                  </a:lnTo>
                  <a:lnTo>
                    <a:pt x="300135" y="413355"/>
                  </a:lnTo>
                  <a:cubicBezTo>
                    <a:pt x="113266" y="614536"/>
                    <a:pt x="2586" y="883037"/>
                    <a:pt x="412" y="1173017"/>
                  </a:cubicBezTo>
                  <a:lnTo>
                    <a:pt x="0" y="1173017"/>
                  </a:lnTo>
                  <a:lnTo>
                    <a:pt x="206" y="1177780"/>
                  </a:lnTo>
                  <a:lnTo>
                    <a:pt x="0" y="1182543"/>
                  </a:lnTo>
                  <a:lnTo>
                    <a:pt x="412" y="1182543"/>
                  </a:lnTo>
                  <a:cubicBezTo>
                    <a:pt x="4419" y="1716929"/>
                    <a:pt x="376913" y="2178368"/>
                    <a:pt x="899348" y="2294744"/>
                  </a:cubicBezTo>
                  <a:cubicBezTo>
                    <a:pt x="948914" y="2305785"/>
                    <a:pt x="998575" y="2313441"/>
                    <a:pt x="1048070" y="2317787"/>
                  </a:cubicBezTo>
                  <a:lnTo>
                    <a:pt x="1048070" y="2634344"/>
                  </a:lnTo>
                  <a:lnTo>
                    <a:pt x="926913" y="2634344"/>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fr-FR" sz="1765" dirty="0">
                <a:solidFill>
                  <a:srgbClr val="505050"/>
                </a:solidFill>
              </a:endParaRPr>
            </a:p>
          </p:txBody>
        </p:sp>
        <p:sp>
          <p:nvSpPr>
            <p:cNvPr id="48" name="Freeform 47"/>
            <p:cNvSpPr/>
            <p:nvPr>
              <p:custDataLst>
                <p:tags r:id="rId1"/>
              </p:custDataLst>
            </p:nvPr>
          </p:nvSpPr>
          <p:spPr>
            <a:xfrm>
              <a:off x="1953179" y="6983076"/>
              <a:ext cx="699211" cy="704739"/>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896381" fontAlgn="base">
                <a:spcBef>
                  <a:spcPct val="0"/>
                </a:spcBef>
                <a:spcAft>
                  <a:spcPct val="0"/>
                </a:spcAft>
                <a:defRPr/>
              </a:pPr>
              <a:endParaRPr lang="fr-FR" sz="2549" kern="0" dirty="0">
                <a:solidFill>
                  <a:sysClr val="window" lastClr="FFFFFF"/>
                </a:solidFill>
                <a:latin typeface="Arial"/>
              </a:endParaRPr>
            </a:p>
          </p:txBody>
        </p:sp>
        <p:sp>
          <p:nvSpPr>
            <p:cNvPr id="49" name="Rectangle 48"/>
            <p:cNvSpPr/>
            <p:nvPr/>
          </p:nvSpPr>
          <p:spPr bwMode="auto">
            <a:xfrm>
              <a:off x="2779384" y="1791498"/>
              <a:ext cx="3889538" cy="19577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Rechercher et intégrer des données internes et externes</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Nettoyer, transformer et mettre en forme les données</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Plusieurs sources de données</a:t>
              </a:r>
            </a:p>
          </p:txBody>
        </p:sp>
        <p:sp>
          <p:nvSpPr>
            <p:cNvPr id="50" name="Rectangle 49"/>
            <p:cNvSpPr/>
            <p:nvPr/>
          </p:nvSpPr>
          <p:spPr bwMode="auto">
            <a:xfrm>
              <a:off x="2779384" y="3853201"/>
              <a:ext cx="3889538" cy="19577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Analyse des données via le moteur en mémoire x-</a:t>
              </a:r>
              <a:r>
                <a:rPr lang="fr-FR" sz="1568" dirty="0" err="1">
                  <a:ln>
                    <a:solidFill>
                      <a:srgbClr val="FFFFFF">
                        <a:alpha val="0"/>
                      </a:srgbClr>
                    </a:solidFill>
                  </a:ln>
                  <a:solidFill>
                    <a:srgbClr val="505050"/>
                  </a:solidFill>
                  <a:ea typeface="Segoe UI" pitchFamily="34" charset="0"/>
                  <a:cs typeface="Segoe UI" pitchFamily="34" charset="0"/>
                </a:rPr>
                <a:t>Velocity</a:t>
              </a:r>
              <a:endParaRPr lang="fr-FR" sz="1568" dirty="0">
                <a:ln>
                  <a:solidFill>
                    <a:srgbClr val="FFFFFF">
                      <a:alpha val="0"/>
                    </a:srgbClr>
                  </a:solidFill>
                </a:ln>
                <a:solidFill>
                  <a:srgbClr val="505050"/>
                </a:solidFill>
                <a:ea typeface="Segoe UI" pitchFamily="34" charset="0"/>
                <a:cs typeface="Segoe UI" pitchFamily="34" charset="0"/>
              </a:endParaRP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Model relationnel, mesures personnalisées, indicateurs de performances</a:t>
              </a:r>
            </a:p>
            <a:p>
              <a:pPr defTabSz="913764" fontAlgn="base">
                <a:spcBef>
                  <a:spcPct val="0"/>
                </a:spcBef>
                <a:spcAft>
                  <a:spcPts val="1177"/>
                </a:spcAft>
              </a:pPr>
              <a:endParaRPr lang="fr-FR" sz="1568" dirty="0">
                <a:ln>
                  <a:solidFill>
                    <a:srgbClr val="FFFFFF">
                      <a:alpha val="0"/>
                    </a:srgbClr>
                  </a:solidFill>
                </a:ln>
                <a:solidFill>
                  <a:srgbClr val="505050"/>
                </a:solidFill>
                <a:ea typeface="Segoe UI" pitchFamily="34" charset="0"/>
                <a:cs typeface="Segoe UI" pitchFamily="34" charset="0"/>
              </a:endParaRPr>
            </a:p>
            <a:p>
              <a:pPr defTabSz="913764" fontAlgn="base">
                <a:spcBef>
                  <a:spcPct val="0"/>
                </a:spcBef>
                <a:spcAft>
                  <a:spcPts val="1177"/>
                </a:spcAft>
              </a:pPr>
              <a:endParaRPr lang="fr-FR" sz="1568" dirty="0">
                <a:ln>
                  <a:solidFill>
                    <a:srgbClr val="FFFFFF">
                      <a:alpha val="0"/>
                    </a:srgbClr>
                  </a:solidFill>
                </a:ln>
                <a:solidFill>
                  <a:srgbClr val="505050"/>
                </a:solidFill>
                <a:ea typeface="Segoe UI" pitchFamily="34" charset="0"/>
                <a:cs typeface="Segoe UI" pitchFamily="34" charset="0"/>
              </a:endParaRPr>
            </a:p>
          </p:txBody>
        </p:sp>
        <p:sp>
          <p:nvSpPr>
            <p:cNvPr id="51" name="Rectangle 50"/>
            <p:cNvSpPr/>
            <p:nvPr/>
          </p:nvSpPr>
          <p:spPr bwMode="auto">
            <a:xfrm>
              <a:off x="2779384" y="5914904"/>
              <a:ext cx="3889538" cy="19577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Représentation interactive des données</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Nouvelles expériences d’analyses des données</a:t>
              </a:r>
            </a:p>
          </p:txBody>
        </p:sp>
        <p:grpSp>
          <p:nvGrpSpPr>
            <p:cNvPr id="54" name="Group 53"/>
            <p:cNvGrpSpPr/>
            <p:nvPr/>
          </p:nvGrpSpPr>
          <p:grpSpPr>
            <a:xfrm flipH="1">
              <a:off x="2050634" y="5025283"/>
              <a:ext cx="504438" cy="698642"/>
              <a:chOff x="1519068" y="3645051"/>
              <a:chExt cx="800271" cy="1108369"/>
            </a:xfrm>
            <a:solidFill>
              <a:schemeClr val="bg1"/>
            </a:solidFill>
          </p:grpSpPr>
          <p:sp>
            <p:nvSpPr>
              <p:cNvPr id="55"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fr-FR" sz="1765" dirty="0">
                  <a:solidFill>
                    <a:srgbClr val="FFFFFF"/>
                  </a:solidFill>
                </a:endParaRPr>
              </a:p>
            </p:txBody>
          </p:sp>
          <p:sp>
            <p:nvSpPr>
              <p:cNvPr id="56" name="Freeform 55"/>
              <p:cNvSpPr>
                <a:spLocks noEditPoints="1"/>
              </p:cNvSpPr>
              <p:nvPr/>
            </p:nvSpPr>
            <p:spPr bwMode="black">
              <a:xfrm rot="17995606">
                <a:off x="1632468" y="3750465"/>
                <a:ext cx="368553" cy="289400"/>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3" tIns="44821" rIns="89643"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568" dirty="0">
                  <a:ln>
                    <a:solidFill>
                      <a:srgbClr val="000000">
                        <a:alpha val="0"/>
                      </a:srgbClr>
                    </a:solidFill>
                  </a:ln>
                  <a:solidFill>
                    <a:srgbClr val="000000"/>
                  </a:solidFill>
                </a:endParaRPr>
              </a:p>
            </p:txBody>
          </p:sp>
        </p:grpSp>
      </p:grpSp>
      <p:sp>
        <p:nvSpPr>
          <p:cNvPr id="53" name="Rectangle 52"/>
          <p:cNvSpPr/>
          <p:nvPr/>
        </p:nvSpPr>
        <p:spPr bwMode="auto">
          <a:xfrm>
            <a:off x="5830433" y="1417489"/>
            <a:ext cx="6020910" cy="45056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lnSpc>
                <a:spcPct val="115000"/>
              </a:lnSpc>
              <a:spcBef>
                <a:spcPct val="0"/>
              </a:spcBef>
              <a:spcAft>
                <a:spcPts val="196"/>
              </a:spcAft>
            </a:pPr>
            <a:r>
              <a:rPr lang="fr-FR" sz="2157" dirty="0">
                <a:ln>
                  <a:solidFill>
                    <a:srgbClr val="FFFFFF">
                      <a:alpha val="0"/>
                    </a:srgbClr>
                  </a:solidFill>
                </a:ln>
                <a:solidFill>
                  <a:srgbClr val="FFFFFF"/>
                </a:solidFill>
              </a:rPr>
              <a:t>Power Pivot </a:t>
            </a:r>
          </a:p>
        </p:txBody>
      </p:sp>
      <p:sp>
        <p:nvSpPr>
          <p:cNvPr id="19" name="Rectangle 18"/>
          <p:cNvSpPr/>
          <p:nvPr/>
        </p:nvSpPr>
        <p:spPr bwMode="auto">
          <a:xfrm>
            <a:off x="523305" y="4756837"/>
            <a:ext cx="5058371" cy="1674790"/>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r="29443" b="4161"/>
          <a:stretch/>
        </p:blipFill>
        <p:spPr>
          <a:xfrm>
            <a:off x="5830433" y="1921827"/>
            <a:ext cx="6020910" cy="4173893"/>
          </a:xfrm>
          <a:prstGeom prst="rect">
            <a:avLst/>
          </a:prstGeom>
        </p:spPr>
      </p:pic>
      <p:sp>
        <p:nvSpPr>
          <p:cNvPr id="34" name="Rectangle 33"/>
          <p:cNvSpPr/>
          <p:nvPr/>
        </p:nvSpPr>
        <p:spPr bwMode="auto">
          <a:xfrm>
            <a:off x="508000" y="1309700"/>
            <a:ext cx="5058371" cy="1729051"/>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sp>
        <p:nvSpPr>
          <p:cNvPr id="42" name="Title 1"/>
          <p:cNvSpPr>
            <a:spLocks noGrp="1"/>
          </p:cNvSpPr>
          <p:nvPr>
            <p:ph type="title"/>
          </p:nvPr>
        </p:nvSpPr>
        <p:spPr/>
        <p:txBody>
          <a:bodyPr/>
          <a:lstStyle/>
          <a:p>
            <a:r>
              <a:rPr lang="fr-FR" dirty="0" smtClean="0"/>
              <a:t>Power BI : Self-Service BI dans Excel 2013</a:t>
            </a:r>
            <a:endParaRPr lang="fr-FR" dirty="0"/>
          </a:p>
        </p:txBody>
      </p:sp>
    </p:spTree>
    <p:extLst>
      <p:ext uri="{BB962C8B-B14F-4D97-AF65-F5344CB8AC3E}">
        <p14:creationId xmlns:p14="http://schemas.microsoft.com/office/powerpoint/2010/main" val="417723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5786157" y="1460501"/>
            <a:ext cx="6088343" cy="45056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lnSpc>
                <a:spcPct val="115000"/>
              </a:lnSpc>
              <a:spcBef>
                <a:spcPct val="0"/>
              </a:spcBef>
              <a:spcAft>
                <a:spcPts val="196"/>
              </a:spcAft>
            </a:pPr>
            <a:r>
              <a:rPr lang="fr-FR" sz="2157" dirty="0">
                <a:ln>
                  <a:solidFill>
                    <a:srgbClr val="FFFFFF">
                      <a:alpha val="0"/>
                    </a:srgbClr>
                  </a:solidFill>
                </a:ln>
                <a:solidFill>
                  <a:srgbClr val="FFFFFF"/>
                </a:solidFill>
              </a:rPr>
              <a:t>Power </a:t>
            </a:r>
            <a:r>
              <a:rPr lang="fr-FR" sz="2157" dirty="0" err="1">
                <a:ln>
                  <a:solidFill>
                    <a:srgbClr val="FFFFFF">
                      <a:alpha val="0"/>
                    </a:srgbClr>
                  </a:solidFill>
                </a:ln>
                <a:solidFill>
                  <a:srgbClr val="FFFFFF"/>
                </a:solidFill>
              </a:rPr>
              <a:t>View</a:t>
            </a:r>
            <a:endParaRPr lang="fr-FR" sz="2157" dirty="0">
              <a:ln>
                <a:solidFill>
                  <a:srgbClr val="FFFFFF">
                    <a:alpha val="0"/>
                  </a:srgbClr>
                </a:solidFill>
              </a:ln>
              <a:solidFill>
                <a:srgbClr val="FFFFFF"/>
              </a:solidFill>
            </a:endParaRPr>
          </a:p>
        </p:txBody>
      </p:sp>
      <p:pic>
        <p:nvPicPr>
          <p:cNvPr id="21" name="Picture 20"/>
          <p:cNvPicPr>
            <a:picLocks noChangeAspect="1"/>
          </p:cNvPicPr>
          <p:nvPr/>
        </p:nvPicPr>
        <p:blipFill>
          <a:blip r:embed="rId4"/>
          <a:stretch>
            <a:fillRect/>
          </a:stretch>
        </p:blipFill>
        <p:spPr>
          <a:xfrm>
            <a:off x="5786157" y="1934758"/>
            <a:ext cx="6088343" cy="4415657"/>
          </a:xfrm>
          <a:prstGeom prst="rect">
            <a:avLst/>
          </a:prstGeom>
        </p:spPr>
      </p:pic>
      <p:sp>
        <p:nvSpPr>
          <p:cNvPr id="33" name="Title 1"/>
          <p:cNvSpPr>
            <a:spLocks noGrp="1"/>
          </p:cNvSpPr>
          <p:nvPr>
            <p:ph type="title"/>
          </p:nvPr>
        </p:nvSpPr>
        <p:spPr/>
        <p:txBody>
          <a:bodyPr/>
          <a:lstStyle/>
          <a:p>
            <a:r>
              <a:rPr lang="fr-FR" dirty="0" err="1" smtClean="0"/>
              <a:t>Powerful</a:t>
            </a:r>
            <a:r>
              <a:rPr lang="fr-FR" dirty="0" smtClean="0"/>
              <a:t> Self-Service BI </a:t>
            </a:r>
            <a:r>
              <a:rPr lang="fr-FR" dirty="0" err="1" smtClean="0"/>
              <a:t>with</a:t>
            </a:r>
            <a:r>
              <a:rPr lang="fr-FR" dirty="0" smtClean="0"/>
              <a:t> Excel 2013</a:t>
            </a:r>
            <a:endParaRPr lang="fr-FR" dirty="0"/>
          </a:p>
        </p:txBody>
      </p:sp>
      <p:grpSp>
        <p:nvGrpSpPr>
          <p:cNvPr id="34" name="Group 33"/>
          <p:cNvGrpSpPr/>
          <p:nvPr/>
        </p:nvGrpSpPr>
        <p:grpSpPr>
          <a:xfrm>
            <a:off x="523305" y="1340516"/>
            <a:ext cx="5034131" cy="5067665"/>
            <a:chOff x="627965" y="1791498"/>
            <a:chExt cx="6040957" cy="6081198"/>
          </a:xfrm>
        </p:grpSpPr>
        <p:sp>
          <p:nvSpPr>
            <p:cNvPr id="42" name="Rectangle 41"/>
            <p:cNvSpPr/>
            <p:nvPr/>
          </p:nvSpPr>
          <p:spPr bwMode="auto">
            <a:xfrm>
              <a:off x="627965" y="1791498"/>
              <a:ext cx="2151420" cy="195779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Découvrir et intégrer</a:t>
              </a:r>
            </a:p>
          </p:txBody>
        </p:sp>
        <p:sp>
          <p:nvSpPr>
            <p:cNvPr id="43" name="Rectangle 42"/>
            <p:cNvSpPr/>
            <p:nvPr/>
          </p:nvSpPr>
          <p:spPr bwMode="auto">
            <a:xfrm>
              <a:off x="627965" y="3853201"/>
              <a:ext cx="2151420" cy="195779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Analyses &amp; Model</a:t>
              </a:r>
            </a:p>
          </p:txBody>
        </p:sp>
        <p:sp>
          <p:nvSpPr>
            <p:cNvPr id="44" name="Rectangle 43"/>
            <p:cNvSpPr/>
            <p:nvPr/>
          </p:nvSpPr>
          <p:spPr bwMode="auto">
            <a:xfrm>
              <a:off x="627965" y="5914904"/>
              <a:ext cx="2151420" cy="195779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44821" bIns="44821"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Visualiser &amp; Explorer</a:t>
              </a:r>
            </a:p>
          </p:txBody>
        </p:sp>
        <p:sp>
          <p:nvSpPr>
            <p:cNvPr id="45" name="Circular Arrow 43"/>
            <p:cNvSpPr/>
            <p:nvPr/>
          </p:nvSpPr>
          <p:spPr>
            <a:xfrm rot="10800000" flipH="1">
              <a:off x="1980301" y="2897088"/>
              <a:ext cx="672089" cy="660925"/>
            </a:xfrm>
            <a:custGeom>
              <a:avLst/>
              <a:gdLst/>
              <a:ahLst/>
              <a:cxnLst/>
              <a:rect l="l" t="t" r="r" b="b"/>
              <a:pathLst>
                <a:path w="2925258" h="2876660">
                  <a:moveTo>
                    <a:pt x="1048071" y="2020221"/>
                  </a:moveTo>
                  <a:cubicBezTo>
                    <a:pt x="1008200" y="2017016"/>
                    <a:pt x="968481" y="2009426"/>
                    <a:pt x="928989" y="1998895"/>
                  </a:cubicBezTo>
                  <a:cubicBezTo>
                    <a:pt x="556359" y="1899528"/>
                    <a:pt x="296622" y="1563035"/>
                    <a:pt x="294882" y="1177780"/>
                  </a:cubicBezTo>
                  <a:cubicBezTo>
                    <a:pt x="295835" y="966763"/>
                    <a:pt x="374191" y="770375"/>
                    <a:pt x="508057" y="621278"/>
                  </a:cubicBezTo>
                  <a:lnTo>
                    <a:pt x="962192" y="1075412"/>
                  </a:lnTo>
                  <a:cubicBezTo>
                    <a:pt x="946033" y="1105981"/>
                    <a:pt x="937417" y="1140874"/>
                    <a:pt x="937417" y="1177779"/>
                  </a:cubicBezTo>
                  <a:cubicBezTo>
                    <a:pt x="937417" y="1261270"/>
                    <a:pt x="981514" y="1334462"/>
                    <a:pt x="1048071" y="1374716"/>
                  </a:cubicBezTo>
                  <a:close/>
                  <a:moveTo>
                    <a:pt x="1169228" y="2876660"/>
                  </a:moveTo>
                  <a:lnTo>
                    <a:pt x="1411544" y="2634344"/>
                  </a:lnTo>
                  <a:lnTo>
                    <a:pt x="1290386" y="2634343"/>
                  </a:lnTo>
                  <a:lnTo>
                    <a:pt x="1290386" y="2311091"/>
                  </a:lnTo>
                  <a:cubicBezTo>
                    <a:pt x="1673917" y="2266001"/>
                    <a:pt x="2018405" y="2026393"/>
                    <a:pt x="2189782" y="1660806"/>
                  </a:cubicBezTo>
                  <a:lnTo>
                    <a:pt x="2338895" y="1691791"/>
                  </a:lnTo>
                  <a:lnTo>
                    <a:pt x="2130243" y="1376872"/>
                  </a:lnTo>
                  <a:lnTo>
                    <a:pt x="1743063" y="1567979"/>
                  </a:lnTo>
                  <a:lnTo>
                    <a:pt x="1890468" y="1598609"/>
                  </a:lnTo>
                  <a:cubicBezTo>
                    <a:pt x="1760003" y="1825838"/>
                    <a:pt x="1537201" y="1974510"/>
                    <a:pt x="1290386" y="2013306"/>
                  </a:cubicBezTo>
                  <a:lnTo>
                    <a:pt x="1290386" y="1374954"/>
                  </a:lnTo>
                  <a:cubicBezTo>
                    <a:pt x="1321818" y="1356518"/>
                    <a:pt x="1348022" y="1330341"/>
                    <a:pt x="1366503" y="1298938"/>
                  </a:cubicBezTo>
                  <a:lnTo>
                    <a:pt x="2682941" y="1298938"/>
                  </a:lnTo>
                  <a:lnTo>
                    <a:pt x="2682942" y="1420096"/>
                  </a:lnTo>
                  <a:lnTo>
                    <a:pt x="2925258" y="1177780"/>
                  </a:lnTo>
                  <a:lnTo>
                    <a:pt x="2682941" y="935464"/>
                  </a:lnTo>
                  <a:lnTo>
                    <a:pt x="2682942" y="1056622"/>
                  </a:lnTo>
                  <a:lnTo>
                    <a:pt x="1366504" y="1056622"/>
                  </a:lnTo>
                  <a:cubicBezTo>
                    <a:pt x="1327338" y="991646"/>
                    <a:pt x="1256776" y="948037"/>
                    <a:pt x="1175861" y="946395"/>
                  </a:cubicBezTo>
                  <a:lnTo>
                    <a:pt x="691705" y="462239"/>
                  </a:lnTo>
                  <a:cubicBezTo>
                    <a:pt x="763071" y="415131"/>
                    <a:pt x="843026" y="379588"/>
                    <a:pt x="928989" y="356665"/>
                  </a:cubicBezTo>
                  <a:cubicBezTo>
                    <a:pt x="1303154" y="256889"/>
                    <a:pt x="1697653" y="421128"/>
                    <a:pt x="1890468" y="756951"/>
                  </a:cubicBezTo>
                  <a:lnTo>
                    <a:pt x="1743063" y="787581"/>
                  </a:lnTo>
                  <a:lnTo>
                    <a:pt x="2130243" y="978688"/>
                  </a:lnTo>
                  <a:lnTo>
                    <a:pt x="2338895" y="663769"/>
                  </a:lnTo>
                  <a:lnTo>
                    <a:pt x="2189782" y="694754"/>
                  </a:lnTo>
                  <a:cubicBezTo>
                    <a:pt x="1961249" y="207243"/>
                    <a:pt x="1424886" y="-56251"/>
                    <a:pt x="899348" y="60816"/>
                  </a:cubicBezTo>
                  <a:cubicBezTo>
                    <a:pt x="744124" y="95393"/>
                    <a:pt x="602136" y="160432"/>
                    <a:pt x="481297" y="251831"/>
                  </a:cubicBezTo>
                  <a:lnTo>
                    <a:pt x="315137" y="85671"/>
                  </a:lnTo>
                  <a:lnTo>
                    <a:pt x="400809" y="0"/>
                  </a:lnTo>
                  <a:lnTo>
                    <a:pt x="58122" y="0"/>
                  </a:lnTo>
                  <a:lnTo>
                    <a:pt x="58122" y="342686"/>
                  </a:lnTo>
                  <a:lnTo>
                    <a:pt x="143794" y="257015"/>
                  </a:lnTo>
                  <a:lnTo>
                    <a:pt x="300135" y="413355"/>
                  </a:lnTo>
                  <a:cubicBezTo>
                    <a:pt x="113266" y="614536"/>
                    <a:pt x="2586" y="883037"/>
                    <a:pt x="412" y="1173017"/>
                  </a:cubicBezTo>
                  <a:lnTo>
                    <a:pt x="0" y="1173017"/>
                  </a:lnTo>
                  <a:lnTo>
                    <a:pt x="206" y="1177780"/>
                  </a:lnTo>
                  <a:lnTo>
                    <a:pt x="0" y="1182543"/>
                  </a:lnTo>
                  <a:lnTo>
                    <a:pt x="412" y="1182543"/>
                  </a:lnTo>
                  <a:cubicBezTo>
                    <a:pt x="4419" y="1716929"/>
                    <a:pt x="376913" y="2178368"/>
                    <a:pt x="899348" y="2294744"/>
                  </a:cubicBezTo>
                  <a:cubicBezTo>
                    <a:pt x="948914" y="2305785"/>
                    <a:pt x="998575" y="2313441"/>
                    <a:pt x="1048070" y="2317787"/>
                  </a:cubicBezTo>
                  <a:lnTo>
                    <a:pt x="1048070" y="2634344"/>
                  </a:lnTo>
                  <a:lnTo>
                    <a:pt x="926913" y="2634344"/>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fr-FR" sz="1765" dirty="0">
                <a:solidFill>
                  <a:srgbClr val="505050"/>
                </a:solidFill>
              </a:endParaRPr>
            </a:p>
          </p:txBody>
        </p:sp>
        <p:sp>
          <p:nvSpPr>
            <p:cNvPr id="46" name="Freeform 45"/>
            <p:cNvSpPr/>
            <p:nvPr>
              <p:custDataLst>
                <p:tags r:id="rId1"/>
              </p:custDataLst>
            </p:nvPr>
          </p:nvSpPr>
          <p:spPr>
            <a:xfrm>
              <a:off x="1953179" y="6983076"/>
              <a:ext cx="699211" cy="704739"/>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896381" fontAlgn="base">
                <a:spcBef>
                  <a:spcPct val="0"/>
                </a:spcBef>
                <a:spcAft>
                  <a:spcPct val="0"/>
                </a:spcAft>
                <a:defRPr/>
              </a:pPr>
              <a:endParaRPr lang="fr-FR" sz="2549" kern="0" dirty="0">
                <a:solidFill>
                  <a:sysClr val="window" lastClr="FFFFFF"/>
                </a:solidFill>
                <a:latin typeface="Arial"/>
              </a:endParaRPr>
            </a:p>
          </p:txBody>
        </p:sp>
        <p:sp>
          <p:nvSpPr>
            <p:cNvPr id="47" name="Rectangle 46"/>
            <p:cNvSpPr/>
            <p:nvPr/>
          </p:nvSpPr>
          <p:spPr bwMode="auto">
            <a:xfrm>
              <a:off x="2779384" y="1791498"/>
              <a:ext cx="3889538" cy="19577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Rechercher et intégrer des données internes et externes</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Nettoyer, transformer et mettre en forme les données</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Plusieurs sources de données</a:t>
              </a:r>
            </a:p>
          </p:txBody>
        </p:sp>
        <p:sp>
          <p:nvSpPr>
            <p:cNvPr id="48" name="Rectangle 47"/>
            <p:cNvSpPr/>
            <p:nvPr/>
          </p:nvSpPr>
          <p:spPr bwMode="auto">
            <a:xfrm>
              <a:off x="2779384" y="3853201"/>
              <a:ext cx="3889538" cy="19577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Analyse des données via le moteur en mémoire x-</a:t>
              </a:r>
              <a:r>
                <a:rPr lang="fr-FR" sz="1568" dirty="0" err="1">
                  <a:ln>
                    <a:solidFill>
                      <a:srgbClr val="FFFFFF">
                        <a:alpha val="0"/>
                      </a:srgbClr>
                    </a:solidFill>
                  </a:ln>
                  <a:solidFill>
                    <a:srgbClr val="505050"/>
                  </a:solidFill>
                  <a:ea typeface="Segoe UI" pitchFamily="34" charset="0"/>
                  <a:cs typeface="Segoe UI" pitchFamily="34" charset="0"/>
                </a:rPr>
                <a:t>Velocity</a:t>
              </a:r>
              <a:endParaRPr lang="fr-FR" sz="1568" dirty="0">
                <a:ln>
                  <a:solidFill>
                    <a:srgbClr val="FFFFFF">
                      <a:alpha val="0"/>
                    </a:srgbClr>
                  </a:solidFill>
                </a:ln>
                <a:solidFill>
                  <a:srgbClr val="505050"/>
                </a:solidFill>
                <a:ea typeface="Segoe UI" pitchFamily="34" charset="0"/>
                <a:cs typeface="Segoe UI" pitchFamily="34" charset="0"/>
              </a:endParaRP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Model relationnel, mesures personnalisées, indicateurs de performances</a:t>
              </a:r>
            </a:p>
            <a:p>
              <a:pPr defTabSz="913764" fontAlgn="base">
                <a:spcBef>
                  <a:spcPct val="0"/>
                </a:spcBef>
                <a:spcAft>
                  <a:spcPts val="1177"/>
                </a:spcAft>
              </a:pPr>
              <a:endParaRPr lang="fr-FR" sz="1568" dirty="0">
                <a:ln>
                  <a:solidFill>
                    <a:srgbClr val="FFFFFF">
                      <a:alpha val="0"/>
                    </a:srgbClr>
                  </a:solidFill>
                </a:ln>
                <a:solidFill>
                  <a:srgbClr val="505050"/>
                </a:solidFill>
                <a:ea typeface="Segoe UI" pitchFamily="34" charset="0"/>
                <a:cs typeface="Segoe UI" pitchFamily="34" charset="0"/>
              </a:endParaRPr>
            </a:p>
            <a:p>
              <a:pPr defTabSz="913764" fontAlgn="base">
                <a:spcBef>
                  <a:spcPct val="0"/>
                </a:spcBef>
                <a:spcAft>
                  <a:spcPts val="1177"/>
                </a:spcAft>
              </a:pPr>
              <a:endParaRPr lang="fr-FR" sz="1568" dirty="0">
                <a:ln>
                  <a:solidFill>
                    <a:srgbClr val="FFFFFF">
                      <a:alpha val="0"/>
                    </a:srgbClr>
                  </a:solidFill>
                </a:ln>
                <a:solidFill>
                  <a:srgbClr val="505050"/>
                </a:solidFill>
                <a:ea typeface="Segoe UI" pitchFamily="34" charset="0"/>
                <a:cs typeface="Segoe UI" pitchFamily="34" charset="0"/>
              </a:endParaRPr>
            </a:p>
          </p:txBody>
        </p:sp>
        <p:sp>
          <p:nvSpPr>
            <p:cNvPr id="49" name="Rectangle 48"/>
            <p:cNvSpPr/>
            <p:nvPr/>
          </p:nvSpPr>
          <p:spPr bwMode="auto">
            <a:xfrm>
              <a:off x="2779384" y="5914904"/>
              <a:ext cx="3889538" cy="19577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Représentation interactive des données</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Nouvelles expériences d’analyses des données</a:t>
              </a:r>
            </a:p>
          </p:txBody>
        </p:sp>
        <p:grpSp>
          <p:nvGrpSpPr>
            <p:cNvPr id="50" name="Group 49"/>
            <p:cNvGrpSpPr/>
            <p:nvPr/>
          </p:nvGrpSpPr>
          <p:grpSpPr>
            <a:xfrm flipH="1">
              <a:off x="2050634" y="5025283"/>
              <a:ext cx="504438" cy="698642"/>
              <a:chOff x="1519068" y="3645051"/>
              <a:chExt cx="800271" cy="1108369"/>
            </a:xfrm>
            <a:solidFill>
              <a:schemeClr val="bg1"/>
            </a:solidFill>
          </p:grpSpPr>
          <p:sp>
            <p:nvSpPr>
              <p:cNvPr id="51"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fr-FR" sz="1765" dirty="0">
                  <a:solidFill>
                    <a:srgbClr val="FFFFFF"/>
                  </a:solidFill>
                </a:endParaRPr>
              </a:p>
            </p:txBody>
          </p:sp>
          <p:sp>
            <p:nvSpPr>
              <p:cNvPr id="54" name="Freeform 53"/>
              <p:cNvSpPr>
                <a:spLocks noEditPoints="1"/>
              </p:cNvSpPr>
              <p:nvPr/>
            </p:nvSpPr>
            <p:spPr bwMode="black">
              <a:xfrm rot="17995606">
                <a:off x="1632468" y="3750465"/>
                <a:ext cx="368553" cy="289400"/>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3" tIns="44821" rIns="89643"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568" dirty="0">
                  <a:ln>
                    <a:solidFill>
                      <a:srgbClr val="000000">
                        <a:alpha val="0"/>
                      </a:srgbClr>
                    </a:solidFill>
                  </a:ln>
                  <a:solidFill>
                    <a:srgbClr val="000000"/>
                  </a:solidFill>
                </a:endParaRPr>
              </a:p>
            </p:txBody>
          </p:sp>
        </p:grpSp>
      </p:grpSp>
      <p:sp>
        <p:nvSpPr>
          <p:cNvPr id="55" name="Rectangle 54"/>
          <p:cNvSpPr/>
          <p:nvPr/>
        </p:nvSpPr>
        <p:spPr bwMode="auto">
          <a:xfrm>
            <a:off x="499065" y="1340517"/>
            <a:ext cx="5058371" cy="3349579"/>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3365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5823439" y="1392351"/>
            <a:ext cx="5993683" cy="45056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lnSpc>
                <a:spcPct val="115000"/>
              </a:lnSpc>
              <a:spcBef>
                <a:spcPct val="0"/>
              </a:spcBef>
              <a:spcAft>
                <a:spcPts val="196"/>
              </a:spcAft>
            </a:pPr>
            <a:r>
              <a:rPr lang="fr-FR" sz="2157" dirty="0">
                <a:ln>
                  <a:solidFill>
                    <a:srgbClr val="FFFFFF">
                      <a:alpha val="0"/>
                    </a:srgbClr>
                  </a:solidFill>
                </a:ln>
                <a:solidFill>
                  <a:srgbClr val="FFFFFF"/>
                </a:solidFill>
              </a:rPr>
              <a:t>Power </a:t>
            </a:r>
            <a:r>
              <a:rPr lang="fr-FR" sz="2157" dirty="0" err="1">
                <a:ln>
                  <a:solidFill>
                    <a:srgbClr val="FFFFFF">
                      <a:alpha val="0"/>
                    </a:srgbClr>
                  </a:solidFill>
                </a:ln>
                <a:solidFill>
                  <a:srgbClr val="FFFFFF"/>
                </a:solidFill>
              </a:rPr>
              <a:t>Map</a:t>
            </a:r>
            <a:r>
              <a:rPr lang="fr-FR" sz="2157" dirty="0">
                <a:ln>
                  <a:solidFill>
                    <a:srgbClr val="FFFFFF">
                      <a:alpha val="0"/>
                    </a:srgbClr>
                  </a:solidFill>
                </a:ln>
                <a:solidFill>
                  <a:srgbClr val="FFFFFF"/>
                </a:solidFill>
              </a:rPr>
              <a:t> – </a:t>
            </a:r>
            <a:r>
              <a:rPr lang="fr-FR" sz="2157" dirty="0" err="1">
                <a:ln>
                  <a:solidFill>
                    <a:srgbClr val="FFFFFF">
                      <a:alpha val="0"/>
                    </a:srgbClr>
                  </a:solidFill>
                </a:ln>
                <a:solidFill>
                  <a:srgbClr val="FFFFFF"/>
                </a:solidFill>
              </a:rPr>
              <a:t>formerly</a:t>
            </a:r>
            <a:r>
              <a:rPr lang="fr-FR" sz="2157" dirty="0">
                <a:ln>
                  <a:solidFill>
                    <a:srgbClr val="FFFFFF">
                      <a:alpha val="0"/>
                    </a:srgbClr>
                  </a:solidFill>
                </a:ln>
                <a:solidFill>
                  <a:srgbClr val="FFFFFF"/>
                </a:solidFill>
              </a:rPr>
              <a:t> </a:t>
            </a:r>
            <a:r>
              <a:rPr lang="fr-FR" sz="2157" dirty="0" err="1">
                <a:ln>
                  <a:solidFill>
                    <a:srgbClr val="FFFFFF">
                      <a:alpha val="0"/>
                    </a:srgbClr>
                  </a:solidFill>
                </a:ln>
                <a:solidFill>
                  <a:srgbClr val="FFFFFF"/>
                </a:solidFill>
              </a:rPr>
              <a:t>project</a:t>
            </a:r>
            <a:r>
              <a:rPr lang="fr-FR" sz="2157" dirty="0">
                <a:ln>
                  <a:solidFill>
                    <a:srgbClr val="FFFFFF">
                      <a:alpha val="0"/>
                    </a:srgbClr>
                  </a:solidFill>
                </a:ln>
                <a:solidFill>
                  <a:srgbClr val="FFFFFF"/>
                </a:solidFill>
              </a:rPr>
              <a:t> “</a:t>
            </a:r>
            <a:r>
              <a:rPr lang="fr-FR" sz="2157" dirty="0" err="1">
                <a:ln>
                  <a:solidFill>
                    <a:srgbClr val="FFFFFF">
                      <a:alpha val="0"/>
                    </a:srgbClr>
                  </a:solidFill>
                </a:ln>
                <a:solidFill>
                  <a:srgbClr val="FFFFFF"/>
                </a:solidFill>
              </a:rPr>
              <a:t>Geoflow</a:t>
            </a:r>
            <a:r>
              <a:rPr lang="fr-FR" sz="2157" dirty="0">
                <a:ln>
                  <a:solidFill>
                    <a:srgbClr val="FFFFFF">
                      <a:alpha val="0"/>
                    </a:srgbClr>
                  </a:solidFill>
                </a:ln>
                <a:solidFill>
                  <a:srgbClr val="FFFFFF"/>
                </a:solidFill>
              </a:rPr>
              <a:t>”</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40" y="1847770"/>
            <a:ext cx="5993684" cy="4548688"/>
          </a:xfrm>
          <a:prstGeom prst="rect">
            <a:avLst/>
          </a:prstGeom>
        </p:spPr>
      </p:pic>
      <p:sp>
        <p:nvSpPr>
          <p:cNvPr id="33" name="Title 1"/>
          <p:cNvSpPr>
            <a:spLocks noGrp="1"/>
          </p:cNvSpPr>
          <p:nvPr>
            <p:ph type="title"/>
          </p:nvPr>
        </p:nvSpPr>
        <p:spPr/>
        <p:txBody>
          <a:bodyPr/>
          <a:lstStyle/>
          <a:p>
            <a:r>
              <a:rPr lang="fr-FR" dirty="0" err="1" smtClean="0"/>
              <a:t>Powerful</a:t>
            </a:r>
            <a:r>
              <a:rPr lang="fr-FR" dirty="0" smtClean="0"/>
              <a:t> Self-Service BI </a:t>
            </a:r>
            <a:r>
              <a:rPr lang="fr-FR" dirty="0" err="1" smtClean="0"/>
              <a:t>with</a:t>
            </a:r>
            <a:r>
              <a:rPr lang="fr-FR" dirty="0" smtClean="0"/>
              <a:t> Excel 2013</a:t>
            </a:r>
            <a:endParaRPr lang="fr-FR" dirty="0"/>
          </a:p>
        </p:txBody>
      </p:sp>
      <p:grpSp>
        <p:nvGrpSpPr>
          <p:cNvPr id="34" name="Group 33"/>
          <p:cNvGrpSpPr/>
          <p:nvPr/>
        </p:nvGrpSpPr>
        <p:grpSpPr>
          <a:xfrm>
            <a:off x="523305" y="1340516"/>
            <a:ext cx="5034131" cy="5067665"/>
            <a:chOff x="627965" y="1791498"/>
            <a:chExt cx="6040957" cy="6081198"/>
          </a:xfrm>
        </p:grpSpPr>
        <p:sp>
          <p:nvSpPr>
            <p:cNvPr id="42" name="Rectangle 41"/>
            <p:cNvSpPr/>
            <p:nvPr/>
          </p:nvSpPr>
          <p:spPr bwMode="auto">
            <a:xfrm>
              <a:off x="627965" y="1791498"/>
              <a:ext cx="2151420" cy="195779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Découvrir et intégrer</a:t>
              </a:r>
            </a:p>
          </p:txBody>
        </p:sp>
        <p:sp>
          <p:nvSpPr>
            <p:cNvPr id="43" name="Rectangle 42"/>
            <p:cNvSpPr/>
            <p:nvPr/>
          </p:nvSpPr>
          <p:spPr bwMode="auto">
            <a:xfrm>
              <a:off x="627965" y="3853201"/>
              <a:ext cx="2151420" cy="195779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Analyses &amp; Model</a:t>
              </a:r>
            </a:p>
          </p:txBody>
        </p:sp>
        <p:sp>
          <p:nvSpPr>
            <p:cNvPr id="44" name="Rectangle 43"/>
            <p:cNvSpPr/>
            <p:nvPr/>
          </p:nvSpPr>
          <p:spPr bwMode="auto">
            <a:xfrm>
              <a:off x="627965" y="5914904"/>
              <a:ext cx="2151420" cy="195779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44821" bIns="44821" numCol="1" spcCol="0" rtlCol="0" fromWordArt="0" anchor="t" anchorCtr="0" forceAA="0" compatLnSpc="1">
              <a:prstTxWarp prst="textNoShape">
                <a:avLst/>
              </a:prstTxWarp>
              <a:noAutofit/>
            </a:bodyPr>
            <a:lstStyle/>
            <a:p>
              <a:pPr defTabSz="913764" fontAlgn="base">
                <a:spcBef>
                  <a:spcPct val="0"/>
                </a:spcBef>
                <a:spcAft>
                  <a:spcPct val="0"/>
                </a:spcAft>
              </a:pPr>
              <a:r>
                <a:rPr lang="fr-FR" sz="1961" dirty="0">
                  <a:ln>
                    <a:solidFill>
                      <a:srgbClr val="FFFFFF">
                        <a:alpha val="0"/>
                      </a:srgbClr>
                    </a:solidFill>
                  </a:ln>
                  <a:solidFill>
                    <a:srgbClr val="FFFFFF"/>
                  </a:solidFill>
                  <a:ea typeface="Segoe UI" pitchFamily="34" charset="0"/>
                  <a:cs typeface="Segoe UI" pitchFamily="34" charset="0"/>
                </a:rPr>
                <a:t>Visualiser &amp; Explorer</a:t>
              </a:r>
            </a:p>
          </p:txBody>
        </p:sp>
        <p:sp>
          <p:nvSpPr>
            <p:cNvPr id="45" name="Circular Arrow 43"/>
            <p:cNvSpPr/>
            <p:nvPr/>
          </p:nvSpPr>
          <p:spPr>
            <a:xfrm rot="10800000" flipH="1">
              <a:off x="1980301" y="2897088"/>
              <a:ext cx="672089" cy="660925"/>
            </a:xfrm>
            <a:custGeom>
              <a:avLst/>
              <a:gdLst/>
              <a:ahLst/>
              <a:cxnLst/>
              <a:rect l="l" t="t" r="r" b="b"/>
              <a:pathLst>
                <a:path w="2925258" h="2876660">
                  <a:moveTo>
                    <a:pt x="1048071" y="2020221"/>
                  </a:moveTo>
                  <a:cubicBezTo>
                    <a:pt x="1008200" y="2017016"/>
                    <a:pt x="968481" y="2009426"/>
                    <a:pt x="928989" y="1998895"/>
                  </a:cubicBezTo>
                  <a:cubicBezTo>
                    <a:pt x="556359" y="1899528"/>
                    <a:pt x="296622" y="1563035"/>
                    <a:pt x="294882" y="1177780"/>
                  </a:cubicBezTo>
                  <a:cubicBezTo>
                    <a:pt x="295835" y="966763"/>
                    <a:pt x="374191" y="770375"/>
                    <a:pt x="508057" y="621278"/>
                  </a:cubicBezTo>
                  <a:lnTo>
                    <a:pt x="962192" y="1075412"/>
                  </a:lnTo>
                  <a:cubicBezTo>
                    <a:pt x="946033" y="1105981"/>
                    <a:pt x="937417" y="1140874"/>
                    <a:pt x="937417" y="1177779"/>
                  </a:cubicBezTo>
                  <a:cubicBezTo>
                    <a:pt x="937417" y="1261270"/>
                    <a:pt x="981514" y="1334462"/>
                    <a:pt x="1048071" y="1374716"/>
                  </a:cubicBezTo>
                  <a:close/>
                  <a:moveTo>
                    <a:pt x="1169228" y="2876660"/>
                  </a:moveTo>
                  <a:lnTo>
                    <a:pt x="1411544" y="2634344"/>
                  </a:lnTo>
                  <a:lnTo>
                    <a:pt x="1290386" y="2634343"/>
                  </a:lnTo>
                  <a:lnTo>
                    <a:pt x="1290386" y="2311091"/>
                  </a:lnTo>
                  <a:cubicBezTo>
                    <a:pt x="1673917" y="2266001"/>
                    <a:pt x="2018405" y="2026393"/>
                    <a:pt x="2189782" y="1660806"/>
                  </a:cubicBezTo>
                  <a:lnTo>
                    <a:pt x="2338895" y="1691791"/>
                  </a:lnTo>
                  <a:lnTo>
                    <a:pt x="2130243" y="1376872"/>
                  </a:lnTo>
                  <a:lnTo>
                    <a:pt x="1743063" y="1567979"/>
                  </a:lnTo>
                  <a:lnTo>
                    <a:pt x="1890468" y="1598609"/>
                  </a:lnTo>
                  <a:cubicBezTo>
                    <a:pt x="1760003" y="1825838"/>
                    <a:pt x="1537201" y="1974510"/>
                    <a:pt x="1290386" y="2013306"/>
                  </a:cubicBezTo>
                  <a:lnTo>
                    <a:pt x="1290386" y="1374954"/>
                  </a:lnTo>
                  <a:cubicBezTo>
                    <a:pt x="1321818" y="1356518"/>
                    <a:pt x="1348022" y="1330341"/>
                    <a:pt x="1366503" y="1298938"/>
                  </a:cubicBezTo>
                  <a:lnTo>
                    <a:pt x="2682941" y="1298938"/>
                  </a:lnTo>
                  <a:lnTo>
                    <a:pt x="2682942" y="1420096"/>
                  </a:lnTo>
                  <a:lnTo>
                    <a:pt x="2925258" y="1177780"/>
                  </a:lnTo>
                  <a:lnTo>
                    <a:pt x="2682941" y="935464"/>
                  </a:lnTo>
                  <a:lnTo>
                    <a:pt x="2682942" y="1056622"/>
                  </a:lnTo>
                  <a:lnTo>
                    <a:pt x="1366504" y="1056622"/>
                  </a:lnTo>
                  <a:cubicBezTo>
                    <a:pt x="1327338" y="991646"/>
                    <a:pt x="1256776" y="948037"/>
                    <a:pt x="1175861" y="946395"/>
                  </a:cubicBezTo>
                  <a:lnTo>
                    <a:pt x="691705" y="462239"/>
                  </a:lnTo>
                  <a:cubicBezTo>
                    <a:pt x="763071" y="415131"/>
                    <a:pt x="843026" y="379588"/>
                    <a:pt x="928989" y="356665"/>
                  </a:cubicBezTo>
                  <a:cubicBezTo>
                    <a:pt x="1303154" y="256889"/>
                    <a:pt x="1697653" y="421128"/>
                    <a:pt x="1890468" y="756951"/>
                  </a:cubicBezTo>
                  <a:lnTo>
                    <a:pt x="1743063" y="787581"/>
                  </a:lnTo>
                  <a:lnTo>
                    <a:pt x="2130243" y="978688"/>
                  </a:lnTo>
                  <a:lnTo>
                    <a:pt x="2338895" y="663769"/>
                  </a:lnTo>
                  <a:lnTo>
                    <a:pt x="2189782" y="694754"/>
                  </a:lnTo>
                  <a:cubicBezTo>
                    <a:pt x="1961249" y="207243"/>
                    <a:pt x="1424886" y="-56251"/>
                    <a:pt x="899348" y="60816"/>
                  </a:cubicBezTo>
                  <a:cubicBezTo>
                    <a:pt x="744124" y="95393"/>
                    <a:pt x="602136" y="160432"/>
                    <a:pt x="481297" y="251831"/>
                  </a:cubicBezTo>
                  <a:lnTo>
                    <a:pt x="315137" y="85671"/>
                  </a:lnTo>
                  <a:lnTo>
                    <a:pt x="400809" y="0"/>
                  </a:lnTo>
                  <a:lnTo>
                    <a:pt x="58122" y="0"/>
                  </a:lnTo>
                  <a:lnTo>
                    <a:pt x="58122" y="342686"/>
                  </a:lnTo>
                  <a:lnTo>
                    <a:pt x="143794" y="257015"/>
                  </a:lnTo>
                  <a:lnTo>
                    <a:pt x="300135" y="413355"/>
                  </a:lnTo>
                  <a:cubicBezTo>
                    <a:pt x="113266" y="614536"/>
                    <a:pt x="2586" y="883037"/>
                    <a:pt x="412" y="1173017"/>
                  </a:cubicBezTo>
                  <a:lnTo>
                    <a:pt x="0" y="1173017"/>
                  </a:lnTo>
                  <a:lnTo>
                    <a:pt x="206" y="1177780"/>
                  </a:lnTo>
                  <a:lnTo>
                    <a:pt x="0" y="1182543"/>
                  </a:lnTo>
                  <a:lnTo>
                    <a:pt x="412" y="1182543"/>
                  </a:lnTo>
                  <a:cubicBezTo>
                    <a:pt x="4419" y="1716929"/>
                    <a:pt x="376913" y="2178368"/>
                    <a:pt x="899348" y="2294744"/>
                  </a:cubicBezTo>
                  <a:cubicBezTo>
                    <a:pt x="948914" y="2305785"/>
                    <a:pt x="998575" y="2313441"/>
                    <a:pt x="1048070" y="2317787"/>
                  </a:cubicBezTo>
                  <a:lnTo>
                    <a:pt x="1048070" y="2634344"/>
                  </a:lnTo>
                  <a:lnTo>
                    <a:pt x="926913" y="2634344"/>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fr-FR" sz="1765" dirty="0">
                <a:solidFill>
                  <a:srgbClr val="505050"/>
                </a:solidFill>
              </a:endParaRPr>
            </a:p>
          </p:txBody>
        </p:sp>
        <p:sp>
          <p:nvSpPr>
            <p:cNvPr id="46" name="Freeform 45"/>
            <p:cNvSpPr/>
            <p:nvPr>
              <p:custDataLst>
                <p:tags r:id="rId1"/>
              </p:custDataLst>
            </p:nvPr>
          </p:nvSpPr>
          <p:spPr>
            <a:xfrm>
              <a:off x="1953179" y="6983076"/>
              <a:ext cx="699211" cy="704739"/>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896381" fontAlgn="base">
                <a:spcBef>
                  <a:spcPct val="0"/>
                </a:spcBef>
                <a:spcAft>
                  <a:spcPct val="0"/>
                </a:spcAft>
                <a:defRPr/>
              </a:pPr>
              <a:endParaRPr lang="fr-FR" sz="2549" kern="0" dirty="0">
                <a:solidFill>
                  <a:sysClr val="window" lastClr="FFFFFF"/>
                </a:solidFill>
                <a:latin typeface="Arial"/>
              </a:endParaRPr>
            </a:p>
          </p:txBody>
        </p:sp>
        <p:sp>
          <p:nvSpPr>
            <p:cNvPr id="47" name="Rectangle 46"/>
            <p:cNvSpPr/>
            <p:nvPr/>
          </p:nvSpPr>
          <p:spPr bwMode="auto">
            <a:xfrm>
              <a:off x="2779384" y="1791498"/>
              <a:ext cx="3889538" cy="19577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Rechercher et intégrer des données internes et externes</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Nettoyer, transformer et mettre en forme les données</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Plusieurs sources de données</a:t>
              </a:r>
            </a:p>
          </p:txBody>
        </p:sp>
        <p:sp>
          <p:nvSpPr>
            <p:cNvPr id="48" name="Rectangle 47"/>
            <p:cNvSpPr/>
            <p:nvPr/>
          </p:nvSpPr>
          <p:spPr bwMode="auto">
            <a:xfrm>
              <a:off x="2779384" y="3853201"/>
              <a:ext cx="3889538" cy="19577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Analyse des données via le moteur en mémoire x-</a:t>
              </a:r>
              <a:r>
                <a:rPr lang="fr-FR" sz="1568" dirty="0" err="1">
                  <a:ln>
                    <a:solidFill>
                      <a:srgbClr val="FFFFFF">
                        <a:alpha val="0"/>
                      </a:srgbClr>
                    </a:solidFill>
                  </a:ln>
                  <a:solidFill>
                    <a:srgbClr val="505050"/>
                  </a:solidFill>
                  <a:ea typeface="Segoe UI" pitchFamily="34" charset="0"/>
                  <a:cs typeface="Segoe UI" pitchFamily="34" charset="0"/>
                </a:rPr>
                <a:t>Velocity</a:t>
              </a:r>
              <a:endParaRPr lang="fr-FR" sz="1568" dirty="0">
                <a:ln>
                  <a:solidFill>
                    <a:srgbClr val="FFFFFF">
                      <a:alpha val="0"/>
                    </a:srgbClr>
                  </a:solidFill>
                </a:ln>
                <a:solidFill>
                  <a:srgbClr val="505050"/>
                </a:solidFill>
                <a:ea typeface="Segoe UI" pitchFamily="34" charset="0"/>
                <a:cs typeface="Segoe UI" pitchFamily="34" charset="0"/>
              </a:endParaRP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Model relationnel, mesures personnalisées, indicateurs de performances</a:t>
              </a:r>
            </a:p>
            <a:p>
              <a:pPr defTabSz="913764" fontAlgn="base">
                <a:spcBef>
                  <a:spcPct val="0"/>
                </a:spcBef>
                <a:spcAft>
                  <a:spcPts val="1177"/>
                </a:spcAft>
              </a:pPr>
              <a:endParaRPr lang="fr-FR" sz="1568" dirty="0">
                <a:ln>
                  <a:solidFill>
                    <a:srgbClr val="FFFFFF">
                      <a:alpha val="0"/>
                    </a:srgbClr>
                  </a:solidFill>
                </a:ln>
                <a:solidFill>
                  <a:srgbClr val="505050"/>
                </a:solidFill>
                <a:ea typeface="Segoe UI" pitchFamily="34" charset="0"/>
                <a:cs typeface="Segoe UI" pitchFamily="34" charset="0"/>
              </a:endParaRPr>
            </a:p>
            <a:p>
              <a:pPr defTabSz="913764" fontAlgn="base">
                <a:spcBef>
                  <a:spcPct val="0"/>
                </a:spcBef>
                <a:spcAft>
                  <a:spcPts val="1177"/>
                </a:spcAft>
              </a:pPr>
              <a:endParaRPr lang="fr-FR" sz="1568" dirty="0">
                <a:ln>
                  <a:solidFill>
                    <a:srgbClr val="FFFFFF">
                      <a:alpha val="0"/>
                    </a:srgbClr>
                  </a:solidFill>
                </a:ln>
                <a:solidFill>
                  <a:srgbClr val="505050"/>
                </a:solidFill>
                <a:ea typeface="Segoe UI" pitchFamily="34" charset="0"/>
                <a:cs typeface="Segoe UI" pitchFamily="34" charset="0"/>
              </a:endParaRPr>
            </a:p>
          </p:txBody>
        </p:sp>
        <p:sp>
          <p:nvSpPr>
            <p:cNvPr id="49" name="Rectangle 48"/>
            <p:cNvSpPr/>
            <p:nvPr/>
          </p:nvSpPr>
          <p:spPr bwMode="auto">
            <a:xfrm>
              <a:off x="2779384" y="5914904"/>
              <a:ext cx="3889538" cy="19577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33" tIns="44817" rIns="89633" bIns="44817" numCol="1" spcCol="0" rtlCol="0" fromWordArt="0" anchor="t" anchorCtr="0" forceAA="0" compatLnSpc="1">
              <a:prstTxWarp prst="textNoShape">
                <a:avLst/>
              </a:prstTxWarp>
              <a:noAutofit/>
            </a:bodyPr>
            <a:lstStyle/>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Représentation interactive des données</a:t>
              </a:r>
            </a:p>
            <a:p>
              <a:pPr defTabSz="913764" fontAlgn="base">
                <a:spcBef>
                  <a:spcPct val="0"/>
                </a:spcBef>
                <a:spcAft>
                  <a:spcPts val="1177"/>
                </a:spcAft>
              </a:pPr>
              <a:r>
                <a:rPr lang="fr-FR" sz="1568" dirty="0">
                  <a:ln>
                    <a:solidFill>
                      <a:srgbClr val="FFFFFF">
                        <a:alpha val="0"/>
                      </a:srgbClr>
                    </a:solidFill>
                  </a:ln>
                  <a:solidFill>
                    <a:srgbClr val="505050"/>
                  </a:solidFill>
                  <a:ea typeface="Segoe UI" pitchFamily="34" charset="0"/>
                  <a:cs typeface="Segoe UI" pitchFamily="34" charset="0"/>
                </a:rPr>
                <a:t>Mise en avant des informations “cachées”</a:t>
              </a:r>
            </a:p>
          </p:txBody>
        </p:sp>
        <p:grpSp>
          <p:nvGrpSpPr>
            <p:cNvPr id="50" name="Group 49"/>
            <p:cNvGrpSpPr/>
            <p:nvPr/>
          </p:nvGrpSpPr>
          <p:grpSpPr>
            <a:xfrm flipH="1">
              <a:off x="2050634" y="5025283"/>
              <a:ext cx="504438" cy="698642"/>
              <a:chOff x="1519068" y="3645051"/>
              <a:chExt cx="800271" cy="1108369"/>
            </a:xfrm>
            <a:solidFill>
              <a:schemeClr val="bg1"/>
            </a:solidFill>
          </p:grpSpPr>
          <p:sp>
            <p:nvSpPr>
              <p:cNvPr id="51"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fr-FR" sz="1765" dirty="0">
                  <a:solidFill>
                    <a:srgbClr val="FFFFFF"/>
                  </a:solidFill>
                </a:endParaRPr>
              </a:p>
            </p:txBody>
          </p:sp>
          <p:sp>
            <p:nvSpPr>
              <p:cNvPr id="54" name="Freeform 53"/>
              <p:cNvSpPr>
                <a:spLocks noEditPoints="1"/>
              </p:cNvSpPr>
              <p:nvPr/>
            </p:nvSpPr>
            <p:spPr bwMode="black">
              <a:xfrm rot="17995606">
                <a:off x="1632468" y="3750465"/>
                <a:ext cx="368553" cy="289400"/>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3" tIns="44821" rIns="89643"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568" dirty="0">
                  <a:ln>
                    <a:solidFill>
                      <a:srgbClr val="000000">
                        <a:alpha val="0"/>
                      </a:srgbClr>
                    </a:solidFill>
                  </a:ln>
                  <a:solidFill>
                    <a:srgbClr val="000000"/>
                  </a:solidFill>
                </a:endParaRPr>
              </a:p>
            </p:txBody>
          </p:sp>
        </p:grpSp>
      </p:grpSp>
      <p:sp>
        <p:nvSpPr>
          <p:cNvPr id="55" name="Rectangle 54"/>
          <p:cNvSpPr/>
          <p:nvPr/>
        </p:nvSpPr>
        <p:spPr bwMode="auto">
          <a:xfrm>
            <a:off x="523304" y="1340517"/>
            <a:ext cx="5058371" cy="3349579"/>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fontAlgn="base">
              <a:spcBef>
                <a:spcPct val="0"/>
              </a:spcBef>
              <a:spcAft>
                <a:spcPct val="0"/>
              </a:spcAft>
            </a:pPr>
            <a:endParaRPr lang="fr-FR" sz="196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79269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4LsQnksk4kCQ7ognLgdhZ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9.UnCPdAkibsZaJvDEm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Bgua07YnEOnorivB8juX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CxZ5VrmbEWLp_ZDU4g5s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lMAfCP7fU280nFSkAGOc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b4S0Z1r2k2nl6dDZsozm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SppBX.JzUm_mAfk99jEi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4LsQnksk4kCQ7ognLgdhZ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9.UnCPdAkibsZaJvDEmeA"/>
</p:tagLst>
</file>

<file path=ppt/theme/theme1.xml><?xml version="1.0" encoding="utf-8"?>
<a:theme xmlns:a="http://schemas.openxmlformats.org/drawingml/2006/main" name="1_Office Them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C0504D"/>
      </a:folHlink>
    </a:clrScheme>
    <a:fontScheme name="TechDays 2013">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2383</Words>
  <Application>Microsoft Office PowerPoint</Application>
  <PresentationFormat>Widescreen</PresentationFormat>
  <Paragraphs>226</Paragraphs>
  <Slides>17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Segoe Light</vt:lpstr>
      <vt:lpstr>Segoe UI</vt:lpstr>
      <vt:lpstr>Segoe UI Light</vt:lpstr>
      <vt:lpstr>Segoe UI Semilight</vt:lpstr>
      <vt:lpstr>1_Office Theme</vt:lpstr>
      <vt:lpstr>PowerPoint Presentation</vt:lpstr>
      <vt:lpstr>PowerPoint Presentation</vt:lpstr>
      <vt:lpstr>Merci à nos sponsors</vt:lpstr>
      <vt:lpstr>Microsoft Power BI pour Office 365 </vt:lpstr>
      <vt:lpstr>Power BI : Self-Service BI dans Excel 2013</vt:lpstr>
      <vt:lpstr>Power BI : Self-Service BI dans Excel 2013</vt:lpstr>
      <vt:lpstr>Power BI : Self-Service BI dans Excel 2013</vt:lpstr>
      <vt:lpstr>Powerful Self-Service BI with Excel 2013</vt:lpstr>
      <vt:lpstr>Powerful Self-Service BI with Excel 2013</vt:lpstr>
      <vt:lpstr>Collaborez avec Office 365</vt:lpstr>
      <vt:lpstr>Collaborate and Stay Connected with Office 365</vt:lpstr>
      <vt:lpstr>Collaborate and Stay Connected with Office 365</vt:lpstr>
      <vt:lpstr>Power BI Preview : Architecture</vt:lpstr>
      <vt:lpstr>PowerPoint Presentation</vt:lpstr>
      <vt:lpstr>Démo : Script</vt:lpstr>
      <vt:lpstr>PowerPoint Presentation</vt:lpstr>
      <vt:lpstr>PowerPoint Presentation</vt:lpstr>
    </vt:vector>
  </TitlesOfParts>
  <Company>AZEO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Jean-Pierre Riehl</dc:creator>
  <cp:lastModifiedBy>Franck Mercier</cp:lastModifiedBy>
  <cp:revision>54</cp:revision>
  <dcterms:created xsi:type="dcterms:W3CDTF">2013-09-20T15:52:21Z</dcterms:created>
  <dcterms:modified xsi:type="dcterms:W3CDTF">2013-12-11T11:14:10Z</dcterms:modified>
</cp:coreProperties>
</file>